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50"/>
    <p:sldId id="257" r:id="rId51"/>
    <p:sldId id="258" r:id="rId52"/>
    <p:sldId id="259" r:id="rId53"/>
    <p:sldId id="260" r:id="rId54"/>
    <p:sldId id="261" r:id="rId55"/>
    <p:sldId id="262" r:id="rId56"/>
    <p:sldId id="263" r:id="rId57"/>
    <p:sldId id="264" r:id="rId58"/>
    <p:sldId id="265" r:id="rId59"/>
    <p:sldId id="266" r:id="rId60"/>
    <p:sldId id="267" r:id="rId61"/>
    <p:sldId id="268" r:id="rId62"/>
    <p:sldId id="269" r:id="rId63"/>
    <p:sldId id="270" r:id="rId64"/>
    <p:sldId id="271" r:id="rId65"/>
    <p:sldId id="272" r:id="rId66"/>
    <p:sldId id="273" r:id="rId67"/>
    <p:sldId id="274" r:id="rId68"/>
    <p:sldId id="275" r:id="rId69"/>
    <p:sldId id="276" r:id="rId70"/>
    <p:sldId id="277" r:id="rId71"/>
    <p:sldId id="278" r:id="rId72"/>
    <p:sldId id="279" r:id="rId73"/>
    <p:sldId id="280" r:id="rId74"/>
    <p:sldId id="281" r:id="rId75"/>
    <p:sldId id="282" r:id="rId76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Aileron Heavy" charset="1" panose="00000A00000000000000"/>
      <p:regular r:id="rId10"/>
    </p:embeddedFont>
    <p:embeddedFont>
      <p:font typeface="Aileron Heavy Bold" charset="1" panose="00000A00000000000000"/>
      <p:regular r:id="rId11"/>
    </p:embeddedFont>
    <p:embeddedFont>
      <p:font typeface="Aileron Heavy Italics" charset="1" panose="00000A00000000000000"/>
      <p:regular r:id="rId12"/>
    </p:embeddedFont>
    <p:embeddedFont>
      <p:font typeface="Aileron Heavy Bold Italics" charset="1" panose="00000A00000000000000"/>
      <p:regular r:id="rId13"/>
    </p:embeddedFont>
    <p:embeddedFont>
      <p:font typeface="Carlito" charset="1" panose="020F0502020204030204"/>
      <p:regular r:id="rId14"/>
    </p:embeddedFont>
    <p:embeddedFont>
      <p:font typeface="Carlito Bold" charset="1" panose="020F0502020204030204"/>
      <p:regular r:id="rId15"/>
    </p:embeddedFont>
    <p:embeddedFont>
      <p:font typeface="Carlito Italics" charset="1" panose="020F0502020204030204"/>
      <p:regular r:id="rId16"/>
    </p:embeddedFont>
    <p:embeddedFont>
      <p:font typeface="Carlito Bold Italics" charset="1" panose="020F0502020204030204"/>
      <p:regular r:id="rId17"/>
    </p:embeddedFont>
    <p:embeddedFont>
      <p:font typeface="Chau Philomene" charset="1" panose="02000806040000020003"/>
      <p:regular r:id="rId18"/>
    </p:embeddedFont>
    <p:embeddedFont>
      <p:font typeface="Chau Philomene Italics" charset="1" panose="02000806040000020003"/>
      <p:regular r:id="rId19"/>
    </p:embeddedFont>
    <p:embeddedFont>
      <p:font typeface="Montserrat Semi-Bold" charset="1" panose="00000700000000000000"/>
      <p:regular r:id="rId20"/>
    </p:embeddedFont>
    <p:embeddedFont>
      <p:font typeface="Montserrat Semi-Bold Bold" charset="1" panose="00000800000000000000"/>
      <p:regular r:id="rId21"/>
    </p:embeddedFont>
    <p:embeddedFont>
      <p:font typeface="Montserrat Semi-Bold Italics" charset="1" panose="00000700000000000000"/>
      <p:regular r:id="rId22"/>
    </p:embeddedFont>
    <p:embeddedFont>
      <p:font typeface="Montserrat Semi-Bold Bold Italics" charset="1" panose="00000800000000000000"/>
      <p:regular r:id="rId23"/>
    </p:embeddedFont>
    <p:embeddedFont>
      <p:font typeface="Poppins 1" charset="1" panose="00000500000000000000"/>
      <p:regular r:id="rId24"/>
    </p:embeddedFont>
    <p:embeddedFont>
      <p:font typeface="Poppins 1 Bold" charset="1" panose="00000800000000000000"/>
      <p:regular r:id="rId25"/>
    </p:embeddedFont>
    <p:embeddedFont>
      <p:font typeface="Poppins 1 Italics" charset="1" panose="00000500000000000000"/>
      <p:regular r:id="rId26"/>
    </p:embeddedFont>
    <p:embeddedFont>
      <p:font typeface="Poppins 1 Bold Italics" charset="1" panose="00000800000000000000"/>
      <p:regular r:id="rId27"/>
    </p:embeddedFont>
    <p:embeddedFont>
      <p:font typeface="Poppins 2" charset="1" panose="00000500000000000000"/>
      <p:regular r:id="rId28"/>
    </p:embeddedFont>
    <p:embeddedFont>
      <p:font typeface="Poppins 2 Bold" charset="1" panose="00000800000000000000"/>
      <p:regular r:id="rId29"/>
    </p:embeddedFont>
    <p:embeddedFont>
      <p:font typeface="Poppins 2 Italics" charset="1" panose="00000500000000000000"/>
      <p:regular r:id="rId30"/>
    </p:embeddedFont>
    <p:embeddedFont>
      <p:font typeface="Poppins 2 Bold Italics" charset="1" panose="00000800000000000000"/>
      <p:regular r:id="rId31"/>
    </p:embeddedFont>
    <p:embeddedFont>
      <p:font typeface="Poppins 2 Thin" charset="1" panose="00000300000000000000"/>
      <p:regular r:id="rId32"/>
    </p:embeddedFont>
    <p:embeddedFont>
      <p:font typeface="Poppins 2 Thin Italics" charset="1" panose="00000300000000000000"/>
      <p:regular r:id="rId33"/>
    </p:embeddedFont>
    <p:embeddedFont>
      <p:font typeface="Poppins 2 Extra-Light" charset="1" panose="00000300000000000000"/>
      <p:regular r:id="rId34"/>
    </p:embeddedFont>
    <p:embeddedFont>
      <p:font typeface="Poppins 2 Extra-Light Italics" charset="1" panose="00000300000000000000"/>
      <p:regular r:id="rId35"/>
    </p:embeddedFont>
    <p:embeddedFont>
      <p:font typeface="Poppins 2 Light" charset="1" panose="00000400000000000000"/>
      <p:regular r:id="rId36"/>
    </p:embeddedFont>
    <p:embeddedFont>
      <p:font typeface="Poppins 2 Light Italics" charset="1" panose="00000400000000000000"/>
      <p:regular r:id="rId37"/>
    </p:embeddedFont>
    <p:embeddedFont>
      <p:font typeface="Poppins 2 Medium" charset="1" panose="00000600000000000000"/>
      <p:regular r:id="rId38"/>
    </p:embeddedFont>
    <p:embeddedFont>
      <p:font typeface="Poppins 2 Medium Italics" charset="1" panose="00000600000000000000"/>
      <p:regular r:id="rId39"/>
    </p:embeddedFont>
    <p:embeddedFont>
      <p:font typeface="Poppins 2 Semi-Bold" charset="1" panose="00000700000000000000"/>
      <p:regular r:id="rId40"/>
    </p:embeddedFont>
    <p:embeddedFont>
      <p:font typeface="Poppins 2 Semi-Bold Italics" charset="1" panose="00000700000000000000"/>
      <p:regular r:id="rId41"/>
    </p:embeddedFont>
    <p:embeddedFont>
      <p:font typeface="Poppins 2 Ultra-Bold" charset="1" panose="00000900000000000000"/>
      <p:regular r:id="rId42"/>
    </p:embeddedFont>
    <p:embeddedFont>
      <p:font typeface="Poppins 2 Ultra-Bold Italics" charset="1" panose="00000900000000000000"/>
      <p:regular r:id="rId43"/>
    </p:embeddedFont>
    <p:embeddedFont>
      <p:font typeface="Poppins 2 Heavy" charset="1" panose="00000A00000000000000"/>
      <p:regular r:id="rId44"/>
    </p:embeddedFont>
    <p:embeddedFont>
      <p:font typeface="Poppins 2 Heavy Italics" charset="1" panose="00000A00000000000000"/>
      <p:regular r:id="rId45"/>
    </p:embeddedFont>
    <p:embeddedFont>
      <p:font typeface="Barlow Medium" charset="1" panose="00000600000000000000"/>
      <p:regular r:id="rId46"/>
    </p:embeddedFont>
    <p:embeddedFont>
      <p:font typeface="Barlow Medium Bold" charset="1" panose="00000700000000000000"/>
      <p:regular r:id="rId47"/>
    </p:embeddedFont>
    <p:embeddedFont>
      <p:font typeface="Barlow Medium Italics" charset="1" panose="00000600000000000000"/>
      <p:regular r:id="rId48"/>
    </p:embeddedFont>
    <p:embeddedFont>
      <p:font typeface="Barlow Medium Bold Italics" charset="1" panose="00000700000000000000"/>
      <p:regular r:id="rId4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slides/slide1.xml" Type="http://schemas.openxmlformats.org/officeDocument/2006/relationships/slide"/><Relationship Id="rId51" Target="slides/slide2.xml" Type="http://schemas.openxmlformats.org/officeDocument/2006/relationships/slide"/><Relationship Id="rId52" Target="slides/slide3.xml" Type="http://schemas.openxmlformats.org/officeDocument/2006/relationships/slide"/><Relationship Id="rId53" Target="slides/slide4.xml" Type="http://schemas.openxmlformats.org/officeDocument/2006/relationships/slide"/><Relationship Id="rId54" Target="slides/slide5.xml" Type="http://schemas.openxmlformats.org/officeDocument/2006/relationships/slide"/><Relationship Id="rId55" Target="slides/slide6.xml" Type="http://schemas.openxmlformats.org/officeDocument/2006/relationships/slide"/><Relationship Id="rId56" Target="slides/slide7.xml" Type="http://schemas.openxmlformats.org/officeDocument/2006/relationships/slide"/><Relationship Id="rId57" Target="slides/slide8.xml" Type="http://schemas.openxmlformats.org/officeDocument/2006/relationships/slide"/><Relationship Id="rId58" Target="slides/slide9.xml" Type="http://schemas.openxmlformats.org/officeDocument/2006/relationships/slide"/><Relationship Id="rId59" Target="slides/slide10.xml" Type="http://schemas.openxmlformats.org/officeDocument/2006/relationships/slide"/><Relationship Id="rId6" Target="fonts/font6.fntdata" Type="http://schemas.openxmlformats.org/officeDocument/2006/relationships/font"/><Relationship Id="rId60" Target="slides/slide11.xml" Type="http://schemas.openxmlformats.org/officeDocument/2006/relationships/slide"/><Relationship Id="rId61" Target="slides/slide12.xml" Type="http://schemas.openxmlformats.org/officeDocument/2006/relationships/slide"/><Relationship Id="rId62" Target="slides/slide13.xml" Type="http://schemas.openxmlformats.org/officeDocument/2006/relationships/slide"/><Relationship Id="rId63" Target="slides/slide14.xml" Type="http://schemas.openxmlformats.org/officeDocument/2006/relationships/slide"/><Relationship Id="rId64" Target="slides/slide15.xml" Type="http://schemas.openxmlformats.org/officeDocument/2006/relationships/slide"/><Relationship Id="rId65" Target="slides/slide16.xml" Type="http://schemas.openxmlformats.org/officeDocument/2006/relationships/slide"/><Relationship Id="rId66" Target="slides/slide17.xml" Type="http://schemas.openxmlformats.org/officeDocument/2006/relationships/slide"/><Relationship Id="rId67" Target="slides/slide18.xml" Type="http://schemas.openxmlformats.org/officeDocument/2006/relationships/slide"/><Relationship Id="rId68" Target="slides/slide19.xml" Type="http://schemas.openxmlformats.org/officeDocument/2006/relationships/slide"/><Relationship Id="rId69" Target="slides/slide20.xml" Type="http://schemas.openxmlformats.org/officeDocument/2006/relationships/slide"/><Relationship Id="rId7" Target="fonts/font7.fntdata" Type="http://schemas.openxmlformats.org/officeDocument/2006/relationships/font"/><Relationship Id="rId70" Target="slides/slide21.xml" Type="http://schemas.openxmlformats.org/officeDocument/2006/relationships/slide"/><Relationship Id="rId71" Target="slides/slide22.xml" Type="http://schemas.openxmlformats.org/officeDocument/2006/relationships/slide"/><Relationship Id="rId72" Target="slides/slide23.xml" Type="http://schemas.openxmlformats.org/officeDocument/2006/relationships/slide"/><Relationship Id="rId73" Target="slides/slide24.xml" Type="http://schemas.openxmlformats.org/officeDocument/2006/relationships/slide"/><Relationship Id="rId74" Target="slides/slide25.xml" Type="http://schemas.openxmlformats.org/officeDocument/2006/relationships/slide"/><Relationship Id="rId75" Target="slides/slide26.xml" Type="http://schemas.openxmlformats.org/officeDocument/2006/relationships/slide"/><Relationship Id="rId76" Target="slides/slide27.xml" Type="http://schemas.openxmlformats.org/officeDocument/2006/relationships/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6.jpe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8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9.png" Type="http://schemas.openxmlformats.org/officeDocument/2006/relationships/image"/><Relationship Id="rId4" Target="../media/image30.sv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.png" Type="http://schemas.openxmlformats.org/officeDocument/2006/relationships/image"/><Relationship Id="rId3" Target="../media/image5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.jpeg" Type="http://schemas.openxmlformats.org/officeDocument/2006/relationships/image"/><Relationship Id="rId3" Target="../media/image2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3.png" Type="http://schemas.openxmlformats.org/officeDocument/2006/relationships/image"/><Relationship Id="rId3" Target="../media/image34.svg" Type="http://schemas.openxmlformats.org/officeDocument/2006/relationships/image"/><Relationship Id="rId4" Target="../media/image35.png" Type="http://schemas.openxmlformats.org/officeDocument/2006/relationships/image"/><Relationship Id="rId5" Target="../media/image36.svg" Type="http://schemas.openxmlformats.org/officeDocument/2006/relationships/image"/><Relationship Id="rId6" Target="../media/image37.png" Type="http://schemas.openxmlformats.org/officeDocument/2006/relationships/image"/><Relationship Id="rId7" Target="../media/image38.svg" Type="http://schemas.openxmlformats.org/officeDocument/2006/relationships/image"/><Relationship Id="rId8" Target="../media/image2.png" Type="http://schemas.openxmlformats.org/officeDocument/2006/relationships/image"/></Relationships>
</file>

<file path=ppt/slides/_rels/slide2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2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png" Type="http://schemas.openxmlformats.org/officeDocument/2006/relationships/image"/><Relationship Id="rId4" Target="../media/image40.jpeg" Type="http://schemas.openxmlformats.org/officeDocument/2006/relationships/image"/></Relationships>
</file>

<file path=ppt/slides/_rels/slide2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1.png" Type="http://schemas.openxmlformats.org/officeDocument/2006/relationships/image"/><Relationship Id="rId4" Target="../media/image42.svg" Type="http://schemas.openxmlformats.org/officeDocument/2006/relationships/image"/></Relationships>
</file>

<file path=ppt/slides/_rels/slide2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43.png" Type="http://schemas.openxmlformats.org/officeDocument/2006/relationships/image"/><Relationship Id="rId4" Target="../media/image44.svg" Type="http://schemas.openxmlformats.org/officeDocument/2006/relationships/image"/><Relationship Id="rId5" Target="../media/image45.png" Type="http://schemas.openxmlformats.org/officeDocument/2006/relationships/image"/><Relationship Id="rId6" Target="../media/image46.svg" Type="http://schemas.openxmlformats.org/officeDocument/2006/relationships/image"/><Relationship Id="rId7" Target="../media/image47.png" Type="http://schemas.openxmlformats.org/officeDocument/2006/relationships/image"/><Relationship Id="rId8" Target="../media/image48.svg" Type="http://schemas.openxmlformats.org/officeDocument/2006/relationships/image"/></Relationships>
</file>

<file path=ppt/slides/_rels/slide2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9.png" Type="http://schemas.openxmlformats.org/officeDocument/2006/relationships/image"/></Relationships>
</file>

<file path=ppt/slides/_rels/slide2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Relationship Id="rId3" Target="../media/image2.png" Type="http://schemas.openxmlformats.org/officeDocument/2006/relationships/image"/><Relationship Id="rId4" Target="../media/image51.png" Type="http://schemas.openxmlformats.org/officeDocument/2006/relationships/image"/><Relationship Id="rId5" Target="../media/image52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jpeg" Type="http://schemas.openxmlformats.org/officeDocument/2006/relationships/image"/><Relationship Id="rId3" Target="../media/image2.png" Type="http://schemas.openxmlformats.org/officeDocument/2006/relationships/image"/><Relationship Id="rId4" Target="../media/image7.png" Type="http://schemas.openxmlformats.org/officeDocument/2006/relationships/image"/><Relationship Id="rId5" Target="../media/image8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2.pn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Relationship Id="rId6" Target="../media/image12.png" Type="http://schemas.openxmlformats.org/officeDocument/2006/relationships/image"/><Relationship Id="rId7" Target="../media/image13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png" Type="http://schemas.openxmlformats.org/officeDocument/2006/relationships/image"/><Relationship Id="rId4" Target="../media/image16.jpe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png" Type="http://schemas.openxmlformats.org/officeDocument/2006/relationships/image"/><Relationship Id="rId4" Target="../media/image17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jpeg" Type="http://schemas.openxmlformats.org/officeDocument/2006/relationships/image"/><Relationship Id="rId3" Target="../media/image15.png" Type="http://schemas.openxmlformats.org/officeDocument/2006/relationships/image"/><Relationship Id="rId4" Target="../media/image18.jpeg" Type="http://schemas.openxmlformats.org/officeDocument/2006/relationships/image"/><Relationship Id="rId5" Target="../media/image19.png" Type="http://schemas.openxmlformats.org/officeDocument/2006/relationships/image"/><Relationship Id="rId6" Target="../media/image20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.png" Type="http://schemas.openxmlformats.org/officeDocument/2006/relationships/image"/><Relationship Id="rId3" Target="../media/image21.png" Type="http://schemas.openxmlformats.org/officeDocument/2006/relationships/image"/><Relationship Id="rId4" Target="../media/image22.png" Type="http://schemas.openxmlformats.org/officeDocument/2006/relationships/image"/><Relationship Id="rId5" Target="../media/image23.png" Type="http://schemas.openxmlformats.org/officeDocument/2006/relationships/image"/><Relationship Id="rId6" Target="../media/image2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111" r="0" b="-10111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995269" y="1028700"/>
            <a:ext cx="14297462" cy="6283641"/>
          </a:xfrm>
          <a:prstGeom prst="rect">
            <a:avLst/>
          </a:prstGeom>
          <a:solidFill>
            <a:srgbClr val="BF6D5A"/>
          </a:solidFill>
        </p:spPr>
      </p:sp>
      <p:sp>
        <p:nvSpPr>
          <p:cNvPr name="AutoShape 4" id="4"/>
          <p:cNvSpPr/>
          <p:nvPr/>
        </p:nvSpPr>
        <p:spPr>
          <a:xfrm rot="0">
            <a:off x="1028700" y="-303236"/>
            <a:ext cx="20651" cy="10893473"/>
          </a:xfrm>
          <a:prstGeom prst="rect">
            <a:avLst/>
          </a:prstGeom>
          <a:solidFill>
            <a:srgbClr val="ED8338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2476500" y="1180703"/>
            <a:ext cx="3243916" cy="1671864"/>
          </a:xfrm>
          <a:custGeom>
            <a:avLst/>
            <a:gdLst/>
            <a:ahLst/>
            <a:cxnLst/>
            <a:rect r="r" b="b" t="t" l="l"/>
            <a:pathLst>
              <a:path h="1671864" w="3243916">
                <a:moveTo>
                  <a:pt x="0" y="0"/>
                </a:moveTo>
                <a:lnTo>
                  <a:pt x="3243916" y="0"/>
                </a:lnTo>
                <a:lnTo>
                  <a:pt x="3243916" y="1671865"/>
                </a:lnTo>
                <a:lnTo>
                  <a:pt x="0" y="16718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995269" y="2747793"/>
            <a:ext cx="14297462" cy="2035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89"/>
              </a:lnSpc>
            </a:pPr>
            <a:r>
              <a:rPr lang="en-US" sz="3849">
                <a:solidFill>
                  <a:srgbClr val="ED8338"/>
                </a:solidFill>
                <a:latin typeface="Poppins 1 Bold"/>
              </a:rPr>
              <a:t> </a:t>
            </a:r>
          </a:p>
          <a:p>
            <a:pPr algn="ctr">
              <a:lnSpc>
                <a:spcPts val="5389"/>
              </a:lnSpc>
            </a:pPr>
          </a:p>
          <a:p>
            <a:pPr algn="ctr">
              <a:lnSpc>
                <a:spcPts val="5389"/>
              </a:lnSpc>
            </a:pP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F6D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6225" y="0"/>
            <a:ext cx="14959349" cy="10529639"/>
          </a:xfrm>
          <a:custGeom>
            <a:avLst/>
            <a:gdLst/>
            <a:ahLst/>
            <a:cxnLst/>
            <a:rect r="r" b="b" t="t" l="l"/>
            <a:pathLst>
              <a:path h="10529639" w="14959349">
                <a:moveTo>
                  <a:pt x="0" y="0"/>
                </a:moveTo>
                <a:lnTo>
                  <a:pt x="14959349" y="0"/>
                </a:lnTo>
                <a:lnTo>
                  <a:pt x="14959349" y="10529639"/>
                </a:lnTo>
                <a:lnTo>
                  <a:pt x="0" y="105296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15268" y="617347"/>
            <a:ext cx="15181265" cy="860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77"/>
              </a:lnSpc>
            </a:pPr>
            <a:r>
              <a:rPr lang="en-US" sz="5900">
                <a:solidFill>
                  <a:srgbClr val="BF6D5A"/>
                </a:solidFill>
                <a:latin typeface="Poppins 2"/>
              </a:rPr>
              <a:t> Stressklachten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F6D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26225" y="0"/>
            <a:ext cx="14959349" cy="10529639"/>
          </a:xfrm>
          <a:custGeom>
            <a:avLst/>
            <a:gdLst/>
            <a:ahLst/>
            <a:cxnLst/>
            <a:rect r="r" b="b" t="t" l="l"/>
            <a:pathLst>
              <a:path h="10529639" w="14959349">
                <a:moveTo>
                  <a:pt x="0" y="0"/>
                </a:moveTo>
                <a:lnTo>
                  <a:pt x="14959349" y="0"/>
                </a:lnTo>
                <a:lnTo>
                  <a:pt x="14959349" y="10529639"/>
                </a:lnTo>
                <a:lnTo>
                  <a:pt x="0" y="1052963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315268" y="617347"/>
            <a:ext cx="15181265" cy="860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077"/>
              </a:lnSpc>
            </a:pPr>
            <a:r>
              <a:rPr lang="en-US" sz="5900">
                <a:solidFill>
                  <a:srgbClr val="BF6D5A"/>
                </a:solidFill>
                <a:latin typeface="Poppins 2"/>
              </a:rPr>
              <a:t> Stressklachten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-331575"/>
            <a:ext cx="8210643" cy="10950151"/>
          </a:xfrm>
          <a:prstGeom prst="rect">
            <a:avLst/>
          </a:prstGeom>
          <a:solidFill>
            <a:srgbClr val="BF6D5A"/>
          </a:solidFill>
        </p:spPr>
      </p:sp>
      <p:sp>
        <p:nvSpPr>
          <p:cNvPr name="AutoShape 3" id="3"/>
          <p:cNvSpPr/>
          <p:nvPr/>
        </p:nvSpPr>
        <p:spPr>
          <a:xfrm rot="-5400000">
            <a:off x="13843509" y="-3166484"/>
            <a:ext cx="77501" cy="9476519"/>
          </a:xfrm>
          <a:prstGeom prst="rect">
            <a:avLst/>
          </a:prstGeom>
          <a:solidFill>
            <a:srgbClr val="BF6D5A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40779" y="99855"/>
            <a:ext cx="4176471" cy="2152489"/>
          </a:xfrm>
          <a:custGeom>
            <a:avLst/>
            <a:gdLst/>
            <a:ahLst/>
            <a:cxnLst/>
            <a:rect r="r" b="b" t="t" l="l"/>
            <a:pathLst>
              <a:path h="2152489" w="4176471">
                <a:moveTo>
                  <a:pt x="0" y="0"/>
                </a:moveTo>
                <a:lnTo>
                  <a:pt x="4176471" y="0"/>
                </a:lnTo>
                <a:lnTo>
                  <a:pt x="4176471" y="2152489"/>
                </a:lnTo>
                <a:lnTo>
                  <a:pt x="0" y="215248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0779" y="3704367"/>
            <a:ext cx="8169864" cy="5351261"/>
          </a:xfrm>
          <a:custGeom>
            <a:avLst/>
            <a:gdLst/>
            <a:ahLst/>
            <a:cxnLst/>
            <a:rect r="r" b="b" t="t" l="l"/>
            <a:pathLst>
              <a:path h="5351261" w="8169864">
                <a:moveTo>
                  <a:pt x="0" y="0"/>
                </a:moveTo>
                <a:lnTo>
                  <a:pt x="8169864" y="0"/>
                </a:lnTo>
                <a:lnTo>
                  <a:pt x="8169864" y="5351261"/>
                </a:lnTo>
                <a:lnTo>
                  <a:pt x="0" y="535126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800678" y="2128519"/>
            <a:ext cx="9048654" cy="22964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195"/>
              </a:lnSpc>
            </a:pPr>
            <a:r>
              <a:rPr lang="en-US" sz="4425">
                <a:solidFill>
                  <a:srgbClr val="674733"/>
                </a:solidFill>
                <a:latin typeface="Poppins 2 Bold"/>
              </a:rPr>
              <a:t>Werkgerelateerde stress nummer één beroepsziekte</a:t>
            </a:r>
          </a:p>
          <a:p>
            <a:pPr>
              <a:lnSpc>
                <a:spcPts val="5310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8646754" y="2857500"/>
            <a:ext cx="9048654" cy="7429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4500"/>
              </a:lnSpc>
            </a:pPr>
          </a:p>
          <a:p>
            <a:pPr algn="r">
              <a:lnSpc>
                <a:spcPts val="4500"/>
              </a:lnSpc>
            </a:pPr>
          </a:p>
          <a:p>
            <a:pPr algn="r">
              <a:lnSpc>
                <a:spcPts val="4500"/>
              </a:lnSpc>
            </a:pPr>
          </a:p>
          <a:p>
            <a:pPr algn="r">
              <a:lnSpc>
                <a:spcPts val="4500"/>
              </a:lnSpc>
            </a:pPr>
          </a:p>
          <a:p>
            <a:pPr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 spc="-123">
                <a:solidFill>
                  <a:srgbClr val="674733"/>
                </a:solidFill>
                <a:latin typeface="Poppins 2"/>
              </a:rPr>
              <a:t>Psychisch verzuim (ook burnout) 17% van de werkende mensen tussen  15 -75 jaar (CBS 2020)</a:t>
            </a:r>
          </a:p>
          <a:p>
            <a:pPr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 spc="-123">
                <a:solidFill>
                  <a:srgbClr val="674733"/>
                </a:solidFill>
                <a:latin typeface="Poppins 2"/>
              </a:rPr>
              <a:t>Bij Millennials is dit 25%</a:t>
            </a:r>
          </a:p>
          <a:p>
            <a:pPr marL="647700" indent="-323850" lvl="1">
              <a:lnSpc>
                <a:spcPts val="4500"/>
              </a:lnSpc>
              <a:buFont typeface="Arial"/>
              <a:buChar char="•"/>
            </a:pPr>
            <a:r>
              <a:rPr lang="en-US" sz="3000" spc="-123">
                <a:solidFill>
                  <a:srgbClr val="674733"/>
                </a:solidFill>
                <a:latin typeface="Poppins 2"/>
              </a:rPr>
              <a:t>29% totale ziekteverzuim is psychisch verzuim (Arboned 2020)</a:t>
            </a:r>
          </a:p>
          <a:p>
            <a:pPr algn="just">
              <a:lnSpc>
                <a:spcPts val="4500"/>
              </a:lnSpc>
            </a:pPr>
          </a:p>
          <a:p>
            <a:pPr algn="r">
              <a:lnSpc>
                <a:spcPts val="4500"/>
              </a:lnSpc>
            </a:pPr>
          </a:p>
          <a:p>
            <a:pPr algn="r">
              <a:lnSpc>
                <a:spcPts val="4500"/>
              </a:lnSpc>
            </a:pP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9667" y="-48185"/>
            <a:ext cx="11018181" cy="10383369"/>
          </a:xfrm>
          <a:custGeom>
            <a:avLst/>
            <a:gdLst/>
            <a:ahLst/>
            <a:cxnLst/>
            <a:rect r="r" b="b" t="t" l="l"/>
            <a:pathLst>
              <a:path h="10383369" w="11018181">
                <a:moveTo>
                  <a:pt x="0" y="0"/>
                </a:moveTo>
                <a:lnTo>
                  <a:pt x="11018181" y="0"/>
                </a:lnTo>
                <a:lnTo>
                  <a:pt x="11018181" y="10383370"/>
                </a:lnTo>
                <a:lnTo>
                  <a:pt x="0" y="103833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29560" r="0" b="-2956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5789664" y="1209094"/>
            <a:ext cx="10279395" cy="7868812"/>
          </a:xfrm>
          <a:prstGeom prst="rect">
            <a:avLst/>
          </a:prstGeom>
          <a:solidFill>
            <a:srgbClr val="BF6D5A"/>
          </a:solidFill>
        </p:spPr>
      </p:sp>
      <p:sp>
        <p:nvSpPr>
          <p:cNvPr name="AutoShape 4" id="4"/>
          <p:cNvSpPr/>
          <p:nvPr/>
        </p:nvSpPr>
        <p:spPr>
          <a:xfrm rot="0">
            <a:off x="17259300" y="-303236"/>
            <a:ext cx="20651" cy="10893473"/>
          </a:xfrm>
          <a:prstGeom prst="rect">
            <a:avLst/>
          </a:prstGeom>
          <a:solidFill>
            <a:srgbClr val="ED8338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0" y="8615136"/>
            <a:ext cx="3243916" cy="1671864"/>
          </a:xfrm>
          <a:custGeom>
            <a:avLst/>
            <a:gdLst/>
            <a:ahLst/>
            <a:cxnLst/>
            <a:rect r="r" b="b" t="t" l="l"/>
            <a:pathLst>
              <a:path h="1671864" w="3243916">
                <a:moveTo>
                  <a:pt x="0" y="0"/>
                </a:moveTo>
                <a:lnTo>
                  <a:pt x="3243916" y="0"/>
                </a:lnTo>
                <a:lnTo>
                  <a:pt x="3243916" y="1671864"/>
                </a:lnTo>
                <a:lnTo>
                  <a:pt x="0" y="167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9667" y="-48185"/>
            <a:ext cx="11018181" cy="10383369"/>
          </a:xfrm>
          <a:custGeom>
            <a:avLst/>
            <a:gdLst/>
            <a:ahLst/>
            <a:cxnLst/>
            <a:rect r="r" b="b" t="t" l="l"/>
            <a:pathLst>
              <a:path h="10383369" w="11018181">
                <a:moveTo>
                  <a:pt x="0" y="0"/>
                </a:moveTo>
                <a:lnTo>
                  <a:pt x="11018181" y="0"/>
                </a:lnTo>
                <a:lnTo>
                  <a:pt x="11018181" y="10383370"/>
                </a:lnTo>
                <a:lnTo>
                  <a:pt x="0" y="103833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25" t="0" r="-12825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5789664" y="1209094"/>
            <a:ext cx="10279395" cy="7868812"/>
          </a:xfrm>
          <a:prstGeom prst="rect">
            <a:avLst/>
          </a:prstGeom>
          <a:solidFill>
            <a:srgbClr val="BF6D5A"/>
          </a:solidFill>
        </p:spPr>
      </p:sp>
      <p:sp>
        <p:nvSpPr>
          <p:cNvPr name="AutoShape 4" id="4"/>
          <p:cNvSpPr/>
          <p:nvPr/>
        </p:nvSpPr>
        <p:spPr>
          <a:xfrm rot="0">
            <a:off x="17259300" y="-303236"/>
            <a:ext cx="20651" cy="10893473"/>
          </a:xfrm>
          <a:prstGeom prst="rect">
            <a:avLst/>
          </a:prstGeom>
          <a:solidFill>
            <a:srgbClr val="ED8338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0" y="8615136"/>
            <a:ext cx="3243916" cy="1671864"/>
          </a:xfrm>
          <a:custGeom>
            <a:avLst/>
            <a:gdLst/>
            <a:ahLst/>
            <a:cxnLst/>
            <a:rect r="r" b="b" t="t" l="l"/>
            <a:pathLst>
              <a:path h="1671864" w="3243916">
                <a:moveTo>
                  <a:pt x="0" y="0"/>
                </a:moveTo>
                <a:lnTo>
                  <a:pt x="3243916" y="0"/>
                </a:lnTo>
                <a:lnTo>
                  <a:pt x="3243916" y="1671864"/>
                </a:lnTo>
                <a:lnTo>
                  <a:pt x="0" y="167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9667" y="-48185"/>
            <a:ext cx="11018181" cy="10383369"/>
          </a:xfrm>
          <a:custGeom>
            <a:avLst/>
            <a:gdLst/>
            <a:ahLst/>
            <a:cxnLst/>
            <a:rect r="r" b="b" t="t" l="l"/>
            <a:pathLst>
              <a:path h="10383369" w="11018181">
                <a:moveTo>
                  <a:pt x="0" y="0"/>
                </a:moveTo>
                <a:lnTo>
                  <a:pt x="11018181" y="0"/>
                </a:lnTo>
                <a:lnTo>
                  <a:pt x="11018181" y="10383370"/>
                </a:lnTo>
                <a:lnTo>
                  <a:pt x="0" y="103833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25" t="0" r="-12825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5789664" y="1209094"/>
            <a:ext cx="10857664" cy="7868812"/>
          </a:xfrm>
          <a:prstGeom prst="rect">
            <a:avLst/>
          </a:prstGeom>
          <a:solidFill>
            <a:srgbClr val="BF6D5A"/>
          </a:solidFill>
        </p:spPr>
      </p:sp>
      <p:sp>
        <p:nvSpPr>
          <p:cNvPr name="Freeform 4" id="4"/>
          <p:cNvSpPr/>
          <p:nvPr/>
        </p:nvSpPr>
        <p:spPr>
          <a:xfrm flipH="false" flipV="false" rot="0">
            <a:off x="0" y="8615136"/>
            <a:ext cx="3243916" cy="1671864"/>
          </a:xfrm>
          <a:custGeom>
            <a:avLst/>
            <a:gdLst/>
            <a:ahLst/>
            <a:cxnLst/>
            <a:rect r="r" b="b" t="t" l="l"/>
            <a:pathLst>
              <a:path h="1671864" w="3243916">
                <a:moveTo>
                  <a:pt x="0" y="0"/>
                </a:moveTo>
                <a:lnTo>
                  <a:pt x="3243916" y="0"/>
                </a:lnTo>
                <a:lnTo>
                  <a:pt x="3243916" y="1671864"/>
                </a:lnTo>
                <a:lnTo>
                  <a:pt x="0" y="167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7128814" y="2576512"/>
            <a:ext cx="8788069" cy="5905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19"/>
              </a:lnSpc>
            </a:pPr>
            <a:r>
              <a:rPr lang="en-US" sz="3599">
                <a:solidFill>
                  <a:srgbClr val="FFFFFF"/>
                </a:solidFill>
                <a:latin typeface="Poppins 1 Bold"/>
              </a:rPr>
              <a:t>GRATIS INCOMPANY ONLINE SESSIE </a:t>
            </a:r>
          </a:p>
          <a:p>
            <a:pPr algn="ctr">
              <a:lnSpc>
                <a:spcPts val="4319"/>
              </a:lnSpc>
            </a:pPr>
            <a:r>
              <a:rPr lang="en-US" sz="3599">
                <a:solidFill>
                  <a:srgbClr val="FFFFFF"/>
                </a:solidFill>
                <a:latin typeface="Poppins 1 Bold"/>
              </a:rPr>
              <a:t>OVER STRESS &amp; HERSTEL </a:t>
            </a:r>
          </a:p>
          <a:p>
            <a:pPr algn="ctr">
              <a:lnSpc>
                <a:spcPts val="3239"/>
              </a:lnSpc>
            </a:pPr>
            <a:r>
              <a:rPr lang="en-US" sz="2699">
                <a:solidFill>
                  <a:srgbClr val="FFFFFF"/>
                </a:solidFill>
                <a:latin typeface="Poppins 1 Bold"/>
              </a:rPr>
              <a:t>VOOR HR MEDEWERKERS/LEIDINGGEVENDEN</a:t>
            </a:r>
          </a:p>
          <a:p>
            <a:pPr>
              <a:lnSpc>
                <a:spcPts val="3839"/>
              </a:lnSpc>
            </a:pPr>
          </a:p>
          <a:p>
            <a:pPr>
              <a:lnSpc>
                <a:spcPts val="3839"/>
              </a:lnSpc>
              <a:spcBef>
                <a:spcPct val="0"/>
              </a:spcBef>
            </a:pPr>
            <a:r>
              <a:rPr lang="en-US" sz="3199">
                <a:solidFill>
                  <a:srgbClr val="FFFFFF"/>
                </a:solidFill>
                <a:latin typeface="Poppins 1"/>
              </a:rPr>
              <a:t>Bij BPB vinden</a:t>
            </a:r>
            <a:r>
              <a:rPr lang="en-US" sz="3199">
                <a:solidFill>
                  <a:srgbClr val="FFFFFF"/>
                </a:solidFill>
                <a:latin typeface="Poppins 1"/>
              </a:rPr>
              <a:t> we het belangrijk dat zoveel mogelijk HR medewerkers en leidinggevenden kennis hebben over stress en herstel op de werkplek. We delen graag onze kennis.  </a:t>
            </a:r>
          </a:p>
          <a:p>
            <a:pPr>
              <a:lnSpc>
                <a:spcPts val="3839"/>
              </a:lnSpc>
              <a:spcBef>
                <a:spcPct val="0"/>
              </a:spcBef>
            </a:pPr>
          </a:p>
          <a:p>
            <a:pPr>
              <a:lnSpc>
                <a:spcPts val="3839"/>
              </a:lnSpc>
              <a:spcBef>
                <a:spcPct val="0"/>
              </a:spcBef>
            </a:pPr>
            <a:r>
              <a:rPr lang="en-US" sz="3199">
                <a:solidFill>
                  <a:srgbClr val="FFFFFF"/>
                </a:solidFill>
                <a:latin typeface="Poppins 1"/>
              </a:rPr>
              <a:t>Neem contact op voor het plannen van een gratis online kennissessie van 30 min.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F6D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07716" y="255236"/>
            <a:ext cx="3243916" cy="1671864"/>
          </a:xfrm>
          <a:custGeom>
            <a:avLst/>
            <a:gdLst/>
            <a:ahLst/>
            <a:cxnLst/>
            <a:rect r="r" b="b" t="t" l="l"/>
            <a:pathLst>
              <a:path h="1671864" w="3243916">
                <a:moveTo>
                  <a:pt x="0" y="0"/>
                </a:moveTo>
                <a:lnTo>
                  <a:pt x="3243916" y="0"/>
                </a:lnTo>
                <a:lnTo>
                  <a:pt x="3243916" y="1671865"/>
                </a:lnTo>
                <a:lnTo>
                  <a:pt x="0" y="167186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241284" y="842583"/>
            <a:ext cx="3648022" cy="4103093"/>
          </a:xfrm>
          <a:custGeom>
            <a:avLst/>
            <a:gdLst/>
            <a:ahLst/>
            <a:cxnLst/>
            <a:rect r="r" b="b" t="t" l="l"/>
            <a:pathLst>
              <a:path h="4103093" w="3648022">
                <a:moveTo>
                  <a:pt x="0" y="0"/>
                </a:moveTo>
                <a:lnTo>
                  <a:pt x="3648022" y="0"/>
                </a:lnTo>
                <a:lnTo>
                  <a:pt x="3648022" y="4103092"/>
                </a:lnTo>
                <a:lnTo>
                  <a:pt x="0" y="410309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4311800"/>
            <a:ext cx="3465300" cy="3897577"/>
          </a:xfrm>
          <a:custGeom>
            <a:avLst/>
            <a:gdLst/>
            <a:ahLst/>
            <a:cxnLst/>
            <a:rect r="r" b="b" t="t" l="l"/>
            <a:pathLst>
              <a:path h="3897577" w="3465300">
                <a:moveTo>
                  <a:pt x="0" y="0"/>
                </a:moveTo>
                <a:lnTo>
                  <a:pt x="3465300" y="0"/>
                </a:lnTo>
                <a:lnTo>
                  <a:pt x="3465300" y="3897576"/>
                </a:lnTo>
                <a:lnTo>
                  <a:pt x="0" y="38975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875165" y="4311800"/>
            <a:ext cx="4692431" cy="5277785"/>
          </a:xfrm>
          <a:custGeom>
            <a:avLst/>
            <a:gdLst/>
            <a:ahLst/>
            <a:cxnLst/>
            <a:rect r="r" b="b" t="t" l="l"/>
            <a:pathLst>
              <a:path h="5277785" w="4692431">
                <a:moveTo>
                  <a:pt x="0" y="0"/>
                </a:moveTo>
                <a:lnTo>
                  <a:pt x="4692431" y="0"/>
                </a:lnTo>
                <a:lnTo>
                  <a:pt x="4692431" y="5277785"/>
                </a:lnTo>
                <a:lnTo>
                  <a:pt x="0" y="52777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979203" y="4925677"/>
            <a:ext cx="4692431" cy="5277785"/>
          </a:xfrm>
          <a:custGeom>
            <a:avLst/>
            <a:gdLst/>
            <a:ahLst/>
            <a:cxnLst/>
            <a:rect r="r" b="b" t="t" l="l"/>
            <a:pathLst>
              <a:path h="5277785" w="4692431">
                <a:moveTo>
                  <a:pt x="0" y="0"/>
                </a:moveTo>
                <a:lnTo>
                  <a:pt x="4692431" y="0"/>
                </a:lnTo>
                <a:lnTo>
                  <a:pt x="4692431" y="5277785"/>
                </a:lnTo>
                <a:lnTo>
                  <a:pt x="0" y="527778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922387" y="255236"/>
            <a:ext cx="4692431" cy="5277785"/>
          </a:xfrm>
          <a:custGeom>
            <a:avLst/>
            <a:gdLst/>
            <a:ahLst/>
            <a:cxnLst/>
            <a:rect r="r" b="b" t="t" l="l"/>
            <a:pathLst>
              <a:path h="5277785" w="4692431">
                <a:moveTo>
                  <a:pt x="0" y="0"/>
                </a:moveTo>
                <a:lnTo>
                  <a:pt x="4692430" y="0"/>
                </a:lnTo>
                <a:lnTo>
                  <a:pt x="4692430" y="5277786"/>
                </a:lnTo>
                <a:lnTo>
                  <a:pt x="0" y="52777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065024" y="861233"/>
            <a:ext cx="4692431" cy="5277785"/>
          </a:xfrm>
          <a:custGeom>
            <a:avLst/>
            <a:gdLst/>
            <a:ahLst/>
            <a:cxnLst/>
            <a:rect r="r" b="b" t="t" l="l"/>
            <a:pathLst>
              <a:path h="5277785" w="4692431">
                <a:moveTo>
                  <a:pt x="0" y="0"/>
                </a:moveTo>
                <a:lnTo>
                  <a:pt x="4692431" y="0"/>
                </a:lnTo>
                <a:lnTo>
                  <a:pt x="4692431" y="5277786"/>
                </a:lnTo>
                <a:lnTo>
                  <a:pt x="0" y="527778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>
  <p:cSld>
    <p:bg>
      <p:bgPr>
        <a:solidFill>
          <a:srgbClr val="9CAE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485775" y="504050"/>
          <a:ext cx="17316450" cy="8168906"/>
        </p:xfrm>
        <a:graphic>
          <a:graphicData uri="http://schemas.openxmlformats.org/drawingml/2006/table">
            <a:tbl>
              <a:tblPr/>
              <a:tblGrid>
                <a:gridCol w="3243945"/>
                <a:gridCol w="3243945"/>
                <a:gridCol w="2326290"/>
                <a:gridCol w="2785118"/>
                <a:gridCol w="2686646"/>
                <a:gridCol w="3030506"/>
              </a:tblGrid>
              <a:tr h="144230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46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6D5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46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6D5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6D5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6D5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6D5A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91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6D5A"/>
                    </a:solidFill>
                  </a:tcPr>
                </a:tc>
              </a:tr>
              <a:tr h="1358559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460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</a:tr>
              <a:tr h="1478250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</a:tr>
              <a:tr h="130138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</a:tr>
              <a:tr h="1301388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</a:tr>
              <a:tr h="1287012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49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362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0">
                      <a:solidFill>
                        <a:srgbClr val="FFD6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4E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9667" y="-48185"/>
            <a:ext cx="11018181" cy="10383369"/>
          </a:xfrm>
          <a:custGeom>
            <a:avLst/>
            <a:gdLst/>
            <a:ahLst/>
            <a:cxnLst/>
            <a:rect r="r" b="b" t="t" l="l"/>
            <a:pathLst>
              <a:path h="10383369" w="11018181">
                <a:moveTo>
                  <a:pt x="0" y="0"/>
                </a:moveTo>
                <a:lnTo>
                  <a:pt x="11018181" y="0"/>
                </a:lnTo>
                <a:lnTo>
                  <a:pt x="11018181" y="10383370"/>
                </a:lnTo>
                <a:lnTo>
                  <a:pt x="0" y="103833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1123" t="0" r="-21123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5789664" y="1209094"/>
            <a:ext cx="10279395" cy="7868812"/>
          </a:xfrm>
          <a:prstGeom prst="rect">
            <a:avLst/>
          </a:prstGeom>
          <a:solidFill>
            <a:srgbClr val="BF6D5A"/>
          </a:solidFill>
        </p:spPr>
      </p:sp>
      <p:sp>
        <p:nvSpPr>
          <p:cNvPr name="AutoShape 4" id="4"/>
          <p:cNvSpPr/>
          <p:nvPr/>
        </p:nvSpPr>
        <p:spPr>
          <a:xfrm rot="0">
            <a:off x="17259300" y="-303236"/>
            <a:ext cx="20651" cy="10893473"/>
          </a:xfrm>
          <a:prstGeom prst="rect">
            <a:avLst/>
          </a:prstGeom>
          <a:solidFill>
            <a:srgbClr val="ED8338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0" y="8615136"/>
            <a:ext cx="3243916" cy="1671864"/>
          </a:xfrm>
          <a:custGeom>
            <a:avLst/>
            <a:gdLst/>
            <a:ahLst/>
            <a:cxnLst/>
            <a:rect r="r" b="b" t="t" l="l"/>
            <a:pathLst>
              <a:path h="1671864" w="3243916">
                <a:moveTo>
                  <a:pt x="0" y="0"/>
                </a:moveTo>
                <a:lnTo>
                  <a:pt x="3243916" y="0"/>
                </a:lnTo>
                <a:lnTo>
                  <a:pt x="3243916" y="1671864"/>
                </a:lnTo>
                <a:lnTo>
                  <a:pt x="0" y="167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425152" y="93504"/>
            <a:ext cx="8046690" cy="1870391"/>
          </a:xfrm>
          <a:prstGeom prst="rect">
            <a:avLst/>
          </a:prstGeom>
          <a:solidFill>
            <a:srgbClr val="ED8338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8872190" y="495357"/>
            <a:ext cx="8646880" cy="9296285"/>
          </a:xfrm>
          <a:custGeom>
            <a:avLst/>
            <a:gdLst/>
            <a:ahLst/>
            <a:cxnLst/>
            <a:rect r="r" b="b" t="t" l="l"/>
            <a:pathLst>
              <a:path h="9296285" w="8646880">
                <a:moveTo>
                  <a:pt x="0" y="0"/>
                </a:moveTo>
                <a:lnTo>
                  <a:pt x="8646880" y="0"/>
                </a:lnTo>
                <a:lnTo>
                  <a:pt x="8646880" y="9296286"/>
                </a:lnTo>
                <a:lnTo>
                  <a:pt x="0" y="929628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425152" y="8347566"/>
            <a:ext cx="1636010" cy="1821468"/>
          </a:xfrm>
          <a:custGeom>
            <a:avLst/>
            <a:gdLst/>
            <a:ahLst/>
            <a:cxnLst/>
            <a:rect r="r" b="b" t="t" l="l"/>
            <a:pathLst>
              <a:path h="1821468" w="1636010">
                <a:moveTo>
                  <a:pt x="0" y="0"/>
                </a:moveTo>
                <a:lnTo>
                  <a:pt x="1636010" y="0"/>
                </a:lnTo>
                <a:lnTo>
                  <a:pt x="1636010" y="1821468"/>
                </a:lnTo>
                <a:lnTo>
                  <a:pt x="0" y="182146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0" y="420529"/>
            <a:ext cx="7663810" cy="11049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8639"/>
              </a:lnSpc>
            </a:pPr>
            <a:r>
              <a:rPr lang="en-US" sz="7199">
                <a:solidFill>
                  <a:srgbClr val="F4F8F3"/>
                </a:solidFill>
                <a:latin typeface="Aileron Heavy"/>
              </a:rPr>
              <a:t>VEERKRACHT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F6D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400000">
            <a:off x="2118689" y="-2539131"/>
            <a:ext cx="20651" cy="8342956"/>
          </a:xfrm>
          <a:prstGeom prst="rect">
            <a:avLst/>
          </a:prstGeom>
          <a:solidFill>
            <a:srgbClr val="FFFFFF"/>
          </a:solidFill>
        </p:spPr>
      </p:sp>
      <p:sp>
        <p:nvSpPr>
          <p:cNvPr name="AutoShape 3" id="3"/>
          <p:cNvSpPr/>
          <p:nvPr/>
        </p:nvSpPr>
        <p:spPr>
          <a:xfrm rot="0">
            <a:off x="1028700" y="4144418"/>
            <a:ext cx="5036667" cy="6142582"/>
          </a:xfrm>
          <a:prstGeom prst="rect">
            <a:avLst/>
          </a:prstGeom>
          <a:solidFill>
            <a:srgbClr val="FFFFFF"/>
          </a:solidFill>
        </p:spPr>
      </p:sp>
      <p:grpSp>
        <p:nvGrpSpPr>
          <p:cNvPr name="Group 4" id="4"/>
          <p:cNvGrpSpPr/>
          <p:nvPr/>
        </p:nvGrpSpPr>
        <p:grpSpPr>
          <a:xfrm rot="0">
            <a:off x="2507980" y="2719443"/>
            <a:ext cx="2420111" cy="2420101"/>
            <a:chOff x="0" y="0"/>
            <a:chExt cx="6350000" cy="6349975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6350000" cy="6349975"/>
            </a:xfrm>
            <a:custGeom>
              <a:avLst/>
              <a:gdLst/>
              <a:ahLst/>
              <a:cxnLst/>
              <a:rect r="r" b="b" t="t" l="l"/>
              <a:pathLst>
                <a:path h="6349975" w="6350000">
                  <a:moveTo>
                    <a:pt x="6350000" y="3175025"/>
                  </a:moveTo>
                  <a:cubicBezTo>
                    <a:pt x="6350000" y="4928451"/>
                    <a:pt x="4928476" y="6349975"/>
                    <a:pt x="3175000" y="6349975"/>
                  </a:cubicBezTo>
                  <a:cubicBezTo>
                    <a:pt x="1421498" y="6349975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2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</p:grpSp>
      <p:sp>
        <p:nvSpPr>
          <p:cNvPr name="Freeform 6" id="6"/>
          <p:cNvSpPr/>
          <p:nvPr/>
        </p:nvSpPr>
        <p:spPr>
          <a:xfrm flipH="false" flipV="false" rot="0">
            <a:off x="40779" y="99855"/>
            <a:ext cx="4176471" cy="2152489"/>
          </a:xfrm>
          <a:custGeom>
            <a:avLst/>
            <a:gdLst/>
            <a:ahLst/>
            <a:cxnLst/>
            <a:rect r="r" b="b" t="t" l="l"/>
            <a:pathLst>
              <a:path h="2152489" w="4176471">
                <a:moveTo>
                  <a:pt x="0" y="0"/>
                </a:moveTo>
                <a:lnTo>
                  <a:pt x="4176471" y="0"/>
                </a:lnTo>
                <a:lnTo>
                  <a:pt x="4176471" y="2152489"/>
                </a:lnTo>
                <a:lnTo>
                  <a:pt x="0" y="21524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676566" y="486727"/>
            <a:ext cx="10582734" cy="99822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7440"/>
              </a:lnSpc>
            </a:pPr>
            <a:r>
              <a:rPr lang="en-US" sz="6000" spc="420">
                <a:solidFill>
                  <a:srgbClr val="F4F8F3"/>
                </a:solidFill>
                <a:latin typeface="Poppins 2 Bold"/>
              </a:rPr>
              <a:t>WIE ZIJN WIJ?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387134" y="5606269"/>
            <a:ext cx="4319800" cy="4213309"/>
            <a:chOff x="0" y="0"/>
            <a:chExt cx="5759733" cy="5617746"/>
          </a:xfrm>
        </p:grpSpPr>
        <p:sp>
          <p:nvSpPr>
            <p:cNvPr name="TextBox 9" id="9"/>
            <p:cNvSpPr txBox="true"/>
            <p:nvPr/>
          </p:nvSpPr>
          <p:spPr>
            <a:xfrm rot="0">
              <a:off x="0" y="-57150"/>
              <a:ext cx="5759733" cy="66590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65"/>
                </a:lnSpc>
              </a:pPr>
              <a:r>
                <a:rPr lang="en-US" sz="3050" spc="426">
                  <a:solidFill>
                    <a:srgbClr val="674733"/>
                  </a:solidFill>
                  <a:latin typeface="Poppins 2"/>
                </a:rPr>
                <a:t>CHANTAL BARTELS</a:t>
              </a:r>
            </a:p>
          </p:txBody>
        </p:sp>
        <p:sp>
          <p:nvSpPr>
            <p:cNvPr name="TextBox 10" id="10"/>
            <p:cNvSpPr txBox="true"/>
            <p:nvPr/>
          </p:nvSpPr>
          <p:spPr>
            <a:xfrm rot="0">
              <a:off x="0" y="3274596"/>
              <a:ext cx="5759733" cy="22656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412"/>
                </a:lnSpc>
              </a:pPr>
              <a:r>
                <a:rPr lang="en-US" sz="2275" spc="22">
                  <a:solidFill>
                    <a:srgbClr val="674733"/>
                  </a:solidFill>
                  <a:latin typeface="Poppins 2"/>
                </a:rPr>
                <a:t>Houdt van buiten, hond, wandelen, koken, mooie dingen, de zee, ontwikkelen &amp; samenwerken.</a:t>
              </a:r>
            </a:p>
          </p:txBody>
        </p:sp>
        <p:sp>
          <p:nvSpPr>
            <p:cNvPr name="TextBox 11" id="11"/>
            <p:cNvSpPr txBox="true"/>
            <p:nvPr/>
          </p:nvSpPr>
          <p:spPr>
            <a:xfrm rot="0">
              <a:off x="0" y="810028"/>
              <a:ext cx="5759733" cy="19431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937"/>
                </a:lnSpc>
              </a:pPr>
              <a:r>
                <a:rPr lang="en-US" sz="2625" spc="26">
                  <a:solidFill>
                    <a:srgbClr val="674733"/>
                  </a:solidFill>
                  <a:latin typeface="Poppins 2"/>
                </a:rPr>
                <a:t>Stresscoach  Ampliedeskundige  Partner BPB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9769547" y="1622021"/>
            <a:ext cx="8058984" cy="8339846"/>
            <a:chOff x="0" y="0"/>
            <a:chExt cx="2122531" cy="2196503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122531" cy="2196503"/>
            </a:xfrm>
            <a:custGeom>
              <a:avLst/>
              <a:gdLst/>
              <a:ahLst/>
              <a:cxnLst/>
              <a:rect r="r" b="b" t="t" l="l"/>
              <a:pathLst>
                <a:path h="2196503" w="2122531">
                  <a:moveTo>
                    <a:pt x="0" y="0"/>
                  </a:moveTo>
                  <a:lnTo>
                    <a:pt x="2122531" y="0"/>
                  </a:lnTo>
                  <a:lnTo>
                    <a:pt x="2122531" y="2196503"/>
                  </a:lnTo>
                  <a:lnTo>
                    <a:pt x="0" y="2196503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0" y="-95250"/>
              <a:ext cx="2122531" cy="22917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12"/>
                </a:lnSpc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10127897" y="1868435"/>
            <a:ext cx="7421213" cy="7978567"/>
          </a:xfrm>
          <a:custGeom>
            <a:avLst/>
            <a:gdLst/>
            <a:ahLst/>
            <a:cxnLst/>
            <a:rect r="r" b="b" t="t" l="l"/>
            <a:pathLst>
              <a:path h="7978567" w="7421213">
                <a:moveTo>
                  <a:pt x="0" y="0"/>
                </a:moveTo>
                <a:lnTo>
                  <a:pt x="7421212" y="0"/>
                </a:lnTo>
                <a:lnTo>
                  <a:pt x="7421212" y="7978567"/>
                </a:lnTo>
                <a:lnTo>
                  <a:pt x="0" y="79785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9667" y="-48185"/>
            <a:ext cx="11018181" cy="10383369"/>
          </a:xfrm>
          <a:custGeom>
            <a:avLst/>
            <a:gdLst/>
            <a:ahLst/>
            <a:cxnLst/>
            <a:rect r="r" b="b" t="t" l="l"/>
            <a:pathLst>
              <a:path h="10383369" w="11018181">
                <a:moveTo>
                  <a:pt x="0" y="0"/>
                </a:moveTo>
                <a:lnTo>
                  <a:pt x="11018181" y="0"/>
                </a:lnTo>
                <a:lnTo>
                  <a:pt x="11018181" y="10383370"/>
                </a:lnTo>
                <a:lnTo>
                  <a:pt x="0" y="103833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825" t="0" r="-12825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5789664" y="1209094"/>
            <a:ext cx="10279395" cy="7868812"/>
          </a:xfrm>
          <a:prstGeom prst="rect">
            <a:avLst/>
          </a:prstGeom>
          <a:solidFill>
            <a:srgbClr val="BF6D5A"/>
          </a:solidFill>
        </p:spPr>
      </p:sp>
      <p:sp>
        <p:nvSpPr>
          <p:cNvPr name="AutoShape 4" id="4"/>
          <p:cNvSpPr/>
          <p:nvPr/>
        </p:nvSpPr>
        <p:spPr>
          <a:xfrm rot="0">
            <a:off x="17259300" y="-303236"/>
            <a:ext cx="20651" cy="10893473"/>
          </a:xfrm>
          <a:prstGeom prst="rect">
            <a:avLst/>
          </a:prstGeom>
          <a:solidFill>
            <a:srgbClr val="ED8338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0" y="8615136"/>
            <a:ext cx="3243916" cy="1671864"/>
          </a:xfrm>
          <a:custGeom>
            <a:avLst/>
            <a:gdLst/>
            <a:ahLst/>
            <a:cxnLst/>
            <a:rect r="r" b="b" t="t" l="l"/>
            <a:pathLst>
              <a:path h="1671864" w="3243916">
                <a:moveTo>
                  <a:pt x="0" y="0"/>
                </a:moveTo>
                <a:lnTo>
                  <a:pt x="3243916" y="0"/>
                </a:lnTo>
                <a:lnTo>
                  <a:pt x="3243916" y="1671864"/>
                </a:lnTo>
                <a:lnTo>
                  <a:pt x="0" y="167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9CAE9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5019933" y="1013030"/>
            <a:ext cx="3951225" cy="3951225"/>
            <a:chOff x="0" y="0"/>
            <a:chExt cx="1913890" cy="191389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9316842" y="1013030"/>
            <a:ext cx="3951225" cy="3951225"/>
            <a:chOff x="0" y="0"/>
            <a:chExt cx="1913890" cy="191389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9316842" y="5322745"/>
            <a:ext cx="3951225" cy="3951225"/>
            <a:chOff x="0" y="0"/>
            <a:chExt cx="1913890" cy="191389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5019933" y="5322745"/>
            <a:ext cx="3951225" cy="3951225"/>
            <a:chOff x="0" y="0"/>
            <a:chExt cx="1913890" cy="191389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913890" cy="1913890"/>
            </a:xfrm>
            <a:custGeom>
              <a:avLst/>
              <a:gdLst/>
              <a:ahLst/>
              <a:cxnLst/>
              <a:rect r="r" b="b" t="t" l="l"/>
              <a:pathLst>
                <a:path h="1913890" w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5400000">
            <a:off x="7139337" y="3133319"/>
            <a:ext cx="2441248" cy="1220624"/>
          </a:xfrm>
          <a:custGeom>
            <a:avLst/>
            <a:gdLst/>
            <a:ahLst/>
            <a:cxnLst/>
            <a:rect r="r" b="b" t="t" l="l"/>
            <a:pathLst>
              <a:path h="1220624" w="2441248">
                <a:moveTo>
                  <a:pt x="0" y="0"/>
                </a:moveTo>
                <a:lnTo>
                  <a:pt x="2441248" y="0"/>
                </a:lnTo>
                <a:lnTo>
                  <a:pt x="2441248" y="1220624"/>
                </a:lnTo>
                <a:lnTo>
                  <a:pt x="0" y="122062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10800000">
            <a:off x="9304182" y="3743631"/>
            <a:ext cx="2441248" cy="1220624"/>
          </a:xfrm>
          <a:custGeom>
            <a:avLst/>
            <a:gdLst/>
            <a:ahLst/>
            <a:cxnLst/>
            <a:rect r="r" b="b" t="t" l="l"/>
            <a:pathLst>
              <a:path h="1220624" w="2441248">
                <a:moveTo>
                  <a:pt x="0" y="0"/>
                </a:moveTo>
                <a:lnTo>
                  <a:pt x="2441248" y="0"/>
                </a:lnTo>
                <a:lnTo>
                  <a:pt x="2441248" y="1220624"/>
                </a:lnTo>
                <a:lnTo>
                  <a:pt x="0" y="1220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5400000">
            <a:off x="8681065" y="5933057"/>
            <a:ext cx="2441248" cy="1220624"/>
          </a:xfrm>
          <a:custGeom>
            <a:avLst/>
            <a:gdLst/>
            <a:ahLst/>
            <a:cxnLst/>
            <a:rect r="r" b="b" t="t" l="l"/>
            <a:pathLst>
              <a:path h="1220624" w="2441248">
                <a:moveTo>
                  <a:pt x="0" y="0"/>
                </a:moveTo>
                <a:lnTo>
                  <a:pt x="2441248" y="0"/>
                </a:lnTo>
                <a:lnTo>
                  <a:pt x="2441248" y="1220624"/>
                </a:lnTo>
                <a:lnTo>
                  <a:pt x="0" y="12206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6529910" y="5322745"/>
            <a:ext cx="2441248" cy="1220624"/>
          </a:xfrm>
          <a:custGeom>
            <a:avLst/>
            <a:gdLst/>
            <a:ahLst/>
            <a:cxnLst/>
            <a:rect r="r" b="b" t="t" l="l"/>
            <a:pathLst>
              <a:path h="1220624" w="2441248">
                <a:moveTo>
                  <a:pt x="0" y="0"/>
                </a:moveTo>
                <a:lnTo>
                  <a:pt x="2441248" y="0"/>
                </a:lnTo>
                <a:lnTo>
                  <a:pt x="2441248" y="1220624"/>
                </a:lnTo>
                <a:lnTo>
                  <a:pt x="0" y="1220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4" id="14"/>
          <p:cNvGrpSpPr>
            <a:grpSpLocks noChangeAspect="true"/>
          </p:cNvGrpSpPr>
          <p:nvPr/>
        </p:nvGrpSpPr>
        <p:grpSpPr>
          <a:xfrm rot="5400000">
            <a:off x="8902882" y="3385141"/>
            <a:ext cx="827921" cy="716979"/>
            <a:chOff x="0" y="0"/>
            <a:chExt cx="6350000" cy="54991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ED8338"/>
            </a:solidFill>
          </p:spPr>
        </p:sp>
      </p:grpSp>
      <p:grpSp>
        <p:nvGrpSpPr>
          <p:cNvPr name="Group 16" id="16"/>
          <p:cNvGrpSpPr>
            <a:grpSpLocks noChangeAspect="true"/>
          </p:cNvGrpSpPr>
          <p:nvPr/>
        </p:nvGrpSpPr>
        <p:grpSpPr>
          <a:xfrm rot="-5400000">
            <a:off x="8531732" y="6184879"/>
            <a:ext cx="827921" cy="716979"/>
            <a:chOff x="0" y="0"/>
            <a:chExt cx="6350000" cy="54991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516E58"/>
            </a:solidFill>
          </p:spPr>
        </p:sp>
      </p:grpSp>
      <p:grpSp>
        <p:nvGrpSpPr>
          <p:cNvPr name="Group 18" id="18"/>
          <p:cNvGrpSpPr>
            <a:grpSpLocks noChangeAspect="true"/>
          </p:cNvGrpSpPr>
          <p:nvPr/>
        </p:nvGrpSpPr>
        <p:grpSpPr>
          <a:xfrm rot="-10800000">
            <a:off x="10110846" y="4952335"/>
            <a:ext cx="827921" cy="716979"/>
            <a:chOff x="0" y="0"/>
            <a:chExt cx="6350000" cy="54991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BF6D5A"/>
            </a:solidFill>
          </p:spPr>
        </p:sp>
      </p:grpSp>
      <p:grpSp>
        <p:nvGrpSpPr>
          <p:cNvPr name="Group 20" id="20"/>
          <p:cNvGrpSpPr>
            <a:grpSpLocks noChangeAspect="true"/>
          </p:cNvGrpSpPr>
          <p:nvPr/>
        </p:nvGrpSpPr>
        <p:grpSpPr>
          <a:xfrm rot="0">
            <a:off x="7336573" y="4619160"/>
            <a:ext cx="827921" cy="716979"/>
            <a:chOff x="0" y="0"/>
            <a:chExt cx="6350000" cy="5499100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6350000" cy="5499100"/>
            </a:xfrm>
            <a:custGeom>
              <a:avLst/>
              <a:gdLst/>
              <a:ahLst/>
              <a:cxnLst/>
              <a:rect r="r" b="b" t="t" l="l"/>
              <a:pathLst>
                <a:path h="5499100" w="6350000">
                  <a:moveTo>
                    <a:pt x="0" y="5499100"/>
                  </a:moveTo>
                  <a:lnTo>
                    <a:pt x="3175000" y="0"/>
                  </a:lnTo>
                  <a:lnTo>
                    <a:pt x="6350000" y="5499100"/>
                  </a:lnTo>
                  <a:lnTo>
                    <a:pt x="0" y="5499100"/>
                  </a:lnTo>
                  <a:close/>
                </a:path>
              </a:pathLst>
            </a:custGeom>
            <a:solidFill>
              <a:srgbClr val="BF6D5A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225904" y="9018405"/>
            <a:ext cx="2461454" cy="1268595"/>
          </a:xfrm>
          <a:custGeom>
            <a:avLst/>
            <a:gdLst/>
            <a:ahLst/>
            <a:cxnLst/>
            <a:rect r="r" b="b" t="t" l="l"/>
            <a:pathLst>
              <a:path h="1268595" w="2461454">
                <a:moveTo>
                  <a:pt x="0" y="0"/>
                </a:moveTo>
                <a:lnTo>
                  <a:pt x="2461453" y="0"/>
                </a:lnTo>
                <a:lnTo>
                  <a:pt x="2461453" y="1268595"/>
                </a:lnTo>
                <a:lnTo>
                  <a:pt x="0" y="126859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14343343" y="1225052"/>
            <a:ext cx="3317315" cy="3128891"/>
            <a:chOff x="0" y="0"/>
            <a:chExt cx="6350000" cy="598932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6350000" cy="5989320"/>
            </a:xfrm>
            <a:custGeom>
              <a:avLst/>
              <a:gdLst/>
              <a:ahLst/>
              <a:cxnLst/>
              <a:rect r="r" b="b" t="t" l="l"/>
              <a:pathLst>
                <a:path h="5989320" w="6350000">
                  <a:moveTo>
                    <a:pt x="5332730" y="0"/>
                  </a:moveTo>
                  <a:lnTo>
                    <a:pt x="1017270" y="0"/>
                  </a:lnTo>
                  <a:cubicBezTo>
                    <a:pt x="455930" y="0"/>
                    <a:pt x="0" y="455930"/>
                    <a:pt x="0" y="1017270"/>
                  </a:cubicBezTo>
                  <a:lnTo>
                    <a:pt x="0" y="3679190"/>
                  </a:lnTo>
                  <a:cubicBezTo>
                    <a:pt x="0" y="4240530"/>
                    <a:pt x="455930" y="4696460"/>
                    <a:pt x="1017270" y="4696460"/>
                  </a:cubicBezTo>
                  <a:lnTo>
                    <a:pt x="1800860" y="4696460"/>
                  </a:lnTo>
                  <a:lnTo>
                    <a:pt x="1800860" y="5989320"/>
                  </a:lnTo>
                  <a:lnTo>
                    <a:pt x="2532380" y="4696460"/>
                  </a:lnTo>
                  <a:lnTo>
                    <a:pt x="5332730" y="4696460"/>
                  </a:lnTo>
                  <a:cubicBezTo>
                    <a:pt x="5894070" y="4696460"/>
                    <a:pt x="6350000" y="4240530"/>
                    <a:pt x="6350000" y="3679190"/>
                  </a:cubicBezTo>
                  <a:lnTo>
                    <a:pt x="6350000" y="1017270"/>
                  </a:lnTo>
                  <a:cubicBezTo>
                    <a:pt x="6350000" y="455930"/>
                    <a:pt x="5895340" y="0"/>
                    <a:pt x="5332730" y="0"/>
                  </a:cubicBezTo>
                  <a:close/>
                </a:path>
              </a:pathLst>
            </a:custGeom>
            <a:solidFill>
              <a:srgbClr val="ED8338"/>
            </a:solidFill>
          </p:spPr>
        </p:sp>
      </p:grpSp>
      <p:sp>
        <p:nvSpPr>
          <p:cNvPr name="TextBox 25" id="25"/>
          <p:cNvSpPr txBox="true"/>
          <p:nvPr/>
        </p:nvSpPr>
        <p:spPr>
          <a:xfrm rot="0">
            <a:off x="5290787" y="1259571"/>
            <a:ext cx="2745876" cy="4430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02"/>
              </a:lnSpc>
            </a:pPr>
            <a:r>
              <a:rPr lang="en-US" sz="2430">
                <a:solidFill>
                  <a:srgbClr val="ED8338"/>
                </a:solidFill>
                <a:latin typeface="Poppins 1 Bold"/>
              </a:rPr>
              <a:t>LICHTE STRESS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258121" y="1259571"/>
            <a:ext cx="2745876" cy="443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02"/>
              </a:lnSpc>
            </a:pPr>
            <a:r>
              <a:rPr lang="en-US" sz="2430">
                <a:solidFill>
                  <a:srgbClr val="BF6D5A"/>
                </a:solidFill>
                <a:latin typeface="Poppins 1 Bold"/>
              </a:rPr>
              <a:t>MATIGE STRESS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957297" y="5483265"/>
            <a:ext cx="2893152" cy="443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402"/>
              </a:lnSpc>
            </a:pPr>
            <a:r>
              <a:rPr lang="en-US" sz="2430">
                <a:solidFill>
                  <a:srgbClr val="516E58"/>
                </a:solidFill>
                <a:latin typeface="Poppins 1 Bold"/>
              </a:rPr>
              <a:t>OVERSPANNEN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5152900" y="6053209"/>
            <a:ext cx="3296416" cy="4430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02"/>
              </a:lnSpc>
            </a:pPr>
            <a:r>
              <a:rPr lang="en-US" sz="2430">
                <a:solidFill>
                  <a:srgbClr val="FFA900"/>
                </a:solidFill>
                <a:latin typeface="Poppins 1 Bold"/>
              </a:rPr>
              <a:t>BURNOUT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5152900" y="2059955"/>
            <a:ext cx="2444325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64331" indent="-182166" lvl="1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 1"/>
              </a:rPr>
              <a:t>Onrust</a:t>
            </a:r>
          </a:p>
          <a:p>
            <a:pPr marL="364331" indent="-182166" lvl="1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 1"/>
              </a:rPr>
              <a:t>Vermoeidheid</a:t>
            </a:r>
          </a:p>
          <a:p>
            <a:pPr marL="364331" indent="-182166" lvl="1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 1"/>
              </a:rPr>
              <a:t>Vol hoofd</a:t>
            </a:r>
          </a:p>
          <a:p>
            <a:pPr marL="364331" indent="-182166" lvl="1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 1"/>
              </a:rPr>
              <a:t>Moeite om dingen los te laten</a:t>
            </a:r>
          </a:p>
          <a:p>
            <a:pPr>
              <a:lnSpc>
                <a:spcPts val="2025"/>
              </a:lnSpc>
            </a:pPr>
          </a:p>
          <a:p>
            <a:pPr>
              <a:lnSpc>
                <a:spcPts val="2025"/>
              </a:lnSpc>
            </a:pPr>
            <a:r>
              <a:rPr lang="en-US" sz="1687">
                <a:solidFill>
                  <a:srgbClr val="BF6D5A"/>
                </a:solidFill>
                <a:latin typeface="Poppins 1 Bold"/>
              </a:rPr>
              <a:t>Hersteltijd: dagen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731726" y="161290"/>
            <a:ext cx="4369445" cy="742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82"/>
              </a:lnSpc>
              <a:spcBef>
                <a:spcPct val="0"/>
              </a:spcBef>
            </a:pPr>
            <a:r>
              <a:rPr lang="en-US" sz="4318">
                <a:solidFill>
                  <a:srgbClr val="FFFFFF"/>
                </a:solidFill>
                <a:latin typeface="Carlito Bold"/>
              </a:rPr>
              <a:t>fasen naar burnout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0559673" y="1914831"/>
            <a:ext cx="2444325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64331" indent="-182166" lvl="1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 1"/>
              </a:rPr>
              <a:t>Hoofdpijn, buikpijn</a:t>
            </a:r>
          </a:p>
          <a:p>
            <a:pPr marL="364331" indent="-182166" lvl="1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 1"/>
              </a:rPr>
              <a:t>Piekeren</a:t>
            </a:r>
          </a:p>
          <a:p>
            <a:pPr marL="364331" indent="-182166" lvl="1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 1"/>
              </a:rPr>
              <a:t>Opgejaagd gevoel</a:t>
            </a:r>
          </a:p>
          <a:p>
            <a:pPr marL="364331" indent="-182166" lvl="1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 1"/>
              </a:rPr>
              <a:t>Gebrek aan zelfvertrouwen</a:t>
            </a:r>
          </a:p>
          <a:p>
            <a:pPr>
              <a:lnSpc>
                <a:spcPts val="2025"/>
              </a:lnSpc>
            </a:pPr>
          </a:p>
          <a:p>
            <a:pPr>
              <a:lnSpc>
                <a:spcPts val="2025"/>
              </a:lnSpc>
            </a:pPr>
            <a:r>
              <a:rPr lang="en-US" sz="1687">
                <a:solidFill>
                  <a:srgbClr val="BF6D5A"/>
                </a:solidFill>
                <a:latin typeface="Poppins 1 Bold"/>
              </a:rPr>
              <a:t>Hersteltijd: weken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559673" y="6514794"/>
            <a:ext cx="2444325" cy="2343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364331" indent="-182166" lvl="1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 1"/>
              </a:rPr>
              <a:t>Hartkloppingen</a:t>
            </a:r>
          </a:p>
          <a:p>
            <a:pPr marL="364331" indent="-182166" lvl="1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 1"/>
              </a:rPr>
              <a:t>Emotioneel</a:t>
            </a:r>
          </a:p>
          <a:p>
            <a:pPr marL="364331" indent="-182166" lvl="1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 1"/>
              </a:rPr>
              <a:t>Concentratiestoornissen</a:t>
            </a:r>
          </a:p>
          <a:p>
            <a:pPr marL="364331" indent="-182166" lvl="1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 1"/>
              </a:rPr>
              <a:t>Niet meer tot rust kunnen komen</a:t>
            </a:r>
          </a:p>
          <a:p>
            <a:pPr marL="364331" indent="-182166" lvl="1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 1"/>
              </a:rPr>
              <a:t>Lusteloos</a:t>
            </a:r>
          </a:p>
          <a:p>
            <a:pPr>
              <a:lnSpc>
                <a:spcPts val="2025"/>
              </a:lnSpc>
            </a:pPr>
          </a:p>
          <a:p>
            <a:pPr>
              <a:lnSpc>
                <a:spcPts val="2025"/>
              </a:lnSpc>
            </a:pPr>
            <a:r>
              <a:rPr lang="en-US" sz="1687">
                <a:solidFill>
                  <a:srgbClr val="BF6D5A"/>
                </a:solidFill>
                <a:latin typeface="Poppins 1 Bold"/>
              </a:rPr>
              <a:t>Hersteltijd: maanden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290787" y="6928754"/>
            <a:ext cx="3085418" cy="1828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025"/>
              </a:lnSpc>
            </a:pPr>
          </a:p>
          <a:p>
            <a:pPr marL="364331" indent="-182166" lvl="1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 1"/>
              </a:rPr>
              <a:t>Extreme vermoeidheid</a:t>
            </a:r>
          </a:p>
          <a:p>
            <a:pPr marL="364331" indent="-182166" lvl="1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 1"/>
              </a:rPr>
              <a:t>Prikkelgevoelig</a:t>
            </a:r>
          </a:p>
          <a:p>
            <a:pPr marL="364331" indent="-182166" lvl="1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 1"/>
              </a:rPr>
              <a:t>Depressieve klachten</a:t>
            </a:r>
          </a:p>
          <a:p>
            <a:pPr marL="364331" indent="-182166" lvl="1">
              <a:lnSpc>
                <a:spcPts val="2025"/>
              </a:lnSpc>
              <a:buFont typeface="Arial"/>
              <a:buChar char="•"/>
            </a:pPr>
            <a:r>
              <a:rPr lang="en-US" sz="1687">
                <a:solidFill>
                  <a:srgbClr val="545454"/>
                </a:solidFill>
                <a:latin typeface="Poppins 1"/>
              </a:rPr>
              <a:t>Angstklachten</a:t>
            </a:r>
          </a:p>
          <a:p>
            <a:pPr>
              <a:lnSpc>
                <a:spcPts val="2025"/>
              </a:lnSpc>
            </a:pPr>
          </a:p>
          <a:p>
            <a:pPr>
              <a:lnSpc>
                <a:spcPts val="2025"/>
              </a:lnSpc>
            </a:pPr>
            <a:r>
              <a:rPr lang="en-US" sz="1687">
                <a:solidFill>
                  <a:srgbClr val="BF6D5A"/>
                </a:solidFill>
                <a:latin typeface="Poppins 1 Bold"/>
              </a:rPr>
              <a:t>Hersteltijd: maanden-jaren</a:t>
            </a:r>
          </a:p>
        </p:txBody>
      </p:sp>
      <p:grpSp>
        <p:nvGrpSpPr>
          <p:cNvPr name="Group 34" id="34"/>
          <p:cNvGrpSpPr/>
          <p:nvPr/>
        </p:nvGrpSpPr>
        <p:grpSpPr>
          <a:xfrm rot="0">
            <a:off x="819601" y="1424197"/>
            <a:ext cx="3317315" cy="3128891"/>
            <a:chOff x="0" y="0"/>
            <a:chExt cx="6350000" cy="598932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6350000" cy="5989320"/>
            </a:xfrm>
            <a:custGeom>
              <a:avLst/>
              <a:gdLst/>
              <a:ahLst/>
              <a:cxnLst/>
              <a:rect r="r" b="b" t="t" l="l"/>
              <a:pathLst>
                <a:path h="5989320" w="6350000">
                  <a:moveTo>
                    <a:pt x="5332730" y="0"/>
                  </a:moveTo>
                  <a:lnTo>
                    <a:pt x="1017270" y="0"/>
                  </a:lnTo>
                  <a:cubicBezTo>
                    <a:pt x="455930" y="0"/>
                    <a:pt x="0" y="455930"/>
                    <a:pt x="0" y="1017270"/>
                  </a:cubicBezTo>
                  <a:lnTo>
                    <a:pt x="0" y="3679190"/>
                  </a:lnTo>
                  <a:cubicBezTo>
                    <a:pt x="0" y="4240530"/>
                    <a:pt x="455930" y="4696460"/>
                    <a:pt x="1017270" y="4696460"/>
                  </a:cubicBezTo>
                  <a:lnTo>
                    <a:pt x="1800860" y="4696460"/>
                  </a:lnTo>
                  <a:lnTo>
                    <a:pt x="1800860" y="5989320"/>
                  </a:lnTo>
                  <a:lnTo>
                    <a:pt x="2532380" y="4696460"/>
                  </a:lnTo>
                  <a:lnTo>
                    <a:pt x="5332730" y="4696460"/>
                  </a:lnTo>
                  <a:cubicBezTo>
                    <a:pt x="5894070" y="4696460"/>
                    <a:pt x="6350000" y="4240530"/>
                    <a:pt x="6350000" y="3679190"/>
                  </a:cubicBezTo>
                  <a:lnTo>
                    <a:pt x="6350000" y="1017270"/>
                  </a:lnTo>
                  <a:cubicBezTo>
                    <a:pt x="6350000" y="455930"/>
                    <a:pt x="5895340" y="0"/>
                    <a:pt x="5332730" y="0"/>
                  </a:cubicBezTo>
                  <a:close/>
                </a:path>
              </a:pathLst>
            </a:custGeom>
            <a:solidFill>
              <a:srgbClr val="ED8338"/>
            </a:solidFill>
          </p:spPr>
        </p:sp>
      </p:grpSp>
      <p:sp>
        <p:nvSpPr>
          <p:cNvPr name="TextBox 36" id="36"/>
          <p:cNvSpPr txBox="true"/>
          <p:nvPr/>
        </p:nvSpPr>
        <p:spPr>
          <a:xfrm rot="0">
            <a:off x="1028700" y="1578943"/>
            <a:ext cx="2804311" cy="17811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624"/>
              </a:lnSpc>
            </a:pPr>
          </a:p>
          <a:p>
            <a:pPr algn="just" marL="453390" indent="-226695" lvl="1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 1 Bold"/>
              </a:rPr>
              <a:t>alles is werk</a:t>
            </a:r>
          </a:p>
          <a:p>
            <a:pPr algn="just" marL="407510" indent="-203755" lvl="1">
              <a:lnSpc>
                <a:spcPts val="2264"/>
              </a:lnSpc>
              <a:buFont typeface="Arial"/>
              <a:buChar char="•"/>
            </a:pPr>
            <a:r>
              <a:rPr lang="en-US" sz="1887">
                <a:solidFill>
                  <a:srgbClr val="FFFFFF"/>
                </a:solidFill>
                <a:latin typeface="Poppins 1 Bold"/>
              </a:rPr>
              <a:t>supergemotiveerd</a:t>
            </a:r>
          </a:p>
          <a:p>
            <a:pPr algn="just" marL="407510" indent="-203755" lvl="1">
              <a:lnSpc>
                <a:spcPts val="2264"/>
              </a:lnSpc>
              <a:buFont typeface="Arial"/>
              <a:buChar char="•"/>
            </a:pPr>
            <a:r>
              <a:rPr lang="en-US" sz="1887">
                <a:solidFill>
                  <a:srgbClr val="FFFFFF"/>
                </a:solidFill>
                <a:latin typeface="Poppins 1 Bold"/>
              </a:rPr>
              <a:t>geen tijd voor zichzelf</a:t>
            </a:r>
          </a:p>
          <a:p>
            <a:pPr algn="just">
              <a:lnSpc>
                <a:spcPts val="2025"/>
              </a:lnSpc>
            </a:pPr>
          </a:p>
        </p:txBody>
      </p:sp>
      <p:grpSp>
        <p:nvGrpSpPr>
          <p:cNvPr name="Group 37" id="37"/>
          <p:cNvGrpSpPr/>
          <p:nvPr/>
        </p:nvGrpSpPr>
        <p:grpSpPr>
          <a:xfrm rot="0">
            <a:off x="14343343" y="5669314"/>
            <a:ext cx="3317315" cy="3128891"/>
            <a:chOff x="0" y="0"/>
            <a:chExt cx="6350000" cy="598932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6350000" cy="5989320"/>
            </a:xfrm>
            <a:custGeom>
              <a:avLst/>
              <a:gdLst/>
              <a:ahLst/>
              <a:cxnLst/>
              <a:rect r="r" b="b" t="t" l="l"/>
              <a:pathLst>
                <a:path h="5989320" w="6350000">
                  <a:moveTo>
                    <a:pt x="5332730" y="0"/>
                  </a:moveTo>
                  <a:lnTo>
                    <a:pt x="1017270" y="0"/>
                  </a:lnTo>
                  <a:cubicBezTo>
                    <a:pt x="455930" y="0"/>
                    <a:pt x="0" y="455930"/>
                    <a:pt x="0" y="1017270"/>
                  </a:cubicBezTo>
                  <a:lnTo>
                    <a:pt x="0" y="3679190"/>
                  </a:lnTo>
                  <a:cubicBezTo>
                    <a:pt x="0" y="4240530"/>
                    <a:pt x="455930" y="4696460"/>
                    <a:pt x="1017270" y="4696460"/>
                  </a:cubicBezTo>
                  <a:lnTo>
                    <a:pt x="1800860" y="4696460"/>
                  </a:lnTo>
                  <a:lnTo>
                    <a:pt x="1800860" y="5989320"/>
                  </a:lnTo>
                  <a:lnTo>
                    <a:pt x="2532380" y="4696460"/>
                  </a:lnTo>
                  <a:lnTo>
                    <a:pt x="5332730" y="4696460"/>
                  </a:lnTo>
                  <a:cubicBezTo>
                    <a:pt x="5894070" y="4696460"/>
                    <a:pt x="6350000" y="4240530"/>
                    <a:pt x="6350000" y="3679190"/>
                  </a:cubicBezTo>
                  <a:lnTo>
                    <a:pt x="6350000" y="1017270"/>
                  </a:lnTo>
                  <a:cubicBezTo>
                    <a:pt x="6350000" y="455930"/>
                    <a:pt x="5895340" y="0"/>
                    <a:pt x="5332730" y="0"/>
                  </a:cubicBezTo>
                  <a:close/>
                </a:path>
              </a:pathLst>
            </a:custGeom>
            <a:solidFill>
              <a:srgbClr val="ED8338"/>
            </a:solidFill>
          </p:spPr>
        </p:sp>
      </p:grpSp>
      <p:grpSp>
        <p:nvGrpSpPr>
          <p:cNvPr name="Group 39" id="39"/>
          <p:cNvGrpSpPr/>
          <p:nvPr/>
        </p:nvGrpSpPr>
        <p:grpSpPr>
          <a:xfrm rot="0">
            <a:off x="1028700" y="5933057"/>
            <a:ext cx="3317315" cy="3128891"/>
            <a:chOff x="0" y="0"/>
            <a:chExt cx="6350000" cy="598932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6350000" cy="5989320"/>
            </a:xfrm>
            <a:custGeom>
              <a:avLst/>
              <a:gdLst/>
              <a:ahLst/>
              <a:cxnLst/>
              <a:rect r="r" b="b" t="t" l="l"/>
              <a:pathLst>
                <a:path h="5989320" w="6350000">
                  <a:moveTo>
                    <a:pt x="5332730" y="0"/>
                  </a:moveTo>
                  <a:lnTo>
                    <a:pt x="1017270" y="0"/>
                  </a:lnTo>
                  <a:cubicBezTo>
                    <a:pt x="455930" y="0"/>
                    <a:pt x="0" y="455930"/>
                    <a:pt x="0" y="1017270"/>
                  </a:cubicBezTo>
                  <a:lnTo>
                    <a:pt x="0" y="3679190"/>
                  </a:lnTo>
                  <a:cubicBezTo>
                    <a:pt x="0" y="4240530"/>
                    <a:pt x="455930" y="4696460"/>
                    <a:pt x="1017270" y="4696460"/>
                  </a:cubicBezTo>
                  <a:lnTo>
                    <a:pt x="1800860" y="4696460"/>
                  </a:lnTo>
                  <a:lnTo>
                    <a:pt x="1800860" y="5989320"/>
                  </a:lnTo>
                  <a:lnTo>
                    <a:pt x="2532380" y="4696460"/>
                  </a:lnTo>
                  <a:lnTo>
                    <a:pt x="5332730" y="4696460"/>
                  </a:lnTo>
                  <a:cubicBezTo>
                    <a:pt x="5894070" y="4696460"/>
                    <a:pt x="6350000" y="4240530"/>
                    <a:pt x="6350000" y="3679190"/>
                  </a:cubicBezTo>
                  <a:lnTo>
                    <a:pt x="6350000" y="1017270"/>
                  </a:lnTo>
                  <a:cubicBezTo>
                    <a:pt x="6350000" y="455930"/>
                    <a:pt x="5895340" y="0"/>
                    <a:pt x="5332730" y="0"/>
                  </a:cubicBezTo>
                  <a:close/>
                </a:path>
              </a:pathLst>
            </a:custGeom>
            <a:solidFill>
              <a:srgbClr val="ED8338"/>
            </a:solidFill>
          </p:spPr>
        </p:sp>
      </p:grpSp>
      <p:sp>
        <p:nvSpPr>
          <p:cNvPr name="TextBox 41" id="41"/>
          <p:cNvSpPr txBox="true"/>
          <p:nvPr/>
        </p:nvSpPr>
        <p:spPr>
          <a:xfrm rot="0">
            <a:off x="14599844" y="1455118"/>
            <a:ext cx="3060813" cy="190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</a:p>
          <a:p>
            <a:pPr marL="453390" indent="-226695" lvl="1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 1 Bold"/>
              </a:rPr>
              <a:t>eerste klachten</a:t>
            </a:r>
          </a:p>
          <a:p>
            <a:pPr marL="453390" indent="-226695" lvl="1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 1 Bold"/>
              </a:rPr>
              <a:t>alles voor 't werk</a:t>
            </a:r>
          </a:p>
          <a:p>
            <a:pPr marL="453390" indent="-226695" lvl="1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 1 Bold"/>
              </a:rPr>
              <a:t>kritisch, cynisch, ontevreden</a:t>
            </a:r>
          </a:p>
          <a:p>
            <a:pPr algn="just">
              <a:lnSpc>
                <a:spcPts val="2520"/>
              </a:lnSpc>
            </a:pPr>
          </a:p>
        </p:txBody>
      </p:sp>
      <p:sp>
        <p:nvSpPr>
          <p:cNvPr name="TextBox 42" id="42"/>
          <p:cNvSpPr txBox="true"/>
          <p:nvPr/>
        </p:nvSpPr>
        <p:spPr>
          <a:xfrm rot="0">
            <a:off x="14471594" y="5914007"/>
            <a:ext cx="3060813" cy="19050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</a:p>
          <a:p>
            <a:pPr marL="453390" indent="-226695" lvl="1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 1 Bold"/>
              </a:rPr>
              <a:t>afstand van het team</a:t>
            </a:r>
          </a:p>
          <a:p>
            <a:pPr marL="453390" indent="-226695" lvl="1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 1 Bold"/>
              </a:rPr>
              <a:t>ander gedrag</a:t>
            </a:r>
          </a:p>
          <a:p>
            <a:pPr algn="l" marL="453390" indent="-226695" lvl="1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 1 Bold"/>
              </a:rPr>
              <a:t>voelt alleen nog moeten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156951" y="6110359"/>
            <a:ext cx="3060813" cy="15906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520"/>
              </a:lnSpc>
            </a:pPr>
          </a:p>
          <a:p>
            <a:pPr marL="453390" indent="-226695" lvl="1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 1 Bold"/>
              </a:rPr>
              <a:t>opgebrand</a:t>
            </a:r>
          </a:p>
          <a:p>
            <a:pPr marL="453390" indent="-226695" lvl="1">
              <a:lnSpc>
                <a:spcPts val="2520"/>
              </a:lnSpc>
              <a:buFont typeface="Arial"/>
              <a:buChar char="•"/>
            </a:pPr>
            <a:r>
              <a:rPr lang="en-US" sz="2100">
                <a:solidFill>
                  <a:srgbClr val="FFFFFF"/>
                </a:solidFill>
                <a:latin typeface="Poppins 1 Bold"/>
              </a:rPr>
              <a:t>schuldgevoel en schaamte</a:t>
            </a:r>
          </a:p>
          <a:p>
            <a:pPr algn="l">
              <a:lnSpc>
                <a:spcPts val="2520"/>
              </a:lnSpc>
            </a:pP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159667" y="-48185"/>
            <a:ext cx="11018181" cy="10383369"/>
          </a:xfrm>
          <a:custGeom>
            <a:avLst/>
            <a:gdLst/>
            <a:ahLst/>
            <a:cxnLst/>
            <a:rect r="r" b="b" t="t" l="l"/>
            <a:pathLst>
              <a:path h="10383369" w="11018181">
                <a:moveTo>
                  <a:pt x="0" y="0"/>
                </a:moveTo>
                <a:lnTo>
                  <a:pt x="11018181" y="0"/>
                </a:lnTo>
                <a:lnTo>
                  <a:pt x="11018181" y="10383370"/>
                </a:lnTo>
                <a:lnTo>
                  <a:pt x="0" y="103833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4407" t="0" r="-74407" b="0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5789664" y="1209094"/>
            <a:ext cx="10279395" cy="7868812"/>
          </a:xfrm>
          <a:prstGeom prst="rect">
            <a:avLst/>
          </a:prstGeom>
          <a:solidFill>
            <a:srgbClr val="BF6D5A"/>
          </a:solidFill>
        </p:spPr>
      </p:sp>
      <p:sp>
        <p:nvSpPr>
          <p:cNvPr name="AutoShape 4" id="4"/>
          <p:cNvSpPr/>
          <p:nvPr/>
        </p:nvSpPr>
        <p:spPr>
          <a:xfrm rot="0">
            <a:off x="17259300" y="-303236"/>
            <a:ext cx="20651" cy="10893473"/>
          </a:xfrm>
          <a:prstGeom prst="rect">
            <a:avLst/>
          </a:prstGeom>
          <a:solidFill>
            <a:srgbClr val="ED8338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0" y="8615136"/>
            <a:ext cx="3243916" cy="1671864"/>
          </a:xfrm>
          <a:custGeom>
            <a:avLst/>
            <a:gdLst/>
            <a:ahLst/>
            <a:cxnLst/>
            <a:rect r="r" b="b" t="t" l="l"/>
            <a:pathLst>
              <a:path h="1671864" w="3243916">
                <a:moveTo>
                  <a:pt x="0" y="0"/>
                </a:moveTo>
                <a:lnTo>
                  <a:pt x="3243916" y="0"/>
                </a:lnTo>
                <a:lnTo>
                  <a:pt x="3243916" y="1671864"/>
                </a:lnTo>
                <a:lnTo>
                  <a:pt x="0" y="167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-331575"/>
            <a:ext cx="8210643" cy="10950151"/>
          </a:xfrm>
          <a:prstGeom prst="rect">
            <a:avLst/>
          </a:prstGeom>
          <a:solidFill>
            <a:srgbClr val="ED8338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005052" y="4069474"/>
            <a:ext cx="6200539" cy="6217526"/>
          </a:xfrm>
          <a:custGeom>
            <a:avLst/>
            <a:gdLst/>
            <a:ahLst/>
            <a:cxnLst/>
            <a:rect r="r" b="b" t="t" l="l"/>
            <a:pathLst>
              <a:path h="6217526" w="6200539">
                <a:moveTo>
                  <a:pt x="0" y="0"/>
                </a:moveTo>
                <a:lnTo>
                  <a:pt x="6200539" y="0"/>
                </a:lnTo>
                <a:lnTo>
                  <a:pt x="6200539" y="6217526"/>
                </a:lnTo>
                <a:lnTo>
                  <a:pt x="0" y="62175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181" t="0" r="-25181" b="0"/>
            </a:stretch>
          </a:blipFill>
        </p:spPr>
      </p:sp>
      <p:sp>
        <p:nvSpPr>
          <p:cNvPr name="AutoShape 4" id="4"/>
          <p:cNvSpPr/>
          <p:nvPr/>
        </p:nvSpPr>
        <p:spPr>
          <a:xfrm rot="-5400000">
            <a:off x="13871934" y="-3138060"/>
            <a:ext cx="20651" cy="9476519"/>
          </a:xfrm>
          <a:prstGeom prst="rect">
            <a:avLst/>
          </a:prstGeom>
          <a:solidFill>
            <a:srgbClr val="9CAE94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0" y="3227"/>
            <a:ext cx="3055412" cy="2050945"/>
          </a:xfrm>
          <a:custGeom>
            <a:avLst/>
            <a:gdLst/>
            <a:ahLst/>
            <a:cxnLst/>
            <a:rect r="r" b="b" t="t" l="l"/>
            <a:pathLst>
              <a:path h="2050945" w="3055412">
                <a:moveTo>
                  <a:pt x="0" y="0"/>
                </a:moveTo>
                <a:lnTo>
                  <a:pt x="3055412" y="0"/>
                </a:lnTo>
                <a:lnTo>
                  <a:pt x="3055412" y="2050946"/>
                </a:lnTo>
                <a:lnTo>
                  <a:pt x="0" y="20509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rot="0">
            <a:off x="0" y="0"/>
            <a:ext cx="8210643" cy="10950151"/>
          </a:xfrm>
          <a:prstGeom prst="rect">
            <a:avLst/>
          </a:prstGeom>
          <a:solidFill>
            <a:srgbClr val="BF6D5A"/>
          </a:solidFill>
        </p:spPr>
      </p:sp>
      <p:sp>
        <p:nvSpPr>
          <p:cNvPr name="Freeform 7" id="7"/>
          <p:cNvSpPr/>
          <p:nvPr/>
        </p:nvSpPr>
        <p:spPr>
          <a:xfrm flipH="false" flipV="false" rot="0">
            <a:off x="529515" y="842290"/>
            <a:ext cx="7151612" cy="7097856"/>
          </a:xfrm>
          <a:custGeom>
            <a:avLst/>
            <a:gdLst/>
            <a:ahLst/>
            <a:cxnLst/>
            <a:rect r="r" b="b" t="t" l="l"/>
            <a:pathLst>
              <a:path h="7097856" w="7151612">
                <a:moveTo>
                  <a:pt x="0" y="0"/>
                </a:moveTo>
                <a:lnTo>
                  <a:pt x="7151612" y="0"/>
                </a:lnTo>
                <a:lnTo>
                  <a:pt x="7151612" y="7097856"/>
                </a:lnTo>
                <a:lnTo>
                  <a:pt x="0" y="709785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7596" t="0" r="-20989" b="0"/>
            </a:stretch>
          </a:blipFill>
        </p:spPr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3227"/>
            <a:ext cx="18288000" cy="10283773"/>
          </a:xfrm>
          <a:prstGeom prst="rect">
            <a:avLst/>
          </a:prstGeom>
          <a:solidFill>
            <a:srgbClr val="9CAE94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280789" y="77887"/>
            <a:ext cx="3243916" cy="1671864"/>
          </a:xfrm>
          <a:custGeom>
            <a:avLst/>
            <a:gdLst/>
            <a:ahLst/>
            <a:cxnLst/>
            <a:rect r="r" b="b" t="t" l="l"/>
            <a:pathLst>
              <a:path h="1671864" w="3243916">
                <a:moveTo>
                  <a:pt x="0" y="0"/>
                </a:moveTo>
                <a:lnTo>
                  <a:pt x="3243916" y="0"/>
                </a:lnTo>
                <a:lnTo>
                  <a:pt x="3243916" y="1671864"/>
                </a:lnTo>
                <a:lnTo>
                  <a:pt x="0" y="16718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6330583" y="2209855"/>
            <a:ext cx="4247109" cy="4247109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16E58"/>
            </a:solidFill>
          </p:spPr>
        </p:sp>
        <p:sp>
          <p:nvSpPr>
            <p:cNvPr name="TextBox 6" id="6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5099393" y="4076655"/>
            <a:ext cx="4044607" cy="4044607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F6D5A">
                <a:alpha val="66667"/>
              </a:srgbClr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8454137" y="3984891"/>
            <a:ext cx="4044607" cy="4044607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DAAE65">
                <a:alpha val="71765"/>
              </a:srgbClr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3" id="13"/>
          <p:cNvSpPr/>
          <p:nvPr/>
        </p:nvSpPr>
        <p:spPr>
          <a:xfrm flipH="false" flipV="false" rot="-681649">
            <a:off x="8488343" y="4537370"/>
            <a:ext cx="4822737" cy="1458878"/>
          </a:xfrm>
          <a:custGeom>
            <a:avLst/>
            <a:gdLst/>
            <a:ahLst/>
            <a:cxnLst/>
            <a:rect r="r" b="b" t="t" l="l"/>
            <a:pathLst>
              <a:path h="1458878" w="4822737">
                <a:moveTo>
                  <a:pt x="0" y="0"/>
                </a:moveTo>
                <a:lnTo>
                  <a:pt x="4822738" y="0"/>
                </a:lnTo>
                <a:lnTo>
                  <a:pt x="4822738" y="1458878"/>
                </a:lnTo>
                <a:lnTo>
                  <a:pt x="0" y="145887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13539035" y="3402107"/>
            <a:ext cx="3162828" cy="28384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19"/>
              </a:lnSpc>
              <a:spcBef>
                <a:spcPct val="0"/>
              </a:spcBef>
            </a:pPr>
            <a:r>
              <a:rPr lang="en-US" sz="3099">
                <a:solidFill>
                  <a:srgbClr val="674733"/>
                </a:solidFill>
                <a:latin typeface="Poppins 1"/>
              </a:rPr>
              <a:t>Intrinsieke motivatie met als gevolg een staat van vitaliteit en welbevinden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646489" y="3402107"/>
            <a:ext cx="3931202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19"/>
              </a:lnSpc>
            </a:pPr>
            <a:r>
              <a:rPr lang="en-US" sz="3099" spc="-142">
                <a:solidFill>
                  <a:srgbClr val="FFFFFF"/>
                </a:solidFill>
                <a:latin typeface="Poppins 1 Bold"/>
              </a:rPr>
              <a:t>Autonomie</a:t>
            </a:r>
          </a:p>
          <a:p>
            <a:pPr algn="ctr">
              <a:lnSpc>
                <a:spcPts val="3719"/>
              </a:lnSpc>
              <a:spcBef>
                <a:spcPct val="0"/>
              </a:spcBef>
            </a:pPr>
          </a:p>
        </p:txBody>
      </p:sp>
      <p:sp>
        <p:nvSpPr>
          <p:cNvPr name="TextBox 16" id="16"/>
          <p:cNvSpPr txBox="true"/>
          <p:nvPr/>
        </p:nvSpPr>
        <p:spPr>
          <a:xfrm rot="0">
            <a:off x="8391902" y="5992387"/>
            <a:ext cx="3931202" cy="971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19"/>
              </a:lnSpc>
            </a:pPr>
          </a:p>
          <a:p>
            <a:pPr algn="ctr">
              <a:lnSpc>
                <a:spcPts val="3719"/>
              </a:lnSpc>
              <a:spcBef>
                <a:spcPct val="0"/>
              </a:spcBef>
            </a:pPr>
            <a:r>
              <a:rPr lang="en-US" sz="3099" spc="-201">
                <a:solidFill>
                  <a:srgbClr val="FFFFFF"/>
                </a:solidFill>
                <a:latin typeface="Poppins 1 Bold"/>
              </a:rPr>
              <a:t>Competentie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856391" y="5959570"/>
            <a:ext cx="3931202" cy="14892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43"/>
              </a:lnSpc>
            </a:pPr>
          </a:p>
          <a:p>
            <a:pPr algn="ctr">
              <a:lnSpc>
                <a:spcPts val="3843"/>
              </a:lnSpc>
            </a:pPr>
            <a:r>
              <a:rPr lang="en-US" sz="3099" spc="-167">
                <a:solidFill>
                  <a:srgbClr val="FFFFFF"/>
                </a:solidFill>
                <a:latin typeface="Poppins 1 Bold"/>
              </a:rPr>
              <a:t>Verbinding</a:t>
            </a:r>
          </a:p>
          <a:p>
            <a:pPr algn="ctr">
              <a:lnSpc>
                <a:spcPts val="3843"/>
              </a:lnSpc>
            </a:pPr>
          </a:p>
        </p:txBody>
      </p:sp>
      <p:sp>
        <p:nvSpPr>
          <p:cNvPr name="TextBox 18" id="18"/>
          <p:cNvSpPr txBox="true"/>
          <p:nvPr/>
        </p:nvSpPr>
        <p:spPr>
          <a:xfrm rot="0">
            <a:off x="3657615" y="673426"/>
            <a:ext cx="10972771" cy="10763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99"/>
              </a:lnSpc>
              <a:spcBef>
                <a:spcPct val="0"/>
              </a:spcBef>
            </a:pPr>
            <a:r>
              <a:rPr lang="en-US" sz="3499">
                <a:solidFill>
                  <a:srgbClr val="FFFFFF"/>
                </a:solidFill>
                <a:latin typeface="Poppins 1 Bold"/>
              </a:rPr>
              <a:t>W</a:t>
            </a:r>
            <a:r>
              <a:rPr lang="en-US" sz="3499">
                <a:solidFill>
                  <a:srgbClr val="FFFFFF"/>
                </a:solidFill>
                <a:latin typeface="Poppins 1 Bold"/>
              </a:rPr>
              <a:t>erken vanuit de universele basisbehoeften volgens Deci en Ryan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-309283"/>
            <a:ext cx="18568789" cy="10596283"/>
          </a:xfrm>
          <a:prstGeom prst="rect">
            <a:avLst/>
          </a:prstGeom>
          <a:solidFill>
            <a:srgbClr val="9CAE94"/>
          </a:solidFill>
        </p:spPr>
      </p:sp>
      <p:grpSp>
        <p:nvGrpSpPr>
          <p:cNvPr name="Group 3" id="3"/>
          <p:cNvGrpSpPr/>
          <p:nvPr/>
        </p:nvGrpSpPr>
        <p:grpSpPr>
          <a:xfrm rot="0">
            <a:off x="2572205" y="3370364"/>
            <a:ext cx="5440159" cy="3032593"/>
            <a:chOff x="0" y="0"/>
            <a:chExt cx="729040" cy="4064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15115" cy="406400"/>
            </a:xfrm>
            <a:custGeom>
              <a:avLst/>
              <a:gdLst/>
              <a:ahLst/>
              <a:cxnLst/>
              <a:rect r="r" b="b" t="t" l="l"/>
              <a:pathLst>
                <a:path h="406400" w="715115">
                  <a:moveTo>
                    <a:pt x="498394" y="0"/>
                  </a:moveTo>
                  <a:lnTo>
                    <a:pt x="48386" y="0"/>
                  </a:lnTo>
                  <a:cubicBezTo>
                    <a:pt x="35553" y="0"/>
                    <a:pt x="23246" y="5098"/>
                    <a:pt x="14172" y="14172"/>
                  </a:cubicBezTo>
                  <a:cubicBezTo>
                    <a:pt x="5098" y="23246"/>
                    <a:pt x="0" y="35553"/>
                    <a:pt x="0" y="48386"/>
                  </a:cubicBezTo>
                  <a:lnTo>
                    <a:pt x="0" y="358014"/>
                  </a:lnTo>
                  <a:cubicBezTo>
                    <a:pt x="0" y="370847"/>
                    <a:pt x="5098" y="383154"/>
                    <a:pt x="14172" y="392228"/>
                  </a:cubicBezTo>
                  <a:cubicBezTo>
                    <a:pt x="23246" y="401302"/>
                    <a:pt x="35553" y="406400"/>
                    <a:pt x="48386" y="406400"/>
                  </a:cubicBezTo>
                  <a:lnTo>
                    <a:pt x="498394" y="406400"/>
                  </a:lnTo>
                  <a:cubicBezTo>
                    <a:pt x="529187" y="406400"/>
                    <a:pt x="558527" y="393304"/>
                    <a:pt x="579087" y="370381"/>
                  </a:cubicBezTo>
                  <a:lnTo>
                    <a:pt x="696732" y="239219"/>
                  </a:lnTo>
                  <a:cubicBezTo>
                    <a:pt x="715115" y="218725"/>
                    <a:pt x="715115" y="187675"/>
                    <a:pt x="696732" y="167181"/>
                  </a:cubicBezTo>
                  <a:lnTo>
                    <a:pt x="579087" y="36019"/>
                  </a:lnTo>
                  <a:cubicBezTo>
                    <a:pt x="558527" y="13096"/>
                    <a:pt x="529187" y="0"/>
                    <a:pt x="498394" y="0"/>
                  </a:cubicBezTo>
                  <a:close/>
                </a:path>
              </a:pathLst>
            </a:custGeom>
            <a:solidFill>
              <a:srgbClr val="BF6D5A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47625"/>
              <a:ext cx="626518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-10800000">
            <a:off x="10345826" y="3370364"/>
            <a:ext cx="5972294" cy="3032593"/>
            <a:chOff x="0" y="0"/>
            <a:chExt cx="800351" cy="4064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86583" cy="406400"/>
            </a:xfrm>
            <a:custGeom>
              <a:avLst/>
              <a:gdLst/>
              <a:ahLst/>
              <a:cxnLst/>
              <a:rect r="r" b="b" t="t" l="l"/>
              <a:pathLst>
                <a:path h="406400" w="786583">
                  <a:moveTo>
                    <a:pt x="556189" y="0"/>
                  </a:moveTo>
                  <a:lnTo>
                    <a:pt x="44074" y="0"/>
                  </a:lnTo>
                  <a:cubicBezTo>
                    <a:pt x="32385" y="0"/>
                    <a:pt x="21175" y="4644"/>
                    <a:pt x="12909" y="12909"/>
                  </a:cubicBezTo>
                  <a:cubicBezTo>
                    <a:pt x="4644" y="21175"/>
                    <a:pt x="0" y="32385"/>
                    <a:pt x="0" y="44074"/>
                  </a:cubicBezTo>
                  <a:lnTo>
                    <a:pt x="0" y="362326"/>
                  </a:lnTo>
                  <a:cubicBezTo>
                    <a:pt x="0" y="374015"/>
                    <a:pt x="4644" y="385225"/>
                    <a:pt x="12909" y="393491"/>
                  </a:cubicBezTo>
                  <a:cubicBezTo>
                    <a:pt x="21175" y="401756"/>
                    <a:pt x="32385" y="406400"/>
                    <a:pt x="44074" y="406400"/>
                  </a:cubicBezTo>
                  <a:lnTo>
                    <a:pt x="556189" y="406400"/>
                  </a:lnTo>
                  <a:cubicBezTo>
                    <a:pt x="584386" y="406400"/>
                    <a:pt x="611404" y="395087"/>
                    <a:pt x="631187" y="374995"/>
                  </a:cubicBezTo>
                  <a:lnTo>
                    <a:pt x="769427" y="234605"/>
                  </a:lnTo>
                  <a:cubicBezTo>
                    <a:pt x="786583" y="217183"/>
                    <a:pt x="786583" y="189217"/>
                    <a:pt x="769427" y="171795"/>
                  </a:cubicBezTo>
                  <a:lnTo>
                    <a:pt x="631187" y="31405"/>
                  </a:lnTo>
                  <a:cubicBezTo>
                    <a:pt x="611404" y="11313"/>
                    <a:pt x="584386" y="0"/>
                    <a:pt x="556189" y="0"/>
                  </a:cubicBezTo>
                  <a:close/>
                </a:path>
              </a:pathLst>
            </a:custGeom>
            <a:solidFill>
              <a:srgbClr val="BF6D5A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47625"/>
              <a:ext cx="687802" cy="4540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079"/>
                </a:lnSpc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33844" y="8615136"/>
            <a:ext cx="3243916" cy="1671864"/>
          </a:xfrm>
          <a:custGeom>
            <a:avLst/>
            <a:gdLst/>
            <a:ahLst/>
            <a:cxnLst/>
            <a:rect r="r" b="b" t="t" l="l"/>
            <a:pathLst>
              <a:path h="1671864" w="3243916">
                <a:moveTo>
                  <a:pt x="0" y="0"/>
                </a:moveTo>
                <a:lnTo>
                  <a:pt x="3243916" y="0"/>
                </a:lnTo>
                <a:lnTo>
                  <a:pt x="3243916" y="1671864"/>
                </a:lnTo>
                <a:lnTo>
                  <a:pt x="0" y="16718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7615183" y="3363404"/>
            <a:ext cx="3057633" cy="3046515"/>
          </a:xfrm>
          <a:custGeom>
            <a:avLst/>
            <a:gdLst/>
            <a:ahLst/>
            <a:cxnLst/>
            <a:rect r="r" b="b" t="t" l="l"/>
            <a:pathLst>
              <a:path h="3046515" w="3057633">
                <a:moveTo>
                  <a:pt x="0" y="0"/>
                </a:moveTo>
                <a:lnTo>
                  <a:pt x="3057634" y="0"/>
                </a:lnTo>
                <a:lnTo>
                  <a:pt x="3057634" y="3046514"/>
                </a:lnTo>
                <a:lnTo>
                  <a:pt x="0" y="30465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216549" y="3924115"/>
            <a:ext cx="1925091" cy="1925091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-10800000">
            <a:off x="7207730" y="6505168"/>
            <a:ext cx="3837729" cy="3321380"/>
          </a:xfrm>
          <a:custGeom>
            <a:avLst/>
            <a:gdLst/>
            <a:ahLst/>
            <a:cxnLst/>
            <a:rect r="r" b="b" t="t" l="l"/>
            <a:pathLst>
              <a:path h="3321380" w="3837729">
                <a:moveTo>
                  <a:pt x="0" y="0"/>
                </a:moveTo>
                <a:lnTo>
                  <a:pt x="3837729" y="0"/>
                </a:lnTo>
                <a:lnTo>
                  <a:pt x="3837729" y="3321381"/>
                </a:lnTo>
                <a:lnTo>
                  <a:pt x="0" y="332138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5" id="15"/>
          <p:cNvGrpSpPr/>
          <p:nvPr/>
        </p:nvGrpSpPr>
        <p:grpSpPr>
          <a:xfrm rot="0">
            <a:off x="2572205" y="1601279"/>
            <a:ext cx="13745915" cy="1543050"/>
            <a:chOff x="0" y="0"/>
            <a:chExt cx="3620323" cy="4064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3620323" cy="406400"/>
            </a:xfrm>
            <a:custGeom>
              <a:avLst/>
              <a:gdLst/>
              <a:ahLst/>
              <a:cxnLst/>
              <a:rect r="r" b="b" t="t" l="l"/>
              <a:pathLst>
                <a:path h="406400" w="3620323">
                  <a:moveTo>
                    <a:pt x="28724" y="0"/>
                  </a:moveTo>
                  <a:lnTo>
                    <a:pt x="3591599" y="0"/>
                  </a:lnTo>
                  <a:cubicBezTo>
                    <a:pt x="3599217" y="0"/>
                    <a:pt x="3606523" y="3026"/>
                    <a:pt x="3611910" y="8413"/>
                  </a:cubicBezTo>
                  <a:cubicBezTo>
                    <a:pt x="3617297" y="13800"/>
                    <a:pt x="3620323" y="21106"/>
                    <a:pt x="3620323" y="28724"/>
                  </a:cubicBezTo>
                  <a:lnTo>
                    <a:pt x="3620323" y="377676"/>
                  </a:lnTo>
                  <a:cubicBezTo>
                    <a:pt x="3620323" y="385294"/>
                    <a:pt x="3617297" y="392600"/>
                    <a:pt x="3611910" y="397987"/>
                  </a:cubicBezTo>
                  <a:cubicBezTo>
                    <a:pt x="3606523" y="403374"/>
                    <a:pt x="3599217" y="406400"/>
                    <a:pt x="3591599" y="406400"/>
                  </a:cubicBezTo>
                  <a:lnTo>
                    <a:pt x="28724" y="406400"/>
                  </a:lnTo>
                  <a:cubicBezTo>
                    <a:pt x="21106" y="406400"/>
                    <a:pt x="13800" y="403374"/>
                    <a:pt x="8413" y="397987"/>
                  </a:cubicBezTo>
                  <a:cubicBezTo>
                    <a:pt x="3026" y="392600"/>
                    <a:pt x="0" y="385294"/>
                    <a:pt x="0" y="377676"/>
                  </a:cubicBezTo>
                  <a:lnTo>
                    <a:pt x="0" y="28724"/>
                  </a:lnTo>
                  <a:cubicBezTo>
                    <a:pt x="0" y="21106"/>
                    <a:pt x="3026" y="13800"/>
                    <a:pt x="8413" y="8413"/>
                  </a:cubicBezTo>
                  <a:cubicBezTo>
                    <a:pt x="13800" y="3026"/>
                    <a:pt x="21106" y="0"/>
                    <a:pt x="28724" y="0"/>
                  </a:cubicBezTo>
                  <a:close/>
                </a:path>
              </a:pathLst>
            </a:custGeom>
            <a:solidFill>
              <a:srgbClr val="FFF4E3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0" y="-19050"/>
              <a:ext cx="3620323" cy="425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20"/>
                </a:lnSpc>
              </a:pPr>
            </a:p>
          </p:txBody>
        </p:sp>
      </p:grpSp>
      <p:sp>
        <p:nvSpPr>
          <p:cNvPr name="Freeform 18" id="18"/>
          <p:cNvSpPr/>
          <p:nvPr/>
        </p:nvSpPr>
        <p:spPr>
          <a:xfrm flipH="false" flipV="false" rot="-10800000">
            <a:off x="15058192" y="6068282"/>
            <a:ext cx="2974428" cy="2546854"/>
          </a:xfrm>
          <a:custGeom>
            <a:avLst/>
            <a:gdLst/>
            <a:ahLst/>
            <a:cxnLst/>
            <a:rect r="r" b="b" t="t" l="l"/>
            <a:pathLst>
              <a:path h="2546854" w="2974428">
                <a:moveTo>
                  <a:pt x="0" y="0"/>
                </a:moveTo>
                <a:lnTo>
                  <a:pt x="2974428" y="0"/>
                </a:lnTo>
                <a:lnTo>
                  <a:pt x="2974428" y="2546854"/>
                </a:lnTo>
                <a:lnTo>
                  <a:pt x="0" y="2546854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2855311" y="3674106"/>
            <a:ext cx="4042474" cy="2244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9"/>
              </a:lnSpc>
            </a:pPr>
            <a:r>
              <a:rPr lang="en-US" sz="2499" spc="-32">
                <a:solidFill>
                  <a:srgbClr val="FFFFFF"/>
                </a:solidFill>
                <a:latin typeface="Poppins 1"/>
              </a:rPr>
              <a:t>Werkgever</a:t>
            </a:r>
          </a:p>
          <a:p>
            <a:pPr algn="ctr">
              <a:lnSpc>
                <a:spcPts val="3549"/>
              </a:lnSpc>
            </a:pPr>
            <a:r>
              <a:rPr lang="en-US" sz="2499" spc="-32">
                <a:solidFill>
                  <a:srgbClr val="FFFFFF"/>
                </a:solidFill>
                <a:latin typeface="Poppins 1"/>
              </a:rPr>
              <a:t>HR</a:t>
            </a:r>
          </a:p>
          <a:p>
            <a:pPr algn="ctr">
              <a:lnSpc>
                <a:spcPts val="3549"/>
              </a:lnSpc>
            </a:pPr>
            <a:r>
              <a:rPr lang="en-US" sz="2499" spc="-32">
                <a:solidFill>
                  <a:srgbClr val="FFFFFF"/>
                </a:solidFill>
                <a:latin typeface="Poppins 1"/>
              </a:rPr>
              <a:t>Medewerker</a:t>
            </a:r>
          </a:p>
          <a:p>
            <a:pPr algn="ctr">
              <a:lnSpc>
                <a:spcPts val="3549"/>
              </a:lnSpc>
            </a:pPr>
            <a:r>
              <a:rPr lang="en-US" sz="2499" spc="-32">
                <a:solidFill>
                  <a:srgbClr val="FFFFFF"/>
                </a:solidFill>
                <a:latin typeface="Poppins 1"/>
              </a:rPr>
              <a:t>Bedrijfsarts</a:t>
            </a:r>
          </a:p>
          <a:p>
            <a:pPr algn="ctr">
              <a:lnSpc>
                <a:spcPts val="3549"/>
              </a:lnSpc>
            </a:pPr>
            <a:r>
              <a:rPr lang="en-US" sz="2499" spc="-32">
                <a:solidFill>
                  <a:srgbClr val="FFFFFF"/>
                </a:solidFill>
                <a:latin typeface="Poppins 1"/>
              </a:rPr>
              <a:t>Huisarts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1856027" y="3222005"/>
            <a:ext cx="4462093" cy="2692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549"/>
              </a:lnSpc>
            </a:pPr>
          </a:p>
          <a:p>
            <a:pPr algn="ctr">
              <a:lnSpc>
                <a:spcPts val="3549"/>
              </a:lnSpc>
            </a:pPr>
            <a:r>
              <a:rPr lang="en-US" sz="2499" spc="-32">
                <a:solidFill>
                  <a:srgbClr val="FFFFFF"/>
                </a:solidFill>
                <a:latin typeface="Poppins 1"/>
              </a:rPr>
              <a:t>Coaches/casushouders</a:t>
            </a:r>
          </a:p>
          <a:p>
            <a:pPr algn="ctr">
              <a:lnSpc>
                <a:spcPts val="3549"/>
              </a:lnSpc>
            </a:pPr>
            <a:r>
              <a:rPr lang="en-US" sz="2499" spc="-32">
                <a:solidFill>
                  <a:srgbClr val="FFFFFF"/>
                </a:solidFill>
                <a:latin typeface="Poppins 1"/>
              </a:rPr>
              <a:t>Adem &amp; beweging</a:t>
            </a:r>
          </a:p>
          <a:p>
            <a:pPr algn="ctr">
              <a:lnSpc>
                <a:spcPts val="3549"/>
              </a:lnSpc>
            </a:pPr>
            <a:r>
              <a:rPr lang="en-US" sz="2499" spc="-32">
                <a:solidFill>
                  <a:srgbClr val="FFFFFF"/>
                </a:solidFill>
                <a:latin typeface="Poppins 1"/>
              </a:rPr>
              <a:t>Diepteontspanning</a:t>
            </a:r>
          </a:p>
          <a:p>
            <a:pPr algn="ctr">
              <a:lnSpc>
                <a:spcPts val="3549"/>
              </a:lnSpc>
            </a:pPr>
            <a:r>
              <a:rPr lang="en-US" sz="2499" spc="-32">
                <a:solidFill>
                  <a:srgbClr val="FFFFFF"/>
                </a:solidFill>
                <a:latin typeface="Poppins 1"/>
              </a:rPr>
              <a:t>Voeding</a:t>
            </a:r>
          </a:p>
          <a:p>
            <a:pPr algn="ctr">
              <a:lnSpc>
                <a:spcPts val="3549"/>
              </a:lnSpc>
            </a:pPr>
            <a:r>
              <a:rPr lang="en-US" sz="2499" spc="-32">
                <a:solidFill>
                  <a:srgbClr val="FFFFFF"/>
                </a:solidFill>
                <a:latin typeface="Poppins 1"/>
              </a:rPr>
              <a:t>Neurohormonaal herstel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2572205" y="1961149"/>
            <a:ext cx="13616927" cy="899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0"/>
              </a:lnSpc>
            </a:pPr>
            <a:r>
              <a:rPr lang="en-US" sz="2899">
                <a:solidFill>
                  <a:srgbClr val="516E58"/>
                </a:solidFill>
                <a:latin typeface="Poppins 1 Bold"/>
              </a:rPr>
              <a:t>Multi-disciplinair (individueel)maatwerk in regioteams</a:t>
            </a:r>
          </a:p>
          <a:p>
            <a:pPr algn="ctr">
              <a:lnSpc>
                <a:spcPts val="3450"/>
              </a:lnSpc>
            </a:pPr>
            <a:r>
              <a:rPr lang="en-US" sz="2899">
                <a:solidFill>
                  <a:srgbClr val="516E58"/>
                </a:solidFill>
                <a:latin typeface="Poppins 1 Bold"/>
              </a:rPr>
              <a:t>Trainingen (landelijk)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8357579" y="4334766"/>
            <a:ext cx="1572843" cy="951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11"/>
              </a:lnSpc>
            </a:pPr>
            <a:r>
              <a:rPr lang="en-US" sz="5293">
                <a:solidFill>
                  <a:srgbClr val="ED8338"/>
                </a:solidFill>
                <a:latin typeface="Poppins 1 Bold"/>
              </a:rPr>
              <a:t>BPB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0" y="438689"/>
            <a:ext cx="18032620" cy="6153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29"/>
              </a:lnSpc>
            </a:pPr>
            <a:r>
              <a:rPr lang="en-US" sz="4499" spc="-287">
                <a:solidFill>
                  <a:srgbClr val="FFFFFF"/>
                </a:solidFill>
                <a:latin typeface="Poppins 1 Bold"/>
              </a:rPr>
              <a:t>Veerkrachtig leven en werken voor alle werkgevers en werknemers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5429882" y="6860158"/>
            <a:ext cx="2231046" cy="144128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816"/>
              </a:lnSpc>
            </a:pPr>
            <a:r>
              <a:rPr lang="en-US" sz="2367">
                <a:solidFill>
                  <a:srgbClr val="BF6D5A"/>
                </a:solidFill>
                <a:latin typeface="Poppins 1"/>
              </a:rPr>
              <a:t>20 ervaren professionals/zzp-ers</a:t>
            </a:r>
          </a:p>
          <a:p>
            <a:pPr algn="ctr">
              <a:lnSpc>
                <a:spcPts val="2816"/>
              </a:lnSpc>
            </a:pPr>
          </a:p>
        </p:txBody>
      </p:sp>
      <p:sp>
        <p:nvSpPr>
          <p:cNvPr name="TextBox 25" id="25"/>
          <p:cNvSpPr txBox="true"/>
          <p:nvPr/>
        </p:nvSpPr>
        <p:spPr>
          <a:xfrm rot="0">
            <a:off x="6629700" y="6543268"/>
            <a:ext cx="4773220" cy="228605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51"/>
              </a:lnSpc>
            </a:pPr>
            <a:r>
              <a:rPr lang="en-US" sz="2418" spc="-215">
                <a:solidFill>
                  <a:srgbClr val="516E58"/>
                </a:solidFill>
                <a:latin typeface="Poppins 1 Bold"/>
              </a:rPr>
              <a:t>integrale samenwerking</a:t>
            </a:r>
          </a:p>
          <a:p>
            <a:pPr algn="ctr">
              <a:lnSpc>
                <a:spcPts val="3651"/>
              </a:lnSpc>
            </a:pPr>
            <a:r>
              <a:rPr lang="en-US" sz="2418" spc="-215">
                <a:solidFill>
                  <a:srgbClr val="516E58"/>
                </a:solidFill>
                <a:latin typeface="Poppins 1 Bold"/>
              </a:rPr>
              <a:t>deskundig</a:t>
            </a:r>
          </a:p>
          <a:p>
            <a:pPr algn="ctr">
              <a:lnSpc>
                <a:spcPts val="3651"/>
              </a:lnSpc>
            </a:pPr>
            <a:r>
              <a:rPr lang="en-US" sz="2418" spc="-215">
                <a:solidFill>
                  <a:srgbClr val="516E58"/>
                </a:solidFill>
                <a:latin typeface="Poppins 1 Bold"/>
              </a:rPr>
              <a:t>maatwerk</a:t>
            </a:r>
          </a:p>
          <a:p>
            <a:pPr algn="ctr">
              <a:lnSpc>
                <a:spcPts val="3651"/>
              </a:lnSpc>
            </a:pPr>
            <a:r>
              <a:rPr lang="en-US" sz="2418" spc="-215">
                <a:solidFill>
                  <a:srgbClr val="516E58"/>
                </a:solidFill>
                <a:latin typeface="Poppins 1 Bold"/>
              </a:rPr>
              <a:t>ontzorgen</a:t>
            </a:r>
          </a:p>
          <a:p>
            <a:pPr algn="ctr">
              <a:lnSpc>
                <a:spcPts val="3651"/>
              </a:lnSpc>
            </a:pPr>
          </a:p>
        </p:txBody>
      </p:sp>
      <p:sp>
        <p:nvSpPr>
          <p:cNvPr name="Freeform 26" id="26"/>
          <p:cNvSpPr/>
          <p:nvPr/>
        </p:nvSpPr>
        <p:spPr>
          <a:xfrm flipH="false" flipV="false" rot="5400000">
            <a:off x="16022313" y="1426530"/>
            <a:ext cx="2320959" cy="1987321"/>
          </a:xfrm>
          <a:custGeom>
            <a:avLst/>
            <a:gdLst/>
            <a:ahLst/>
            <a:cxnLst/>
            <a:rect r="r" b="b" t="t" l="l"/>
            <a:pathLst>
              <a:path h="1987321" w="2320959">
                <a:moveTo>
                  <a:pt x="0" y="0"/>
                </a:moveTo>
                <a:lnTo>
                  <a:pt x="2320960" y="0"/>
                </a:lnTo>
                <a:lnTo>
                  <a:pt x="2320960" y="1987321"/>
                </a:lnTo>
                <a:lnTo>
                  <a:pt x="0" y="19873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7" id="27"/>
          <p:cNvSpPr txBox="true"/>
          <p:nvPr/>
        </p:nvSpPr>
        <p:spPr>
          <a:xfrm rot="0">
            <a:off x="16367575" y="1796518"/>
            <a:ext cx="1920425" cy="1784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917"/>
              </a:lnSpc>
            </a:pPr>
            <a:r>
              <a:rPr lang="en-US" sz="2367" spc="-137">
                <a:solidFill>
                  <a:srgbClr val="BF6D5A"/>
                </a:solidFill>
                <a:latin typeface="Poppins 1"/>
              </a:rPr>
              <a:t>Den Bosch</a:t>
            </a:r>
          </a:p>
          <a:p>
            <a:pPr algn="ctr">
              <a:lnSpc>
                <a:spcPts val="1917"/>
              </a:lnSpc>
            </a:pPr>
            <a:r>
              <a:rPr lang="en-US" sz="2367" spc="-137">
                <a:solidFill>
                  <a:srgbClr val="BF6D5A"/>
                </a:solidFill>
                <a:latin typeface="Poppins 1"/>
              </a:rPr>
              <a:t>Oss</a:t>
            </a:r>
          </a:p>
          <a:p>
            <a:pPr algn="ctr">
              <a:lnSpc>
                <a:spcPts val="1917"/>
              </a:lnSpc>
            </a:pPr>
            <a:r>
              <a:rPr lang="en-US" sz="2367" spc="-137">
                <a:solidFill>
                  <a:srgbClr val="BF6D5A"/>
                </a:solidFill>
                <a:latin typeface="Poppins 1"/>
              </a:rPr>
              <a:t>Eindhoven</a:t>
            </a:r>
          </a:p>
          <a:p>
            <a:pPr algn="ctr">
              <a:lnSpc>
                <a:spcPts val="1917"/>
              </a:lnSpc>
            </a:pPr>
            <a:r>
              <a:rPr lang="en-US" sz="2367" spc="-137">
                <a:solidFill>
                  <a:srgbClr val="BF6D5A"/>
                </a:solidFill>
                <a:latin typeface="Poppins 1"/>
              </a:rPr>
              <a:t>Breda</a:t>
            </a:r>
          </a:p>
          <a:p>
            <a:pPr algn="ctr">
              <a:lnSpc>
                <a:spcPts val="1917"/>
              </a:lnSpc>
            </a:pPr>
            <a:r>
              <a:rPr lang="en-US" sz="2367" spc="-137">
                <a:solidFill>
                  <a:srgbClr val="BF6D5A"/>
                </a:solidFill>
                <a:latin typeface="Poppins 1"/>
              </a:rPr>
              <a:t>Nijmegen</a:t>
            </a:r>
          </a:p>
          <a:p>
            <a:pPr algn="ctr">
              <a:lnSpc>
                <a:spcPts val="1917"/>
              </a:lnSpc>
            </a:pPr>
            <a:r>
              <a:rPr lang="en-US" sz="2367" spc="-137">
                <a:solidFill>
                  <a:srgbClr val="BF6D5A"/>
                </a:solidFill>
                <a:latin typeface="Poppins 1"/>
              </a:rPr>
              <a:t>Utrecht</a:t>
            </a:r>
          </a:p>
          <a:p>
            <a:pPr algn="ctr">
              <a:lnSpc>
                <a:spcPts val="2816"/>
              </a:lnSpc>
            </a:pP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349866" y="403449"/>
            <a:ext cx="17334314" cy="9317379"/>
            <a:chOff x="0" y="0"/>
            <a:chExt cx="4565416" cy="245396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565416" cy="2453960"/>
            </a:xfrm>
            <a:custGeom>
              <a:avLst/>
              <a:gdLst/>
              <a:ahLst/>
              <a:cxnLst/>
              <a:rect r="r" b="b" t="t" l="l"/>
              <a:pathLst>
                <a:path h="2453960" w="4565416">
                  <a:moveTo>
                    <a:pt x="0" y="0"/>
                  </a:moveTo>
                  <a:lnTo>
                    <a:pt x="4565416" y="0"/>
                  </a:lnTo>
                  <a:lnTo>
                    <a:pt x="4565416" y="2453960"/>
                  </a:lnTo>
                  <a:lnTo>
                    <a:pt x="0" y="2453960"/>
                  </a:lnTo>
                  <a:close/>
                </a:path>
              </a:pathLst>
            </a:custGeom>
            <a:solidFill>
              <a:srgbClr val="BF6D5A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95250"/>
              <a:ext cx="4565416" cy="254921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3412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898672" y="6232749"/>
            <a:ext cx="6776591" cy="3488079"/>
          </a:xfrm>
          <a:custGeom>
            <a:avLst/>
            <a:gdLst/>
            <a:ahLst/>
            <a:cxnLst/>
            <a:rect r="r" b="b" t="t" l="l"/>
            <a:pathLst>
              <a:path h="3488079" w="6776591">
                <a:moveTo>
                  <a:pt x="0" y="0"/>
                </a:moveTo>
                <a:lnTo>
                  <a:pt x="6776590" y="0"/>
                </a:lnTo>
                <a:lnTo>
                  <a:pt x="6776590" y="3488079"/>
                </a:lnTo>
                <a:lnTo>
                  <a:pt x="0" y="34880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741339"/>
            <a:ext cx="6646562" cy="30956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009"/>
              </a:lnSpc>
            </a:pPr>
            <a:r>
              <a:rPr lang="en-US" sz="6675" spc="267">
                <a:solidFill>
                  <a:srgbClr val="F4F8F3"/>
                </a:solidFill>
                <a:latin typeface="Poppins 2 Bold"/>
              </a:rPr>
              <a:t>Burnout Preventie &amp; Begeleiding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3375249"/>
            <a:ext cx="8623667" cy="28575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500"/>
              </a:lnSpc>
            </a:pPr>
          </a:p>
          <a:p>
            <a:pPr>
              <a:lnSpc>
                <a:spcPts val="4500"/>
              </a:lnSpc>
            </a:pPr>
          </a:p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F4F8F3"/>
                </a:solidFill>
                <a:latin typeface="Poppins 2"/>
              </a:rPr>
              <a:t>www.burnoutpreventienederland.nl</a:t>
            </a:r>
          </a:p>
          <a:p>
            <a:pPr>
              <a:lnSpc>
                <a:spcPts val="4500"/>
              </a:lnSpc>
            </a:pPr>
            <a:r>
              <a:rPr lang="en-US" sz="3000" spc="30">
                <a:solidFill>
                  <a:srgbClr val="F4F8F3"/>
                </a:solidFill>
                <a:latin typeface="Poppins 2"/>
              </a:rPr>
              <a:t>info@bpbmail.nl</a:t>
            </a:r>
          </a:p>
          <a:p>
            <a:pPr>
              <a:lnSpc>
                <a:spcPts val="4500"/>
              </a:lnSpc>
            </a:pP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F6D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-5400000">
            <a:off x="15211384" y="-6092857"/>
            <a:ext cx="20651" cy="15201012"/>
          </a:xfrm>
          <a:prstGeom prst="rect">
            <a:avLst/>
          </a:prstGeom>
          <a:solidFill>
            <a:srgbClr val="F4F8F3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2654242" y="-274897"/>
            <a:ext cx="5633758" cy="10836795"/>
          </a:xfrm>
          <a:custGeom>
            <a:avLst/>
            <a:gdLst/>
            <a:ahLst/>
            <a:cxnLst/>
            <a:rect r="r" b="b" t="t" l="l"/>
            <a:pathLst>
              <a:path h="10836795" w="5633758">
                <a:moveTo>
                  <a:pt x="0" y="0"/>
                </a:moveTo>
                <a:lnTo>
                  <a:pt x="5633758" y="0"/>
                </a:lnTo>
                <a:lnTo>
                  <a:pt x="5633758" y="10836794"/>
                </a:lnTo>
                <a:lnTo>
                  <a:pt x="0" y="10836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4988" t="0" r="-283652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857250" y="482203"/>
            <a:ext cx="4342511" cy="2238064"/>
          </a:xfrm>
          <a:custGeom>
            <a:avLst/>
            <a:gdLst/>
            <a:ahLst/>
            <a:cxnLst/>
            <a:rect r="r" b="b" t="t" l="l"/>
            <a:pathLst>
              <a:path h="2238064" w="4342511">
                <a:moveTo>
                  <a:pt x="0" y="0"/>
                </a:moveTo>
                <a:lnTo>
                  <a:pt x="4342511" y="0"/>
                </a:lnTo>
                <a:lnTo>
                  <a:pt x="4342511" y="2238064"/>
                </a:lnTo>
                <a:lnTo>
                  <a:pt x="0" y="22380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565726" y="2918531"/>
            <a:ext cx="1946076" cy="2908538"/>
          </a:xfrm>
          <a:custGeom>
            <a:avLst/>
            <a:gdLst/>
            <a:ahLst/>
            <a:cxnLst/>
            <a:rect r="r" b="b" t="t" l="l"/>
            <a:pathLst>
              <a:path h="2908538" w="1946076">
                <a:moveTo>
                  <a:pt x="0" y="0"/>
                </a:moveTo>
                <a:lnTo>
                  <a:pt x="1946077" y="0"/>
                </a:lnTo>
                <a:lnTo>
                  <a:pt x="1946077" y="2908538"/>
                </a:lnTo>
                <a:lnTo>
                  <a:pt x="0" y="290853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6746411"/>
            <a:ext cx="11020129" cy="18122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spc="420">
                <a:solidFill>
                  <a:srgbClr val="F4F8F3"/>
                </a:solidFill>
                <a:latin typeface="Montserrat Semi-Bold"/>
              </a:rPr>
              <a:t>BURNOUT PREVENTIE &amp; BEGELEIDING</a:t>
            </a:r>
          </a:p>
          <a:p>
            <a:pPr algn="ctr">
              <a:lnSpc>
                <a:spcPts val="3640"/>
              </a:lnSpc>
            </a:pPr>
            <a:r>
              <a:rPr lang="en-US" sz="2800" spc="420">
                <a:solidFill>
                  <a:srgbClr val="F4F8F3"/>
                </a:solidFill>
                <a:latin typeface="Montserrat Semi-Bold"/>
              </a:rPr>
              <a:t>WWW.BURNOUTPREVENTIENEDERLAND.NL</a:t>
            </a:r>
          </a:p>
          <a:p>
            <a:pPr algn="ctr">
              <a:lnSpc>
                <a:spcPts val="3640"/>
              </a:lnSpc>
            </a:pPr>
            <a:r>
              <a:rPr lang="en-US" sz="2800" spc="420">
                <a:solidFill>
                  <a:srgbClr val="F4F8F3"/>
                </a:solidFill>
                <a:latin typeface="Montserrat Semi-Bold"/>
              </a:rPr>
              <a:t>INFO@BPBMAIL.NL</a:t>
            </a:r>
          </a:p>
          <a:p>
            <a:pPr algn="ctr">
              <a:lnSpc>
                <a:spcPts val="3640"/>
              </a:lnSpc>
            </a:pP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111" r="0" b="-10111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995269" y="1028700"/>
            <a:ext cx="14297462" cy="6651975"/>
          </a:xfrm>
          <a:prstGeom prst="rect">
            <a:avLst/>
          </a:prstGeom>
          <a:solidFill>
            <a:srgbClr val="BF6D5A"/>
          </a:solidFill>
        </p:spPr>
      </p:sp>
      <p:sp>
        <p:nvSpPr>
          <p:cNvPr name="AutoShape 4" id="4"/>
          <p:cNvSpPr/>
          <p:nvPr/>
        </p:nvSpPr>
        <p:spPr>
          <a:xfrm rot="0">
            <a:off x="1028700" y="-303236"/>
            <a:ext cx="20651" cy="10893473"/>
          </a:xfrm>
          <a:prstGeom prst="rect">
            <a:avLst/>
          </a:prstGeom>
          <a:solidFill>
            <a:srgbClr val="ED8338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373311" y="8615136"/>
            <a:ext cx="3243916" cy="1671864"/>
          </a:xfrm>
          <a:custGeom>
            <a:avLst/>
            <a:gdLst/>
            <a:ahLst/>
            <a:cxnLst/>
            <a:rect r="r" b="b" t="t" l="l"/>
            <a:pathLst>
              <a:path h="1671864" w="3243916">
                <a:moveTo>
                  <a:pt x="0" y="0"/>
                </a:moveTo>
                <a:lnTo>
                  <a:pt x="3243916" y="0"/>
                </a:lnTo>
                <a:lnTo>
                  <a:pt x="3243916" y="1671864"/>
                </a:lnTo>
                <a:lnTo>
                  <a:pt x="0" y="16718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2535058">
            <a:off x="509557" y="535380"/>
            <a:ext cx="2752120" cy="3402931"/>
          </a:xfrm>
          <a:custGeom>
            <a:avLst/>
            <a:gdLst/>
            <a:ahLst/>
            <a:cxnLst/>
            <a:rect r="r" b="b" t="t" l="l"/>
            <a:pathLst>
              <a:path h="3402931" w="2752120">
                <a:moveTo>
                  <a:pt x="0" y="0"/>
                </a:moveTo>
                <a:lnTo>
                  <a:pt x="2752120" y="0"/>
                </a:lnTo>
                <a:lnTo>
                  <a:pt x="2752120" y="3402931"/>
                </a:lnTo>
                <a:lnTo>
                  <a:pt x="0" y="3402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2888220" y="1979671"/>
            <a:ext cx="13113533" cy="38073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906769" indent="-453384" lvl="1">
              <a:lnSpc>
                <a:spcPts val="7685"/>
              </a:lnSpc>
              <a:buFont typeface="Arial"/>
              <a:buChar char="•"/>
            </a:pPr>
            <a:r>
              <a:rPr lang="en-US" sz="4199">
                <a:solidFill>
                  <a:srgbClr val="FFFFFF"/>
                </a:solidFill>
                <a:latin typeface="Barlow Medium"/>
              </a:rPr>
              <a:t>Voor duurzaam herstel  van chronische stress</a:t>
            </a:r>
          </a:p>
          <a:p>
            <a:pPr marL="906769" indent="-453384" lvl="1">
              <a:lnSpc>
                <a:spcPts val="7685"/>
              </a:lnSpc>
              <a:buFont typeface="Arial"/>
              <a:buChar char="•"/>
            </a:pPr>
            <a:r>
              <a:rPr lang="en-US" sz="4199">
                <a:solidFill>
                  <a:srgbClr val="FFFFFF"/>
                </a:solidFill>
                <a:latin typeface="Barlow Medium"/>
              </a:rPr>
              <a:t>Mentale en fysieke aanpak</a:t>
            </a:r>
          </a:p>
          <a:p>
            <a:pPr marL="906769" indent="-453384" lvl="1">
              <a:lnSpc>
                <a:spcPts val="7685"/>
              </a:lnSpc>
              <a:buFont typeface="Arial"/>
              <a:buChar char="•"/>
            </a:pPr>
            <a:r>
              <a:rPr lang="en-US" sz="4199">
                <a:solidFill>
                  <a:srgbClr val="FFFFFF"/>
                </a:solidFill>
                <a:latin typeface="Barlow Medium"/>
              </a:rPr>
              <a:t>Geen wachttijden | meteen starten</a:t>
            </a:r>
          </a:p>
          <a:p>
            <a:pPr marL="906769" indent="-453384" lvl="1">
              <a:lnSpc>
                <a:spcPts val="7685"/>
              </a:lnSpc>
              <a:buFont typeface="Arial"/>
              <a:buChar char="•"/>
            </a:pPr>
            <a:r>
              <a:rPr lang="en-US" sz="4199">
                <a:solidFill>
                  <a:srgbClr val="FFFFFF"/>
                </a:solidFill>
                <a:latin typeface="Barlow Medium"/>
              </a:rPr>
              <a:t>Één aanspreekpunt voor HR en leidinggevende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4048216" y="9140569"/>
            <a:ext cx="10783937" cy="11464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287"/>
              </a:lnSpc>
            </a:pPr>
            <a:r>
              <a:rPr lang="en-US" sz="7199" spc="-21">
                <a:solidFill>
                  <a:srgbClr val="ED8338"/>
                </a:solidFill>
                <a:latin typeface="Chau Philomene"/>
              </a:rPr>
              <a:t>Veerkrachtig leven en werken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0111" r="0" b="-10111"/>
            </a:stretch>
          </a:blipFill>
        </p:spPr>
      </p:sp>
      <p:sp>
        <p:nvSpPr>
          <p:cNvPr name="AutoShape 3" id="3"/>
          <p:cNvSpPr/>
          <p:nvPr/>
        </p:nvSpPr>
        <p:spPr>
          <a:xfrm rot="0">
            <a:off x="1995269" y="1028700"/>
            <a:ext cx="14297462" cy="6283641"/>
          </a:xfrm>
          <a:prstGeom prst="rect">
            <a:avLst/>
          </a:prstGeom>
          <a:solidFill>
            <a:srgbClr val="BF6D5A"/>
          </a:solidFill>
        </p:spPr>
      </p:sp>
      <p:sp>
        <p:nvSpPr>
          <p:cNvPr name="TextBox 4" id="4"/>
          <p:cNvSpPr txBox="true"/>
          <p:nvPr/>
        </p:nvSpPr>
        <p:spPr>
          <a:xfrm rot="0">
            <a:off x="2938761" y="1411752"/>
            <a:ext cx="12410478" cy="4971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919"/>
              </a:lnSpc>
            </a:pPr>
            <a:r>
              <a:rPr lang="en-US" sz="2799">
                <a:solidFill>
                  <a:srgbClr val="ED8338"/>
                </a:solidFill>
                <a:latin typeface="Poppins 2 Bold"/>
              </a:rPr>
              <a:t> </a:t>
            </a:r>
          </a:p>
          <a:p>
            <a:pPr algn="ctr">
              <a:lnSpc>
                <a:spcPts val="10439"/>
              </a:lnSpc>
            </a:pPr>
            <a:r>
              <a:rPr lang="en-US" sz="5799" spc="104">
                <a:solidFill>
                  <a:srgbClr val="FFFFFF"/>
                </a:solidFill>
                <a:latin typeface="Poppins 2 Bold"/>
              </a:rPr>
              <a:t>Hoe vergroot jij duurzame inzetbaarheid bij jou op de werkplek?</a:t>
            </a:r>
          </a:p>
          <a:p>
            <a:pPr>
              <a:lnSpc>
                <a:spcPts val="4249"/>
              </a:lnSpc>
            </a:pP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F6D5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6987" y="534328"/>
            <a:ext cx="18304987" cy="9298673"/>
          </a:xfrm>
          <a:prstGeom prst="rect">
            <a:avLst/>
          </a:prstGeom>
          <a:solidFill>
            <a:srgbClr val="BF6D5A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2534623" y="1028700"/>
            <a:ext cx="5147664" cy="6060751"/>
          </a:xfrm>
          <a:custGeom>
            <a:avLst/>
            <a:gdLst/>
            <a:ahLst/>
            <a:cxnLst/>
            <a:rect r="r" b="b" t="t" l="l"/>
            <a:pathLst>
              <a:path h="6060751" w="5147664">
                <a:moveTo>
                  <a:pt x="0" y="0"/>
                </a:moveTo>
                <a:lnTo>
                  <a:pt x="5147664" y="0"/>
                </a:lnTo>
                <a:lnTo>
                  <a:pt x="5147664" y="6060751"/>
                </a:lnTo>
                <a:lnTo>
                  <a:pt x="0" y="60607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8275" t="0" r="-38275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-4617036" y="5481042"/>
            <a:ext cx="4980287" cy="2566763"/>
          </a:xfrm>
          <a:custGeom>
            <a:avLst/>
            <a:gdLst/>
            <a:ahLst/>
            <a:cxnLst/>
            <a:rect r="r" b="b" t="t" l="l"/>
            <a:pathLst>
              <a:path h="2566763" w="4980287">
                <a:moveTo>
                  <a:pt x="0" y="0"/>
                </a:moveTo>
                <a:lnTo>
                  <a:pt x="4980288" y="0"/>
                </a:lnTo>
                <a:lnTo>
                  <a:pt x="4980288" y="2566764"/>
                </a:lnTo>
                <a:lnTo>
                  <a:pt x="0" y="25667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6441295" y="8256089"/>
            <a:ext cx="1636010" cy="1821468"/>
          </a:xfrm>
          <a:custGeom>
            <a:avLst/>
            <a:gdLst/>
            <a:ahLst/>
            <a:cxnLst/>
            <a:rect r="r" b="b" t="t" l="l"/>
            <a:pathLst>
              <a:path h="1821468" w="1636010">
                <a:moveTo>
                  <a:pt x="0" y="0"/>
                </a:moveTo>
                <a:lnTo>
                  <a:pt x="1636010" y="0"/>
                </a:lnTo>
                <a:lnTo>
                  <a:pt x="1636010" y="1821469"/>
                </a:lnTo>
                <a:lnTo>
                  <a:pt x="0" y="18214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918218" y="7801581"/>
            <a:ext cx="3192808" cy="1456719"/>
          </a:xfrm>
          <a:custGeom>
            <a:avLst/>
            <a:gdLst/>
            <a:ahLst/>
            <a:cxnLst/>
            <a:rect r="r" b="b" t="t" l="l"/>
            <a:pathLst>
              <a:path h="1456719" w="3192808">
                <a:moveTo>
                  <a:pt x="0" y="0"/>
                </a:moveTo>
                <a:lnTo>
                  <a:pt x="3192808" y="0"/>
                </a:lnTo>
                <a:lnTo>
                  <a:pt x="3192808" y="1456719"/>
                </a:lnTo>
                <a:lnTo>
                  <a:pt x="0" y="14567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028700" y="847725"/>
            <a:ext cx="9028708" cy="115117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6428">
                <a:solidFill>
                  <a:srgbClr val="FFFFFF"/>
                </a:solidFill>
                <a:latin typeface="Poppins 1 Bold"/>
              </a:rPr>
              <a:t>Wat gaan we doen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-331575"/>
            <a:ext cx="8210643" cy="10950151"/>
          </a:xfrm>
          <a:prstGeom prst="rect">
            <a:avLst/>
          </a:prstGeom>
          <a:solidFill>
            <a:srgbClr val="ED8338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005052" y="4069474"/>
            <a:ext cx="6200539" cy="6217526"/>
          </a:xfrm>
          <a:custGeom>
            <a:avLst/>
            <a:gdLst/>
            <a:ahLst/>
            <a:cxnLst/>
            <a:rect r="r" b="b" t="t" l="l"/>
            <a:pathLst>
              <a:path h="6217526" w="6200539">
                <a:moveTo>
                  <a:pt x="0" y="0"/>
                </a:moveTo>
                <a:lnTo>
                  <a:pt x="6200539" y="0"/>
                </a:lnTo>
                <a:lnTo>
                  <a:pt x="6200539" y="6217526"/>
                </a:lnTo>
                <a:lnTo>
                  <a:pt x="0" y="62175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181" t="0" r="-25181" b="0"/>
            </a:stretch>
          </a:blipFill>
        </p:spPr>
      </p:sp>
      <p:sp>
        <p:nvSpPr>
          <p:cNvPr name="AutoShape 4" id="4"/>
          <p:cNvSpPr/>
          <p:nvPr/>
        </p:nvSpPr>
        <p:spPr>
          <a:xfrm rot="-5400000">
            <a:off x="13871934" y="-3138060"/>
            <a:ext cx="20651" cy="9476519"/>
          </a:xfrm>
          <a:prstGeom prst="rect">
            <a:avLst/>
          </a:prstGeom>
          <a:solidFill>
            <a:srgbClr val="9CAE94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0" y="3227"/>
            <a:ext cx="3055412" cy="2050945"/>
          </a:xfrm>
          <a:custGeom>
            <a:avLst/>
            <a:gdLst/>
            <a:ahLst/>
            <a:cxnLst/>
            <a:rect r="r" b="b" t="t" l="l"/>
            <a:pathLst>
              <a:path h="2050945" w="3055412">
                <a:moveTo>
                  <a:pt x="0" y="0"/>
                </a:moveTo>
                <a:lnTo>
                  <a:pt x="3055412" y="0"/>
                </a:lnTo>
                <a:lnTo>
                  <a:pt x="3055412" y="2050946"/>
                </a:lnTo>
                <a:lnTo>
                  <a:pt x="0" y="20509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rot="0">
            <a:off x="0" y="0"/>
            <a:ext cx="8210643" cy="10950151"/>
          </a:xfrm>
          <a:prstGeom prst="rect">
            <a:avLst/>
          </a:prstGeom>
          <a:solidFill>
            <a:srgbClr val="BF6D5A"/>
          </a:solidFill>
        </p:spPr>
      </p:sp>
      <p:sp>
        <p:nvSpPr>
          <p:cNvPr name="Freeform 7" id="7"/>
          <p:cNvSpPr/>
          <p:nvPr/>
        </p:nvSpPr>
        <p:spPr>
          <a:xfrm flipH="false" flipV="false" rot="0">
            <a:off x="647863" y="842290"/>
            <a:ext cx="6914917" cy="8229600"/>
          </a:xfrm>
          <a:custGeom>
            <a:avLst/>
            <a:gdLst/>
            <a:ahLst/>
            <a:cxnLst/>
            <a:rect r="r" b="b" t="t" l="l"/>
            <a:pathLst>
              <a:path h="8229600" w="6914917">
                <a:moveTo>
                  <a:pt x="0" y="0"/>
                </a:moveTo>
                <a:lnTo>
                  <a:pt x="6914917" y="0"/>
                </a:lnTo>
                <a:lnTo>
                  <a:pt x="69149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9259" t="0" r="-39259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9511226" y="651344"/>
            <a:ext cx="6771605" cy="17341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789"/>
              </a:lnSpc>
            </a:pPr>
            <a:r>
              <a:rPr lang="en-US" sz="4849">
                <a:solidFill>
                  <a:srgbClr val="674733"/>
                </a:solidFill>
                <a:latin typeface="Poppins 1 Bold"/>
              </a:rPr>
              <a:t>INHOUD PROGRAMMA</a:t>
            </a:r>
          </a:p>
          <a:p>
            <a:pPr algn="ctr">
              <a:lnSpc>
                <a:spcPts val="6789"/>
              </a:lnSpc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-331575"/>
            <a:ext cx="8210643" cy="10950151"/>
          </a:xfrm>
          <a:prstGeom prst="rect">
            <a:avLst/>
          </a:prstGeom>
          <a:solidFill>
            <a:srgbClr val="ED8338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005052" y="4069474"/>
            <a:ext cx="6200539" cy="6217526"/>
          </a:xfrm>
          <a:custGeom>
            <a:avLst/>
            <a:gdLst/>
            <a:ahLst/>
            <a:cxnLst/>
            <a:rect r="r" b="b" t="t" l="l"/>
            <a:pathLst>
              <a:path h="6217526" w="6200539">
                <a:moveTo>
                  <a:pt x="0" y="0"/>
                </a:moveTo>
                <a:lnTo>
                  <a:pt x="6200539" y="0"/>
                </a:lnTo>
                <a:lnTo>
                  <a:pt x="6200539" y="6217526"/>
                </a:lnTo>
                <a:lnTo>
                  <a:pt x="0" y="62175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181" t="0" r="-25181" b="0"/>
            </a:stretch>
          </a:blipFill>
        </p:spPr>
      </p:sp>
      <p:sp>
        <p:nvSpPr>
          <p:cNvPr name="AutoShape 4" id="4"/>
          <p:cNvSpPr/>
          <p:nvPr/>
        </p:nvSpPr>
        <p:spPr>
          <a:xfrm rot="-5400000">
            <a:off x="13871934" y="-3138060"/>
            <a:ext cx="20651" cy="9476519"/>
          </a:xfrm>
          <a:prstGeom prst="rect">
            <a:avLst/>
          </a:prstGeom>
          <a:solidFill>
            <a:srgbClr val="9CAE94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0" y="3227"/>
            <a:ext cx="3055412" cy="2050945"/>
          </a:xfrm>
          <a:custGeom>
            <a:avLst/>
            <a:gdLst/>
            <a:ahLst/>
            <a:cxnLst/>
            <a:rect r="r" b="b" t="t" l="l"/>
            <a:pathLst>
              <a:path h="2050945" w="3055412">
                <a:moveTo>
                  <a:pt x="0" y="0"/>
                </a:moveTo>
                <a:lnTo>
                  <a:pt x="3055412" y="0"/>
                </a:lnTo>
                <a:lnTo>
                  <a:pt x="3055412" y="2050946"/>
                </a:lnTo>
                <a:lnTo>
                  <a:pt x="0" y="20509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rot="0">
            <a:off x="0" y="0"/>
            <a:ext cx="8210643" cy="10950151"/>
          </a:xfrm>
          <a:prstGeom prst="rect">
            <a:avLst/>
          </a:prstGeom>
          <a:solidFill>
            <a:srgbClr val="BF6D5A"/>
          </a:solidFill>
        </p:spPr>
      </p:sp>
      <p:sp>
        <p:nvSpPr>
          <p:cNvPr name="Freeform 7" id="7"/>
          <p:cNvSpPr/>
          <p:nvPr/>
        </p:nvSpPr>
        <p:spPr>
          <a:xfrm flipH="false" flipV="false" rot="0">
            <a:off x="647863" y="842290"/>
            <a:ext cx="6914917" cy="8229600"/>
          </a:xfrm>
          <a:custGeom>
            <a:avLst/>
            <a:gdLst/>
            <a:ahLst/>
            <a:cxnLst/>
            <a:rect r="r" b="b" t="t" l="l"/>
            <a:pathLst>
              <a:path h="8229600" w="6914917">
                <a:moveTo>
                  <a:pt x="0" y="0"/>
                </a:moveTo>
                <a:lnTo>
                  <a:pt x="6914917" y="0"/>
                </a:lnTo>
                <a:lnTo>
                  <a:pt x="691491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-89095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0" y="-331575"/>
            <a:ext cx="8210643" cy="10950151"/>
          </a:xfrm>
          <a:prstGeom prst="rect">
            <a:avLst/>
          </a:prstGeom>
          <a:solidFill>
            <a:srgbClr val="ED8338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005052" y="4069474"/>
            <a:ext cx="6200539" cy="6217526"/>
          </a:xfrm>
          <a:custGeom>
            <a:avLst/>
            <a:gdLst/>
            <a:ahLst/>
            <a:cxnLst/>
            <a:rect r="r" b="b" t="t" l="l"/>
            <a:pathLst>
              <a:path h="6217526" w="6200539">
                <a:moveTo>
                  <a:pt x="0" y="0"/>
                </a:moveTo>
                <a:lnTo>
                  <a:pt x="6200539" y="0"/>
                </a:lnTo>
                <a:lnTo>
                  <a:pt x="6200539" y="6217526"/>
                </a:lnTo>
                <a:lnTo>
                  <a:pt x="0" y="621752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5181" t="0" r="-25181" b="0"/>
            </a:stretch>
          </a:blipFill>
        </p:spPr>
      </p:sp>
      <p:sp>
        <p:nvSpPr>
          <p:cNvPr name="AutoShape 4" id="4"/>
          <p:cNvSpPr/>
          <p:nvPr/>
        </p:nvSpPr>
        <p:spPr>
          <a:xfrm rot="-5400000">
            <a:off x="13871934" y="-3138060"/>
            <a:ext cx="20651" cy="9476519"/>
          </a:xfrm>
          <a:prstGeom prst="rect">
            <a:avLst/>
          </a:prstGeom>
          <a:solidFill>
            <a:srgbClr val="9CAE94"/>
          </a:solidFill>
        </p:spPr>
      </p:sp>
      <p:sp>
        <p:nvSpPr>
          <p:cNvPr name="Freeform 5" id="5"/>
          <p:cNvSpPr/>
          <p:nvPr/>
        </p:nvSpPr>
        <p:spPr>
          <a:xfrm flipH="false" flipV="false" rot="0">
            <a:off x="0" y="3227"/>
            <a:ext cx="3055412" cy="2050945"/>
          </a:xfrm>
          <a:custGeom>
            <a:avLst/>
            <a:gdLst/>
            <a:ahLst/>
            <a:cxnLst/>
            <a:rect r="r" b="b" t="t" l="l"/>
            <a:pathLst>
              <a:path h="2050945" w="3055412">
                <a:moveTo>
                  <a:pt x="0" y="0"/>
                </a:moveTo>
                <a:lnTo>
                  <a:pt x="3055412" y="0"/>
                </a:lnTo>
                <a:lnTo>
                  <a:pt x="3055412" y="2050946"/>
                </a:lnTo>
                <a:lnTo>
                  <a:pt x="0" y="20509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AutoShape 6" id="6"/>
          <p:cNvSpPr/>
          <p:nvPr/>
        </p:nvSpPr>
        <p:spPr>
          <a:xfrm rot="0">
            <a:off x="0" y="0"/>
            <a:ext cx="8210643" cy="10950151"/>
          </a:xfrm>
          <a:prstGeom prst="rect">
            <a:avLst/>
          </a:prstGeom>
          <a:solidFill>
            <a:srgbClr val="BF6D5A"/>
          </a:solidFill>
        </p:spPr>
      </p:sp>
      <p:sp>
        <p:nvSpPr>
          <p:cNvPr name="Freeform 7" id="7"/>
          <p:cNvSpPr/>
          <p:nvPr/>
        </p:nvSpPr>
        <p:spPr>
          <a:xfrm flipH="false" flipV="false" rot="0">
            <a:off x="792438" y="4457726"/>
            <a:ext cx="6413153" cy="4316807"/>
          </a:xfrm>
          <a:custGeom>
            <a:avLst/>
            <a:gdLst/>
            <a:ahLst/>
            <a:cxnLst/>
            <a:rect r="r" b="b" t="t" l="l"/>
            <a:pathLst>
              <a:path h="4316807" w="6413153">
                <a:moveTo>
                  <a:pt x="0" y="0"/>
                </a:moveTo>
                <a:lnTo>
                  <a:pt x="6413153" y="0"/>
                </a:lnTo>
                <a:lnTo>
                  <a:pt x="6413153" y="4316808"/>
                </a:lnTo>
                <a:lnTo>
                  <a:pt x="0" y="431680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3164" t="-15964" r="0" b="-15964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895044" y="8774534"/>
            <a:ext cx="3009077" cy="1075745"/>
          </a:xfrm>
          <a:custGeom>
            <a:avLst/>
            <a:gdLst/>
            <a:ahLst/>
            <a:cxnLst/>
            <a:rect r="r" b="b" t="t" l="l"/>
            <a:pathLst>
              <a:path h="1075745" w="3009077">
                <a:moveTo>
                  <a:pt x="0" y="0"/>
                </a:moveTo>
                <a:lnTo>
                  <a:pt x="3009077" y="0"/>
                </a:lnTo>
                <a:lnTo>
                  <a:pt x="3009077" y="1075745"/>
                </a:lnTo>
                <a:lnTo>
                  <a:pt x="0" y="107574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rot="0">
            <a:off x="-16987" y="-5676"/>
            <a:ext cx="18304987" cy="2897833"/>
          </a:xfrm>
          <a:prstGeom prst="rect">
            <a:avLst/>
          </a:prstGeom>
          <a:solidFill>
            <a:srgbClr val="BF6D5A"/>
          </a:solidFill>
        </p:spPr>
      </p:sp>
      <p:sp>
        <p:nvSpPr>
          <p:cNvPr name="Freeform 3" id="3"/>
          <p:cNvSpPr/>
          <p:nvPr/>
        </p:nvSpPr>
        <p:spPr>
          <a:xfrm flipH="false" flipV="false" rot="0">
            <a:off x="16497312" y="-47544"/>
            <a:ext cx="1790688" cy="2152489"/>
          </a:xfrm>
          <a:custGeom>
            <a:avLst/>
            <a:gdLst/>
            <a:ahLst/>
            <a:cxnLst/>
            <a:rect r="r" b="b" t="t" l="l"/>
            <a:pathLst>
              <a:path h="2152489" w="1790688">
                <a:moveTo>
                  <a:pt x="0" y="0"/>
                </a:moveTo>
                <a:lnTo>
                  <a:pt x="1790688" y="0"/>
                </a:lnTo>
                <a:lnTo>
                  <a:pt x="1790688" y="2152488"/>
                </a:lnTo>
                <a:lnTo>
                  <a:pt x="0" y="21524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133232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536247" y="3316444"/>
            <a:ext cx="6489187" cy="6453335"/>
          </a:xfrm>
          <a:custGeom>
            <a:avLst/>
            <a:gdLst/>
            <a:ahLst/>
            <a:cxnLst/>
            <a:rect r="r" b="b" t="t" l="l"/>
            <a:pathLst>
              <a:path h="6453335" w="6489187">
                <a:moveTo>
                  <a:pt x="0" y="0"/>
                </a:moveTo>
                <a:lnTo>
                  <a:pt x="6489187" y="0"/>
                </a:lnTo>
                <a:lnTo>
                  <a:pt x="6489187" y="6453335"/>
                </a:lnTo>
                <a:lnTo>
                  <a:pt x="0" y="645333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925475" y="3316444"/>
            <a:ext cx="6537275" cy="6419060"/>
          </a:xfrm>
          <a:custGeom>
            <a:avLst/>
            <a:gdLst/>
            <a:ahLst/>
            <a:cxnLst/>
            <a:rect r="r" b="b" t="t" l="l"/>
            <a:pathLst>
              <a:path h="6419060" w="6537275">
                <a:moveTo>
                  <a:pt x="0" y="0"/>
                </a:moveTo>
                <a:lnTo>
                  <a:pt x="6537275" y="0"/>
                </a:lnTo>
                <a:lnTo>
                  <a:pt x="6537275" y="6419060"/>
                </a:lnTo>
                <a:lnTo>
                  <a:pt x="0" y="64190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886356" y="9268909"/>
            <a:ext cx="3545983" cy="1001740"/>
          </a:xfrm>
          <a:custGeom>
            <a:avLst/>
            <a:gdLst/>
            <a:ahLst/>
            <a:cxnLst/>
            <a:rect r="r" b="b" t="t" l="l"/>
            <a:pathLst>
              <a:path h="1001740" w="3545983">
                <a:moveTo>
                  <a:pt x="0" y="0"/>
                </a:moveTo>
                <a:lnTo>
                  <a:pt x="3545983" y="0"/>
                </a:lnTo>
                <a:lnTo>
                  <a:pt x="3545983" y="1001740"/>
                </a:lnTo>
                <a:lnTo>
                  <a:pt x="0" y="10017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1281485" y="842749"/>
            <a:ext cx="15181265" cy="8608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6077"/>
              </a:lnSpc>
            </a:pPr>
            <a:r>
              <a:rPr lang="en-US" sz="5900">
                <a:solidFill>
                  <a:srgbClr val="F4F8F3"/>
                </a:solidFill>
                <a:latin typeface="Poppins 2"/>
              </a:rPr>
              <a:t>Stress hoort bij het leven - én herstel!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DAFO0_q9Uo4</dc:identifier>
  <dcterms:modified xsi:type="dcterms:W3CDTF">2011-08-01T06:04:30Z</dcterms:modified>
  <cp:revision>1</cp:revision>
  <dc:title>Format Presentatie BPB 2022 </dc:title>
</cp:coreProperties>
</file>