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handoutMasterIdLst>
    <p:handoutMasterId r:id="rId42"/>
  </p:handoutMasterIdLst>
  <p:sldIdLst>
    <p:sldId id="256" r:id="rId2"/>
    <p:sldId id="320" r:id="rId3"/>
    <p:sldId id="362" r:id="rId4"/>
    <p:sldId id="334" r:id="rId5"/>
    <p:sldId id="292" r:id="rId6"/>
    <p:sldId id="293" r:id="rId7"/>
    <p:sldId id="318" r:id="rId8"/>
    <p:sldId id="332" r:id="rId9"/>
    <p:sldId id="283" r:id="rId10"/>
    <p:sldId id="291" r:id="rId11"/>
    <p:sldId id="322" r:id="rId12"/>
    <p:sldId id="325" r:id="rId13"/>
    <p:sldId id="323" r:id="rId14"/>
    <p:sldId id="265" r:id="rId15"/>
    <p:sldId id="266" r:id="rId16"/>
    <p:sldId id="331" r:id="rId17"/>
    <p:sldId id="330" r:id="rId18"/>
    <p:sldId id="264" r:id="rId19"/>
    <p:sldId id="270" r:id="rId20"/>
    <p:sldId id="295" r:id="rId21"/>
    <p:sldId id="311" r:id="rId22"/>
    <p:sldId id="260" r:id="rId23"/>
    <p:sldId id="269" r:id="rId24"/>
    <p:sldId id="282" r:id="rId25"/>
    <p:sldId id="263" r:id="rId26"/>
    <p:sldId id="268" r:id="rId27"/>
    <p:sldId id="316" r:id="rId28"/>
    <p:sldId id="278" r:id="rId29"/>
    <p:sldId id="358" r:id="rId30"/>
    <p:sldId id="335" r:id="rId31"/>
    <p:sldId id="356" r:id="rId32"/>
    <p:sldId id="357" r:id="rId33"/>
    <p:sldId id="361" r:id="rId34"/>
    <p:sldId id="360" r:id="rId35"/>
    <p:sldId id="359" r:id="rId36"/>
    <p:sldId id="273" r:id="rId37"/>
    <p:sldId id="271" r:id="rId38"/>
    <p:sldId id="364" r:id="rId39"/>
    <p:sldId id="297" r:id="rId40"/>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Chalkduster" panose="03050602040202020205" pitchFamily="66" charset="77"/>
      <p:regular r:id="rId47"/>
    </p:embeddedFont>
    <p:embeddedFont>
      <p:font typeface="Poppins" pitchFamily="2" charset="77"/>
      <p:regular r:id="rId48"/>
      <p:bold r:id="rId49"/>
      <p:italic r:id="rId50"/>
      <p:boldItalic r:id="rId51"/>
    </p:embeddedFont>
    <p:embeddedFont>
      <p:font typeface="Poppins Bold" pitchFamily="2" charset="77"/>
      <p:regular r:id="rId52"/>
      <p:bold r:id="rId53"/>
    </p:embeddedFont>
    <p:embeddedFont>
      <p:font typeface="Roboto" panose="02000000000000000000" pitchFamily="2" charset="0"/>
      <p:regular r:id="rId54"/>
    </p:embeddedFont>
    <p:embeddedFont>
      <p:font typeface="Roboto Bold" panose="020F0502020204030204" pitchFamily="34"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
      <p:font typeface="Segoe UI Emoji" panose="020B0502040204020203" pitchFamily="3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6D5A"/>
    <a:srgbClr val="674733"/>
    <a:srgbClr val="516E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51" autoAdjust="0"/>
  </p:normalViewPr>
  <p:slideViewPr>
    <p:cSldViewPr>
      <p:cViewPr varScale="1">
        <p:scale>
          <a:sx n="73" d="100"/>
          <a:sy n="73" d="100"/>
        </p:scale>
        <p:origin x="68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7" d="100"/>
          <a:sy n="87" d="100"/>
        </p:scale>
        <p:origin x="3904" y="-4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7D7EB4A-36A1-F544-A2C4-8261BCB948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2E984FDE-A36E-C547-ABCE-D08C949B9B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C1D89-796F-9D4D-8EEF-DD9CA7A5A060}" type="datetimeFigureOut">
              <a:rPr lang="nl-NL" smtClean="0"/>
              <a:t>28-11-2023</a:t>
            </a:fld>
            <a:endParaRPr lang="nl-NL"/>
          </a:p>
        </p:txBody>
      </p:sp>
      <p:sp>
        <p:nvSpPr>
          <p:cNvPr id="4" name="Tijdelijke aanduiding voor voettekst 3">
            <a:extLst>
              <a:ext uri="{FF2B5EF4-FFF2-40B4-BE49-F238E27FC236}">
                <a16:creationId xmlns:a16="http://schemas.microsoft.com/office/drawing/2014/main" id="{0A7494CB-9C9C-D740-95DC-0E4BD20D39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3379ABB-6E8A-8945-9D57-C4E53D7743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9F53C-0936-3640-87B5-2B2310A21AF4}" type="slidenum">
              <a:rPr lang="nl-NL" smtClean="0"/>
              <a:t>‹nr.›</a:t>
            </a:fld>
            <a:endParaRPr lang="nl-NL"/>
          </a:p>
        </p:txBody>
      </p:sp>
    </p:spTree>
    <p:extLst>
      <p:ext uri="{BB962C8B-B14F-4D97-AF65-F5344CB8AC3E}">
        <p14:creationId xmlns:p14="http://schemas.microsoft.com/office/powerpoint/2010/main" val="385274439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4400" y="304800"/>
            <a:ext cx="4562475" cy="2566988"/>
          </a:xfrm>
        </p:spPr>
      </p:sp>
      <p:sp>
        <p:nvSpPr>
          <p:cNvPr id="3" name="Tijdelijke aanduiding voor notities 2"/>
          <p:cNvSpPr>
            <a:spLocks noGrp="1"/>
          </p:cNvSpPr>
          <p:nvPr>
            <p:ph type="body" idx="1"/>
          </p:nvPr>
        </p:nvSpPr>
        <p:spPr>
          <a:xfrm>
            <a:off x="914400" y="3251200"/>
            <a:ext cx="5334000" cy="3081338"/>
          </a:xfrm>
        </p:spPr>
        <p:txBody>
          <a:bodyPr/>
          <a:lstStyle/>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a:t>
            </a:fld>
            <a:endParaRPr lang="cs-CZ"/>
          </a:p>
        </p:txBody>
      </p:sp>
      <p:sp>
        <p:nvSpPr>
          <p:cNvPr id="5" name="Tijdelijke aanduiding voor voettekst 4">
            <a:extLst>
              <a:ext uri="{FF2B5EF4-FFF2-40B4-BE49-F238E27FC236}">
                <a16:creationId xmlns:a16="http://schemas.microsoft.com/office/drawing/2014/main" id="{FE05A052-3E40-004E-B49C-52B871476484}"/>
              </a:ext>
            </a:extLst>
          </p:cNvPr>
          <p:cNvSpPr>
            <a:spLocks noGrp="1"/>
          </p:cNvSpPr>
          <p:nvPr>
            <p:ph type="ftr" sz="quarter" idx="4"/>
          </p:nvPr>
        </p:nvSpPr>
        <p:spPr>
          <a:xfrm>
            <a:off x="0" y="8668543"/>
            <a:ext cx="3962400" cy="341313"/>
          </a:xfrm>
        </p:spPr>
        <p:txBody>
          <a:bodyPr/>
          <a:lstStyle/>
          <a:p>
            <a:fld id="{148E451D-4C76-8042-9C86-E59FBA7AB02C}" type="slidenum">
              <a:rPr lang="cs-CZ" smtClean="0"/>
              <a:t>1</a:t>
            </a:fld>
            <a:endParaRPr lang="cs-CZ" dirty="0"/>
          </a:p>
        </p:txBody>
      </p:sp>
    </p:spTree>
    <p:extLst>
      <p:ext uri="{BB962C8B-B14F-4D97-AF65-F5344CB8AC3E}">
        <p14:creationId xmlns:p14="http://schemas.microsoft.com/office/powerpoint/2010/main" val="1059738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a:xfrm>
            <a:off x="914400" y="3251200"/>
            <a:ext cx="5410200" cy="3081338"/>
          </a:xfrm>
        </p:spPr>
        <p:txBody>
          <a:bodyPr/>
          <a:lstStyle/>
          <a:p>
            <a:r>
              <a:rPr lang="nl-NL" dirty="0"/>
              <a:t>Sommige klachten en symptomen zijn dus zichtbaar voor de buitenwereld, nog meer klachten zijn voelbaar door de persoon zelf die deze stressklachten ervaart.</a:t>
            </a:r>
          </a:p>
          <a:p>
            <a:r>
              <a:rPr lang="nl-NL" dirty="0"/>
              <a:t>En onder de oppervlakte, dus in het lichaam zelf, vindt de grootste verandering plaats. Je zenuwstelsel staat zo lang op ‘aan’ dat ontspanning en herstel niet zomaar meer mogelijk is. Als je niet tijdig ingrijpt kan die verstoring maanden tot jaren duren om weer tot veerkracht te leiden. </a:t>
            </a:r>
          </a:p>
          <a:p>
            <a:r>
              <a:rPr lang="nl-NL" dirty="0"/>
              <a:t>Dat is de reden waarom herstel zo lang duurt, iemand in een </a:t>
            </a:r>
            <a:r>
              <a:rPr lang="nl-NL" dirty="0" err="1"/>
              <a:t>burnout</a:t>
            </a:r>
            <a:r>
              <a:rPr lang="nl-NL" dirty="0"/>
              <a:t> kan maanden op de bank rusten zonder ook maar te herstellen, hij of zij blijft een moe, angstig en gejaagd gevoel houden bijvoorbeeld. Door </a:t>
            </a:r>
            <a:r>
              <a:rPr lang="nl-NL" dirty="0" err="1"/>
              <a:t>neurohormonaal</a:t>
            </a:r>
            <a:r>
              <a:rPr lang="nl-NL" dirty="0"/>
              <a:t> te werken kun je herstel bespoedigen en zorgen voor duurzaam herstel. Dat doe je door multidisciplinair én individueel te werken.</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45629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01423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257800" cy="3081338"/>
          </a:xfrm>
          <a:prstGeom prst="rect">
            <a:avLst/>
          </a:prstGeom>
        </p:spPr>
        <p:txBody>
          <a:bodyPr vert="horz" lIns="91440" tIns="45720" rIns="91440" bIns="45720" rtlCol="0"/>
          <a:lstStyle/>
          <a:p>
            <a:endParaRPr lang="en-US" dirty="0"/>
          </a:p>
        </p:txBody>
      </p:sp>
      <p:sp>
        <p:nvSpPr>
          <p:cNvPr id="8" name="Tijdelijke aanduiding voor voettekst 7">
            <a:extLst>
              <a:ext uri="{FF2B5EF4-FFF2-40B4-BE49-F238E27FC236}">
                <a16:creationId xmlns:a16="http://schemas.microsoft.com/office/drawing/2014/main" id="{D86C63C9-BDE5-2745-A222-E983A72FD664}"/>
              </a:ext>
            </a:extLst>
          </p:cNvPr>
          <p:cNvSpPr>
            <a:spLocks noGrp="1"/>
          </p:cNvSpPr>
          <p:nvPr>
            <p:ph type="ftr" sz="quarter" idx="4"/>
          </p:nvPr>
        </p:nvSpPr>
        <p:spPr>
          <a:xfrm>
            <a:off x="24581" y="8802687"/>
            <a:ext cx="3962400" cy="341313"/>
          </a:xfrm>
        </p:spPr>
        <p:txBody>
          <a:bodyPr/>
          <a:lstStyle/>
          <a:p>
            <a:fld id="{63A3E619-6C0A-2E42-86D6-384668CF3AAB}" type="slidenum">
              <a:rPr lang="cs-CZ" smtClean="0"/>
              <a:t>20</a:t>
            </a:fld>
            <a:endParaRPr lang="cs-CZ" dirty="0"/>
          </a:p>
        </p:txBody>
      </p:sp>
      <p:sp>
        <p:nvSpPr>
          <p:cNvPr id="9" name="Tijdelijke aanduiding voor dianummer 8">
            <a:extLst>
              <a:ext uri="{FF2B5EF4-FFF2-40B4-BE49-F238E27FC236}">
                <a16:creationId xmlns:a16="http://schemas.microsoft.com/office/drawing/2014/main" id="{55EF9D63-633B-F143-818B-5DAFFCF4C281}"/>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87213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7588" y="457200"/>
            <a:ext cx="4562475" cy="2566988"/>
          </a:xfrm>
        </p:spPr>
      </p:sp>
      <p:sp>
        <p:nvSpPr>
          <p:cNvPr id="3" name="Tijdelijke aanduiding voor notities 2"/>
          <p:cNvSpPr>
            <a:spLocks noGrp="1"/>
          </p:cNvSpPr>
          <p:nvPr>
            <p:ph type="body" idx="1"/>
          </p:nvPr>
        </p:nvSpPr>
        <p:spPr>
          <a:xfrm>
            <a:off x="990600" y="3251200"/>
            <a:ext cx="5410200" cy="4902200"/>
          </a:xfrm>
        </p:spPr>
        <p:txBody>
          <a:bodyPr/>
          <a:lstStyle/>
          <a:p>
            <a:endParaRPr lang="nl-NL" dirty="0"/>
          </a:p>
          <a:p>
            <a:r>
              <a:rPr lang="nl-NL" dirty="0"/>
              <a:t>De kranten staan er vol mee. Dat wat wij in onze praktijk zien is een algemeen beeld. </a:t>
            </a:r>
          </a:p>
          <a:p>
            <a:endParaRPr lang="nl-NL" dirty="0"/>
          </a:p>
          <a:p>
            <a:r>
              <a:rPr lang="nl-NL" dirty="0"/>
              <a:t>Niet alleen bij jonge medewerkers, ook bij scholieren en studenten.</a:t>
            </a:r>
          </a:p>
          <a:p>
            <a:r>
              <a:rPr lang="nl-NL" dirty="0"/>
              <a:t>We leven in een maatschappij die veel van ons vraagt.</a:t>
            </a:r>
          </a:p>
          <a:p>
            <a:endParaRPr lang="nl-NL" dirty="0"/>
          </a:p>
          <a:p>
            <a:r>
              <a:rPr lang="nl-NL" b="1" dirty="0"/>
              <a:t>Wat zeggen de cijfers?</a:t>
            </a:r>
          </a:p>
        </p:txBody>
      </p:sp>
      <p:sp>
        <p:nvSpPr>
          <p:cNvPr id="5" name="Tijdelijke aanduiding voor voettekst 4">
            <a:extLst>
              <a:ext uri="{FF2B5EF4-FFF2-40B4-BE49-F238E27FC236}">
                <a16:creationId xmlns:a16="http://schemas.microsoft.com/office/drawing/2014/main" id="{8EFE4AB1-B15F-354B-8E01-55039D2ACF9F}"/>
              </a:ext>
            </a:extLst>
          </p:cNvPr>
          <p:cNvSpPr>
            <a:spLocks noGrp="1"/>
          </p:cNvSpPr>
          <p:nvPr>
            <p:ph type="ftr" sz="quarter" idx="4"/>
          </p:nvPr>
        </p:nvSpPr>
        <p:spPr>
          <a:xfrm>
            <a:off x="22123" y="8686800"/>
            <a:ext cx="3962400" cy="341313"/>
          </a:xfrm>
        </p:spPr>
        <p:txBody>
          <a:bodyPr/>
          <a:lstStyle/>
          <a:p>
            <a:fld id="{7834B3C6-049E-FA43-B0F1-C343D58A2591}" type="slidenum">
              <a:rPr lang="cs-CZ" smtClean="0"/>
              <a:t>21</a:t>
            </a:fld>
            <a:endParaRPr lang="cs-CZ" dirty="0"/>
          </a:p>
        </p:txBody>
      </p:sp>
      <p:sp>
        <p:nvSpPr>
          <p:cNvPr id="6" name="Tijdelijke aanduiding voor dianummer 5">
            <a:extLst>
              <a:ext uri="{FF2B5EF4-FFF2-40B4-BE49-F238E27FC236}">
                <a16:creationId xmlns:a16="http://schemas.microsoft.com/office/drawing/2014/main" id="{E49529A6-9228-D442-A273-2AFF8E990E95}"/>
              </a:ext>
            </a:extLst>
          </p:cNvPr>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65503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381000"/>
            <a:ext cx="4562475" cy="2566988"/>
          </a:xfrm>
        </p:spPr>
      </p:sp>
      <p:sp>
        <p:nvSpPr>
          <p:cNvPr id="3" name="Tijdelijke aanduiding voor notities 2"/>
          <p:cNvSpPr>
            <a:spLocks noGrp="1"/>
          </p:cNvSpPr>
          <p:nvPr>
            <p:ph type="body" idx="1"/>
          </p:nvPr>
        </p:nvSpPr>
        <p:spPr>
          <a:xfrm>
            <a:off x="914400" y="3251199"/>
            <a:ext cx="5257800" cy="5380037"/>
          </a:xfrm>
        </p:spPr>
        <p:txBody>
          <a:bodyPr/>
          <a:lstStyle/>
          <a:p>
            <a:pPr algn="l"/>
            <a:r>
              <a:rPr lang="nl-NL" b="1" i="0" u="none" strike="noStrike" dirty="0">
                <a:solidFill>
                  <a:srgbClr val="313835"/>
                </a:solidFill>
                <a:effectLst/>
              </a:rPr>
              <a:t>Feiten</a:t>
            </a:r>
            <a:endParaRPr lang="nl-NL" i="0" u="none" strike="noStrike" dirty="0">
              <a:solidFill>
                <a:srgbClr val="313835"/>
              </a:solidFill>
              <a:effectLst/>
            </a:endParaRPr>
          </a:p>
          <a:p>
            <a:pPr marL="171450" indent="-171450" algn="l">
              <a:buFont typeface="Arial" panose="020B0604020202020204" pitchFamily="34" charset="0"/>
              <a:buChar char="•"/>
            </a:pPr>
            <a:r>
              <a:rPr lang="nl-NL" dirty="0">
                <a:solidFill>
                  <a:srgbClr val="313835"/>
                </a:solidFill>
              </a:rPr>
              <a:t>20/30 jarigen</a:t>
            </a:r>
          </a:p>
          <a:p>
            <a:pPr marL="171450" indent="-171450" algn="l">
              <a:buFont typeface="Arial" panose="020B0604020202020204" pitchFamily="34" charset="0"/>
              <a:buChar char="•"/>
            </a:pPr>
            <a:r>
              <a:rPr lang="nl-NL" i="0" u="none" strike="noStrike" dirty="0">
                <a:solidFill>
                  <a:srgbClr val="313835"/>
                </a:solidFill>
                <a:effectLst/>
              </a:rPr>
              <a:t>3,4 miljoen </a:t>
            </a:r>
            <a:r>
              <a:rPr lang="nl-NL" i="0" u="none" strike="noStrike" dirty="0" err="1">
                <a:solidFill>
                  <a:srgbClr val="313835"/>
                </a:solidFill>
                <a:effectLst/>
              </a:rPr>
              <a:t>nederlanders</a:t>
            </a:r>
            <a:endParaRPr lang="nl-NL" i="0" u="none" strike="noStrike" dirty="0">
              <a:solidFill>
                <a:srgbClr val="313835"/>
              </a:solidFill>
              <a:effectLst/>
            </a:endParaRPr>
          </a:p>
          <a:p>
            <a:pPr marL="171450" indent="-171450" algn="l">
              <a:buFont typeface="Arial" panose="020B0604020202020204" pitchFamily="34" charset="0"/>
              <a:buChar char="•"/>
            </a:pPr>
            <a:r>
              <a:rPr lang="nl-NL" dirty="0">
                <a:solidFill>
                  <a:srgbClr val="313835"/>
                </a:solidFill>
              </a:rPr>
              <a:t>25% beroepsbevolking</a:t>
            </a:r>
          </a:p>
          <a:p>
            <a:pPr marL="171450" indent="-171450" algn="l">
              <a:buFont typeface="Arial" panose="020B0604020202020204" pitchFamily="34" charset="0"/>
              <a:buChar char="•"/>
            </a:pPr>
            <a:r>
              <a:rPr lang="nl-NL" i="0" u="none" strike="noStrike" dirty="0">
                <a:solidFill>
                  <a:srgbClr val="313835"/>
                </a:solidFill>
                <a:effectLst/>
              </a:rPr>
              <a:t>Zel</a:t>
            </a:r>
            <a:r>
              <a:rPr lang="nl-NL" dirty="0">
                <a:solidFill>
                  <a:srgbClr val="313835"/>
                </a:solidFill>
              </a:rPr>
              <a:t>fdoding doodsoorzaak </a:t>
            </a:r>
            <a:r>
              <a:rPr lang="nl-NL" dirty="0" err="1">
                <a:solidFill>
                  <a:srgbClr val="313835"/>
                </a:solidFill>
              </a:rPr>
              <a:t>nr</a:t>
            </a:r>
            <a:r>
              <a:rPr lang="nl-NL" dirty="0">
                <a:solidFill>
                  <a:srgbClr val="313835"/>
                </a:solidFill>
              </a:rPr>
              <a:t> 1</a:t>
            </a:r>
          </a:p>
          <a:p>
            <a:pPr marL="171450" indent="-171450" algn="l">
              <a:buFont typeface="Arial" panose="020B0604020202020204" pitchFamily="34" charset="0"/>
              <a:buChar char="•"/>
            </a:pPr>
            <a:r>
              <a:rPr lang="nl-NL" i="0" u="none" strike="noStrike" dirty="0">
                <a:solidFill>
                  <a:srgbClr val="313835"/>
                </a:solidFill>
                <a:effectLst/>
              </a:rPr>
              <a:t>37% ervaart hoge werkdruk</a:t>
            </a:r>
          </a:p>
          <a:p>
            <a:pPr marL="171450" indent="-171450" algn="l">
              <a:buFont typeface="Arial" panose="020B0604020202020204" pitchFamily="34" charset="0"/>
              <a:buChar char="•"/>
            </a:pPr>
            <a:r>
              <a:rPr lang="nl-NL" i="0" u="none" strike="noStrike" dirty="0">
                <a:solidFill>
                  <a:srgbClr val="313835"/>
                </a:solidFill>
                <a:effectLst/>
              </a:rPr>
              <a:t>35% overweegt komen jaar nieuwe baan</a:t>
            </a:r>
          </a:p>
          <a:p>
            <a:pPr algn="l"/>
            <a:endParaRPr lang="nl-NL" i="0" u="none" strike="noStrike" dirty="0">
              <a:solidFill>
                <a:srgbClr val="313835"/>
              </a:solidFill>
              <a:effectLst/>
            </a:endParaRPr>
          </a:p>
          <a:p>
            <a:pPr algn="l"/>
            <a:r>
              <a:rPr lang="nl-NL" b="1" i="0" u="none" strike="noStrike" dirty="0">
                <a:solidFill>
                  <a:srgbClr val="313835"/>
                </a:solidFill>
                <a:effectLst/>
              </a:rPr>
              <a:t>Tijdperk</a:t>
            </a:r>
          </a:p>
          <a:p>
            <a:pPr marL="171450" indent="-171450" algn="l">
              <a:buFont typeface="Arial" panose="020B0604020202020204" pitchFamily="34" charset="0"/>
              <a:buChar char="•"/>
            </a:pPr>
            <a:r>
              <a:rPr lang="nl-NL" dirty="0">
                <a:solidFill>
                  <a:srgbClr val="313835"/>
                </a:solidFill>
              </a:rPr>
              <a:t>Opgegroeid in tijd van </a:t>
            </a:r>
            <a:r>
              <a:rPr lang="nl-NL" b="0" i="0" u="none" strike="noStrike" dirty="0">
                <a:solidFill>
                  <a:srgbClr val="313835"/>
                </a:solidFill>
                <a:effectLst/>
              </a:rPr>
              <a:t>materiële overvloed. </a:t>
            </a:r>
          </a:p>
          <a:p>
            <a:pPr marL="171450" indent="-171450" algn="l">
              <a:buFont typeface="Arial" panose="020B0604020202020204" pitchFamily="34" charset="0"/>
              <a:buChar char="•"/>
            </a:pPr>
            <a:r>
              <a:rPr lang="nl-NL" dirty="0">
                <a:solidFill>
                  <a:srgbClr val="313835"/>
                </a:solidFill>
              </a:rPr>
              <a:t>Moord Pim </a:t>
            </a:r>
            <a:r>
              <a:rPr lang="nl-NL" dirty="0" err="1">
                <a:solidFill>
                  <a:srgbClr val="313835"/>
                </a:solidFill>
              </a:rPr>
              <a:t>Foruin</a:t>
            </a:r>
            <a:r>
              <a:rPr lang="nl-NL" dirty="0">
                <a:solidFill>
                  <a:srgbClr val="313835"/>
                </a:solidFill>
              </a:rPr>
              <a:t> en Theo van Gogh</a:t>
            </a:r>
          </a:p>
          <a:p>
            <a:pPr marL="171450" indent="-171450" algn="l">
              <a:buFont typeface="Arial" panose="020B0604020202020204" pitchFamily="34" charset="0"/>
              <a:buChar char="•"/>
            </a:pPr>
            <a:r>
              <a:rPr lang="nl-NL" dirty="0">
                <a:solidFill>
                  <a:srgbClr val="313835"/>
                </a:solidFill>
              </a:rPr>
              <a:t>Wereld: terrorisme 9/11 </a:t>
            </a:r>
            <a:r>
              <a:rPr lang="nl-NL" dirty="0" err="1">
                <a:solidFill>
                  <a:srgbClr val="313835"/>
                </a:solidFill>
              </a:rPr>
              <a:t>ec</a:t>
            </a:r>
            <a:r>
              <a:rPr lang="nl-NL" dirty="0">
                <a:solidFill>
                  <a:srgbClr val="313835"/>
                </a:solidFill>
              </a:rPr>
              <a:t> crisis 2008/internetbubbel, bankencrisis, milieu en corona</a:t>
            </a:r>
          </a:p>
          <a:p>
            <a:pPr marL="171450" indent="-171450" algn="l">
              <a:buFont typeface="Arial" panose="020B0604020202020204" pitchFamily="34" charset="0"/>
              <a:buChar char="•"/>
            </a:pPr>
            <a:r>
              <a:rPr lang="nl-NL" b="0" i="0" u="none" strike="noStrike" dirty="0">
                <a:solidFill>
                  <a:srgbClr val="313835"/>
                </a:solidFill>
                <a:effectLst/>
              </a:rPr>
              <a:t>Digitalisering economie. Vanaf jonge leeftijd internet, mobiele telefoons (msn/</a:t>
            </a:r>
            <a:r>
              <a:rPr lang="nl-NL" b="0" i="0" u="none" strike="noStrike" dirty="0" err="1">
                <a:solidFill>
                  <a:srgbClr val="313835"/>
                </a:solidFill>
                <a:effectLst/>
              </a:rPr>
              <a:t>hyves</a:t>
            </a:r>
            <a:r>
              <a:rPr lang="nl-NL" b="0" i="0" u="none" strike="noStrike" dirty="0">
                <a:solidFill>
                  <a:srgbClr val="313835"/>
                </a:solidFill>
                <a:effectLst/>
              </a:rPr>
              <a:t>/</a:t>
            </a:r>
            <a:r>
              <a:rPr lang="nl-NL" b="0" i="0" u="none" strike="noStrike" dirty="0" err="1">
                <a:solidFill>
                  <a:srgbClr val="313835"/>
                </a:solidFill>
                <a:effectLst/>
              </a:rPr>
              <a:t>nokia</a:t>
            </a:r>
            <a:r>
              <a:rPr lang="nl-NL" b="0" i="0" u="none" strike="noStrike" dirty="0">
                <a:solidFill>
                  <a:srgbClr val="313835"/>
                </a:solidFill>
                <a:effectLst/>
              </a:rPr>
              <a:t>). Kan zich nog wereld zonder voorstellen. Denken vooruitstrevend, maar nog offline perspectief.</a:t>
            </a:r>
          </a:p>
          <a:p>
            <a:pPr algn="l"/>
            <a:r>
              <a:rPr lang="nl-NL" b="1" dirty="0">
                <a:solidFill>
                  <a:srgbClr val="313835"/>
                </a:solidFill>
              </a:rPr>
              <a:t>Opvoeding</a:t>
            </a:r>
            <a:endParaRPr lang="nl-NL" dirty="0">
              <a:solidFill>
                <a:srgbClr val="313835"/>
              </a:solidFill>
            </a:endParaRPr>
          </a:p>
          <a:p>
            <a:pPr marL="171450" indent="-171450" algn="l">
              <a:buFont typeface="Arial" panose="020B0604020202020204" pitchFamily="34" charset="0"/>
              <a:buChar char="•"/>
            </a:pPr>
            <a:r>
              <a:rPr lang="nl-NL" dirty="0">
                <a:solidFill>
                  <a:srgbClr val="313835"/>
                </a:solidFill>
              </a:rPr>
              <a:t>Kleinere gezinnen, veel aandacht, </a:t>
            </a:r>
            <a:r>
              <a:rPr lang="nl-NL" dirty="0" err="1">
                <a:solidFill>
                  <a:srgbClr val="313835"/>
                </a:solidFill>
              </a:rPr>
              <a:t>indivualisme</a:t>
            </a:r>
            <a:r>
              <a:rPr lang="nl-NL" dirty="0">
                <a:solidFill>
                  <a:srgbClr val="313835"/>
                </a:solidFill>
              </a:rPr>
              <a:t>, curling ouders</a:t>
            </a:r>
          </a:p>
          <a:p>
            <a:pPr marL="171450" indent="-171450" algn="l">
              <a:buFont typeface="Arial" panose="020B0604020202020204" pitchFamily="34" charset="0"/>
              <a:buChar char="•"/>
            </a:pPr>
            <a:r>
              <a:rPr lang="nl-NL" dirty="0">
                <a:solidFill>
                  <a:srgbClr val="313835"/>
                </a:solidFill>
              </a:rPr>
              <a:t>Ouders babyboom/X: gelijkwaardigheid hard werken loont.</a:t>
            </a:r>
          </a:p>
          <a:p>
            <a:pPr marL="171450" indent="-171450" algn="l">
              <a:buFont typeface="Arial" panose="020B0604020202020204" pitchFamily="34" charset="0"/>
              <a:buChar char="•"/>
            </a:pPr>
            <a:r>
              <a:rPr lang="nl-NL" dirty="0">
                <a:solidFill>
                  <a:srgbClr val="313835"/>
                </a:solidFill>
              </a:rPr>
              <a:t>Je kan alles worden wat je wilt als je maar je best doet/respect geen gegeven, maar verdienen.</a:t>
            </a:r>
          </a:p>
          <a:p>
            <a:pPr marL="171450" indent="-171450" algn="l">
              <a:buFont typeface="Arial" panose="020B0604020202020204" pitchFamily="34" charset="0"/>
              <a:buChar char="•"/>
            </a:pPr>
            <a:r>
              <a:rPr lang="nl-NL" dirty="0">
                <a:solidFill>
                  <a:srgbClr val="313835"/>
                </a:solidFill>
              </a:rPr>
              <a:t>Getraind in onderhandelen.</a:t>
            </a:r>
          </a:p>
          <a:p>
            <a:pPr algn="l"/>
            <a:endParaRPr lang="nl-NL" b="1" dirty="0">
              <a:solidFill>
                <a:srgbClr val="313835"/>
              </a:solidFill>
            </a:endParaRPr>
          </a:p>
          <a:p>
            <a:pPr algn="l"/>
            <a:r>
              <a:rPr lang="nl-NL" b="1" dirty="0">
                <a:solidFill>
                  <a:srgbClr val="313835"/>
                </a:solidFill>
              </a:rPr>
              <a:t>Werk</a:t>
            </a:r>
            <a:endParaRPr lang="nl-NL" dirty="0">
              <a:solidFill>
                <a:srgbClr val="313835"/>
              </a:solidFill>
            </a:endParaRPr>
          </a:p>
          <a:p>
            <a:pPr marL="171450" indent="-171450" algn="l">
              <a:buFont typeface="Arial" panose="020B060402020202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betekenisvol werk en carrièreontwikkeling.</a:t>
            </a:r>
            <a:endParaRPr lang="nl-NL" dirty="0">
              <a:solidFill>
                <a:srgbClr val="313835"/>
              </a:solidFill>
            </a:endParaRPr>
          </a:p>
          <a:p>
            <a:pPr marL="171450" indent="-171450" algn="l">
              <a:buFont typeface="Arial" panose="020B0604020202020204" pitchFamily="34" charset="0"/>
              <a:buChar char="•"/>
            </a:pPr>
            <a:r>
              <a:rPr lang="nl-NL" dirty="0">
                <a:solidFill>
                  <a:srgbClr val="313835"/>
                </a:solidFill>
              </a:rPr>
              <a:t>Moet leuk zijn</a:t>
            </a:r>
          </a:p>
          <a:p>
            <a:pPr marL="171450" indent="-171450" algn="l">
              <a:buFont typeface="Arial" panose="020B0604020202020204" pitchFamily="34" charset="0"/>
              <a:buChar char="•"/>
            </a:pPr>
            <a:r>
              <a:rPr lang="nl-NL" dirty="0">
                <a:solidFill>
                  <a:srgbClr val="313835"/>
                </a:solidFill>
              </a:rPr>
              <a:t>Weten alles al</a:t>
            </a:r>
          </a:p>
          <a:p>
            <a:pPr marL="171450" indent="-171450" algn="l">
              <a:buFont typeface="Arial" panose="020B0604020202020204" pitchFamily="34" charset="0"/>
              <a:buChar char="•"/>
            </a:pPr>
            <a:r>
              <a:rPr lang="nl-NL" dirty="0">
                <a:solidFill>
                  <a:srgbClr val="313835"/>
                </a:solidFill>
              </a:rPr>
              <a:t>Kwetsbaar, kritiek, goede koffie, thuiswerken en </a:t>
            </a:r>
            <a:r>
              <a:rPr lang="nl-NL" dirty="0" err="1">
                <a:solidFill>
                  <a:srgbClr val="313835"/>
                </a:solidFill>
              </a:rPr>
              <a:t>entitled</a:t>
            </a:r>
            <a:r>
              <a:rPr lang="nl-NL" dirty="0">
                <a:solidFill>
                  <a:srgbClr val="313835"/>
                </a:solidFill>
              </a:rPr>
              <a:t>/recht op</a:t>
            </a:r>
          </a:p>
          <a:p>
            <a:br>
              <a:rPr lang="nl-NL" dirty="0"/>
            </a:br>
            <a:endParaRPr lang="nl-NL" dirty="0"/>
          </a:p>
        </p:txBody>
      </p:sp>
      <p:sp>
        <p:nvSpPr>
          <p:cNvPr id="5" name="Tijdelijke aanduiding voor voettekst 4">
            <a:extLst>
              <a:ext uri="{FF2B5EF4-FFF2-40B4-BE49-F238E27FC236}">
                <a16:creationId xmlns:a16="http://schemas.microsoft.com/office/drawing/2014/main" id="{9F706965-3019-8743-8331-81C170AA94FC}"/>
              </a:ext>
            </a:extLst>
          </p:cNvPr>
          <p:cNvSpPr>
            <a:spLocks noGrp="1"/>
          </p:cNvSpPr>
          <p:nvPr>
            <p:ph type="ftr" sz="quarter" idx="4"/>
          </p:nvPr>
        </p:nvSpPr>
        <p:spPr>
          <a:xfrm>
            <a:off x="0" y="8802687"/>
            <a:ext cx="3962400" cy="341313"/>
          </a:xfrm>
        </p:spPr>
        <p:txBody>
          <a:bodyPr/>
          <a:lstStyle/>
          <a:p>
            <a:fld id="{3AAD3491-B835-2542-854A-29F791B7DA7E}" type="slidenum">
              <a:rPr lang="cs-CZ" smtClean="0"/>
              <a:t>22</a:t>
            </a:fld>
            <a:endParaRPr lang="cs-CZ" dirty="0"/>
          </a:p>
        </p:txBody>
      </p:sp>
      <p:sp>
        <p:nvSpPr>
          <p:cNvPr id="6" name="Tijdelijke aanduiding voor dianummer 5">
            <a:extLst>
              <a:ext uri="{FF2B5EF4-FFF2-40B4-BE49-F238E27FC236}">
                <a16:creationId xmlns:a16="http://schemas.microsoft.com/office/drawing/2014/main" id="{F275182A-B837-674D-8ABF-7E1CC93FCA15}"/>
              </a:ext>
            </a:extLst>
          </p:cNvPr>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97955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7763" y="381000"/>
            <a:ext cx="4562475" cy="2566988"/>
          </a:xfrm>
        </p:spPr>
      </p:sp>
      <p:sp>
        <p:nvSpPr>
          <p:cNvPr id="3" name="Tijdelijke aanduiding voor notities 2"/>
          <p:cNvSpPr>
            <a:spLocks noGrp="1"/>
          </p:cNvSpPr>
          <p:nvPr>
            <p:ph type="body" idx="1"/>
          </p:nvPr>
        </p:nvSpPr>
        <p:spPr>
          <a:xfrm>
            <a:off x="914400" y="3251200"/>
            <a:ext cx="5105400" cy="3081338"/>
          </a:xfrm>
        </p:spPr>
        <p:txBody>
          <a:bodyPr/>
          <a:lstStyle/>
          <a:p>
            <a:pPr marL="171450" indent="-171450">
              <a:buFont typeface="Arial" panose="020B0604020202020204" pitchFamily="34" charset="0"/>
              <a:buChar char="•"/>
            </a:pPr>
            <a:r>
              <a:rPr lang="nl-NL" dirty="0"/>
              <a:t>Opgegroeid met </a:t>
            </a:r>
            <a:r>
              <a:rPr lang="nl-NL" dirty="0" err="1"/>
              <a:t>social</a:t>
            </a:r>
            <a:r>
              <a:rPr lang="nl-NL" dirty="0"/>
              <a:t> media, personal branding </a:t>
            </a:r>
            <a:r>
              <a:rPr lang="nl-NL" dirty="0" err="1"/>
              <a:t>Intuitief</a:t>
            </a:r>
            <a:r>
              <a:rPr lang="nl-NL" dirty="0"/>
              <a:t> begrip branding</a:t>
            </a:r>
          </a:p>
          <a:p>
            <a:pPr marL="171450" indent="-171450">
              <a:buFont typeface="Arial" panose="020B0604020202020204" pitchFamily="34" charset="0"/>
              <a:buChar char="•"/>
            </a:pPr>
            <a:r>
              <a:rPr lang="nl-NL" dirty="0"/>
              <a:t>Ze zijn opgegroeid in een wereld van onmiddellijke bevrediging. Ze zijn niet bang voor veranderingen.</a:t>
            </a:r>
          </a:p>
          <a:p>
            <a:pPr marL="171450" indent="-171450">
              <a:buFont typeface="Arial" panose="020B0604020202020204" pitchFamily="34" charset="0"/>
              <a:buChar char="•"/>
            </a:pPr>
            <a:r>
              <a:rPr lang="nl-NL" dirty="0"/>
              <a:t>Hoewel ze ook vaak onzeker zijn hebben ze wel een zelfverzekerde uitstraling.</a:t>
            </a:r>
          </a:p>
          <a:p>
            <a:pPr marL="171450" indent="-171450">
              <a:buFont typeface="Arial" panose="020B0604020202020204" pitchFamily="34" charset="0"/>
              <a:buChar char="•"/>
            </a:pPr>
            <a:r>
              <a:rPr lang="nl-NL" dirty="0"/>
              <a:t>Kanarie in de mijn: namen ze vroeger mee omdat ze gevoelig zijn voor dodelijke gassen. Als kanarie stopt met zingen dan is dat een waarschuwing. Deze jonge medewerkers laten sneller hun onvrede horen.</a:t>
            </a:r>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endParaRPr lang="nl-NL" dirty="0"/>
          </a:p>
          <a:p>
            <a:r>
              <a:rPr lang="nl-NL" dirty="0"/>
              <a:t>Gelukkige medewerkers zijn meer betrokken, gemotiveerder en productiever. </a:t>
            </a:r>
          </a:p>
        </p:txBody>
      </p:sp>
      <p:sp>
        <p:nvSpPr>
          <p:cNvPr id="4" name="Tijdelijke aanduiding voor dianummer 3"/>
          <p:cNvSpPr>
            <a:spLocks noGrp="1"/>
          </p:cNvSpPr>
          <p:nvPr>
            <p:ph type="sldNum" sz="quarter" idx="5"/>
          </p:nvPr>
        </p:nvSpPr>
        <p:spPr>
          <a:xfrm>
            <a:off x="-3276600" y="8749173"/>
            <a:ext cx="3962400" cy="341313"/>
          </a:xfrm>
        </p:spPr>
        <p:txBody>
          <a:bodyPr/>
          <a:lstStyle/>
          <a:p>
            <a:fld id="{871B2431-D351-4C6E-A3CF-9DFAC0E3E050}" type="slidenum">
              <a:rPr lang="cs-CZ" smtClean="0"/>
              <a:t>23</a:t>
            </a:fld>
            <a:endParaRPr lang="cs-CZ" dirty="0"/>
          </a:p>
        </p:txBody>
      </p:sp>
      <p:sp>
        <p:nvSpPr>
          <p:cNvPr id="6" name="Tijdelijke aanduiding voor voettekst 5">
            <a:extLst>
              <a:ext uri="{FF2B5EF4-FFF2-40B4-BE49-F238E27FC236}">
                <a16:creationId xmlns:a16="http://schemas.microsoft.com/office/drawing/2014/main" id="{26047868-7C71-9146-9B44-E97758608892}"/>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3836815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5397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48768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8604250"/>
            <a:ext cx="3962400" cy="341313"/>
          </a:xfrm>
          <a:prstGeom prst="rect">
            <a:avLst/>
          </a:prstGeom>
        </p:spPr>
        <p:txBody>
          <a:bodyPr vert="horz" lIns="91440" tIns="45720" rIns="91440" bIns="45720" rtlCol="0" anchor="b"/>
          <a:lstStyle>
            <a:lvl1pPr algn="l">
              <a:defRPr sz="1200"/>
            </a:lvl1pPr>
          </a:lstStyle>
          <a:p>
            <a:fld id="{EA211A5C-A05F-9048-A5C6-F1DFAE0595E0}" type="slidenum">
              <a:rPr lang="nl-NL" smtClean="0"/>
              <a:t>24</a:t>
            </a:fld>
            <a:endParaRPr dirty="0"/>
          </a:p>
        </p:txBody>
      </p:sp>
      <p:sp>
        <p:nvSpPr>
          <p:cNvPr id="8" name="Tijdelijke aanduiding voor dianummer 7">
            <a:extLst>
              <a:ext uri="{FF2B5EF4-FFF2-40B4-BE49-F238E27FC236}">
                <a16:creationId xmlns:a16="http://schemas.microsoft.com/office/drawing/2014/main" id="{389B1088-02B5-1642-B7ED-01B601C45589}"/>
              </a:ext>
            </a:extLst>
          </p:cNvPr>
          <p:cNvSpPr>
            <a:spLocks noGrp="1"/>
          </p:cNvSpPr>
          <p:nvPr>
            <p:ph type="sldNum" sz="quarter" idx="5"/>
          </p:nvPr>
        </p:nvSpPr>
        <p:spPr/>
        <p:txBody>
          <a:bodyPr/>
          <a:lstStyle/>
          <a:p>
            <a:fld id="{871B2431-D351-4C6E-A3CF-9DFAC0E3E050}" type="slidenum">
              <a:rPr lang="cs-CZ" smtClean="0"/>
              <a:t>24</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3288" y="482600"/>
            <a:ext cx="4562475" cy="2566988"/>
          </a:xfrm>
        </p:spPr>
      </p:sp>
      <p:sp>
        <p:nvSpPr>
          <p:cNvPr id="3" name="Tijdelijke aanduiding voor notities 2"/>
          <p:cNvSpPr>
            <a:spLocks noGrp="1"/>
          </p:cNvSpPr>
          <p:nvPr>
            <p:ph type="body" idx="1"/>
          </p:nvPr>
        </p:nvSpPr>
        <p:spPr>
          <a:xfrm>
            <a:off x="914400" y="3251200"/>
            <a:ext cx="4562475" cy="3081338"/>
          </a:xfrm>
        </p:spPr>
        <p:txBody>
          <a:bodyPr/>
          <a:lstStyle/>
          <a:p>
            <a:endParaRPr lang="nl-NL" dirty="0"/>
          </a:p>
        </p:txBody>
      </p:sp>
      <p:sp>
        <p:nvSpPr>
          <p:cNvPr id="4" name="Tijdelijke aanduiding voor dianummer 3"/>
          <p:cNvSpPr>
            <a:spLocks noGrp="1"/>
          </p:cNvSpPr>
          <p:nvPr>
            <p:ph type="sldNum" sz="quarter" idx="5"/>
          </p:nvPr>
        </p:nvSpPr>
        <p:spPr>
          <a:xfrm>
            <a:off x="-3073860" y="8610600"/>
            <a:ext cx="3962400" cy="341313"/>
          </a:xfrm>
        </p:spPr>
        <p:txBody>
          <a:bodyPr/>
          <a:lstStyle/>
          <a:p>
            <a:fld id="{871B2431-D351-4C6E-A3CF-9DFAC0E3E050}" type="slidenum">
              <a:rPr lang="cs-CZ" smtClean="0"/>
              <a:t>25</a:t>
            </a:fld>
            <a:endParaRPr lang="cs-CZ" dirty="0"/>
          </a:p>
        </p:txBody>
      </p:sp>
      <p:sp>
        <p:nvSpPr>
          <p:cNvPr id="5" name="Tijdelijke aanduiding voor voettekst 4">
            <a:extLst>
              <a:ext uri="{FF2B5EF4-FFF2-40B4-BE49-F238E27FC236}">
                <a16:creationId xmlns:a16="http://schemas.microsoft.com/office/drawing/2014/main" id="{F25B88B8-EBDA-004E-8697-7DD1911CF04A}"/>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124847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4400" y="228600"/>
            <a:ext cx="4562475" cy="2566988"/>
          </a:xfrm>
        </p:spPr>
      </p:sp>
      <p:sp>
        <p:nvSpPr>
          <p:cNvPr id="3" name="Tijdelijke aanduiding voor notities 2"/>
          <p:cNvSpPr>
            <a:spLocks noGrp="1"/>
          </p:cNvSpPr>
          <p:nvPr>
            <p:ph type="body" idx="1"/>
          </p:nvPr>
        </p:nvSpPr>
        <p:spPr>
          <a:xfrm>
            <a:off x="914400" y="3251200"/>
            <a:ext cx="5562600" cy="5892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latin typeface="Calibri" panose="020F0502020204030204" pitchFamily="34" charset="0"/>
                <a:cs typeface="Calibri" panose="020F0502020204030204" pitchFamily="34" charset="0"/>
              </a:rPr>
              <a:t>Persoonlijke ontwikkeling</a:t>
            </a:r>
            <a:endParaRPr lang="nl-NL"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Het gaat om de ontwikkeling van de persoon zelf, de eigen ontwikkelpunten en toekomstbestendigheid. Ze willen best 3-5 jaar blijven mits hier ruimte voor is en opleiding wordt geboden.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latin typeface="Calibri" panose="020F0502020204030204" pitchFamily="34" charset="0"/>
                <a:cs typeface="Calibri" panose="020F0502020204030204" pitchFamily="34" charset="0"/>
              </a:rPr>
              <a:t>Groeikansen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vooral ‘carrièrezekerheid’ telt. betere positie krijgen, doorgroei- en opleidingsmogelijkheden belangrijk voor groeikansen. Opleiding en kennisoverdracht is ‘training on </a:t>
            </a:r>
            <a:r>
              <a:rPr lang="nl-NL" dirty="0" err="1">
                <a:latin typeface="Calibri" panose="020F0502020204030204" pitchFamily="34" charset="0"/>
                <a:cs typeface="Calibri" panose="020F0502020204030204" pitchFamily="34" charset="0"/>
              </a:rPr>
              <a:t>the</a:t>
            </a:r>
            <a:r>
              <a:rPr lang="nl-NL" dirty="0">
                <a:latin typeface="Calibri" panose="020F0502020204030204" pitchFamily="34" charset="0"/>
                <a:cs typeface="Calibri" panose="020F0502020204030204" pitchFamily="34" charset="0"/>
              </a:rPr>
              <a:t> job‘, coaching en mentoring. En digitale leermiddelen.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latin typeface="Calibri" panose="020F0502020204030204" pitchFamily="34" charset="0"/>
                <a:cs typeface="Calibri" panose="020F0502020204030204" pitchFamily="34" charset="0"/>
              </a:rPr>
              <a:t>Betekenisvol werk</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Werk dat aansluit op hun passie  En maar liefst 53% wil een baan waarmee ze ‘iets voor de wereld kunnen betekenen. Werk moet betekenis hebben, ze willen ergens aan bijdragen, of ze willen ‘impact maken’. Baan en werkgever moet </a:t>
            </a:r>
            <a:r>
              <a:rPr lang="nl-NL" dirty="0" err="1">
                <a:latin typeface="Calibri" panose="020F0502020204030204" pitchFamily="34" charset="0"/>
                <a:cs typeface="Calibri" panose="020F0502020204030204" pitchFamily="34" charset="0"/>
              </a:rPr>
              <a:t>aanlsuiten</a:t>
            </a:r>
            <a:r>
              <a:rPr lang="nl-NL" dirty="0">
                <a:latin typeface="Calibri" panose="020F0502020204030204" pitchFamily="34" charset="0"/>
                <a:cs typeface="Calibri" panose="020F0502020204030204" pitchFamily="34" charset="0"/>
              </a:rPr>
              <a:t> bij hun identiteit.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Fl</a:t>
            </a:r>
            <a:r>
              <a:rPr lang="nl-NL" b="1" dirty="0">
                <a:latin typeface="Calibri" panose="020F0502020204030204" pitchFamily="34" charset="0"/>
                <a:cs typeface="Calibri" panose="020F0502020204030204" pitchFamily="34" charset="0"/>
              </a:rPr>
              <a:t>exibel en remote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Geen 9 tot 5, Zelf je tijden kunnen indelen, je vakantie op ieder moment van het jaar kunnen plannen, of een langere break kunnen nemen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latin typeface="Calibri" panose="020F0502020204030204" pitchFamily="34" charset="0"/>
                <a:cs typeface="Calibri" panose="020F0502020204030204" pitchFamily="34" charset="0"/>
              </a:rPr>
              <a:t>Werksfeer en werkplek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Relatie met collega’s en leidinggevenden. Het moet leuk en gezellig zijn. Wars van </a:t>
            </a:r>
            <a:r>
              <a:rPr lang="nl-NL" dirty="0" err="1">
                <a:latin typeface="Calibri" panose="020F0502020204030204" pitchFamily="34" charset="0"/>
                <a:cs typeface="Calibri" panose="020F0502020204030204" pitchFamily="34" charset="0"/>
              </a:rPr>
              <a:t>hierarchie</a:t>
            </a:r>
            <a:r>
              <a:rPr lang="nl-NL" dirty="0">
                <a:latin typeface="Calibri" panose="020F0502020204030204" pitchFamily="34" charset="0"/>
                <a:cs typeface="Calibri" panose="020F0502020204030204" pitchFamily="34" charset="0"/>
              </a:rPr>
              <a:t>. Werkplek en locatie (goed bereikbaar) ook belangrijk. Goede ruimtes voor samenwerken en alleen</a:t>
            </a:r>
            <a:endParaRPr lang="nl-NL"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err="1">
                <a:latin typeface="Calibri" panose="020F0502020204030204" pitchFamily="34" charset="0"/>
                <a:cs typeface="Calibri" panose="020F0502020204030204" pitchFamily="34" charset="0"/>
              </a:rPr>
              <a:t>Work</a:t>
            </a:r>
            <a:r>
              <a:rPr lang="nl-NL" b="1" dirty="0">
                <a:latin typeface="Calibri" panose="020F0502020204030204" pitchFamily="34" charset="0"/>
                <a:cs typeface="Calibri" panose="020F0502020204030204" pitchFamily="34" charset="0"/>
              </a:rPr>
              <a:t> life </a:t>
            </a:r>
            <a:r>
              <a:rPr lang="nl-NL" b="1" dirty="0" err="1">
                <a:latin typeface="Calibri" panose="020F0502020204030204" pitchFamily="34" charset="0"/>
                <a:cs typeface="Calibri" panose="020F0502020204030204" pitchFamily="34" charset="0"/>
              </a:rPr>
              <a:t>balance</a:t>
            </a:r>
            <a:r>
              <a:rPr lang="nl-NL" b="1" dirty="0">
                <a:latin typeface="Calibri" panose="020F0502020204030204" pitchFamily="34" charset="0"/>
                <a:cs typeface="Calibri" panose="020F0502020204030204" pitchFamily="34" charset="0"/>
              </a:rPr>
              <a:t>/</a:t>
            </a:r>
            <a:r>
              <a:rPr lang="nl-NL" b="1" dirty="0" err="1">
                <a:latin typeface="Calibri" panose="020F0502020204030204" pitchFamily="34" charset="0"/>
                <a:cs typeface="Calibri" panose="020F0502020204030204" pitchFamily="34" charset="0"/>
              </a:rPr>
              <a:t>fluency</a:t>
            </a:r>
            <a:endParaRPr lang="nl-NL"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Bij de digital </a:t>
            </a:r>
            <a:r>
              <a:rPr lang="nl-NL" dirty="0" err="1">
                <a:latin typeface="Calibri" panose="020F0502020204030204" pitchFamily="34" charset="0"/>
                <a:cs typeface="Calibri" panose="020F0502020204030204" pitchFamily="34" charset="0"/>
              </a:rPr>
              <a:t>natives</a:t>
            </a:r>
            <a:r>
              <a:rPr lang="nl-NL" dirty="0">
                <a:latin typeface="Calibri" panose="020F0502020204030204" pitchFamily="34" charset="0"/>
                <a:cs typeface="Calibri" panose="020F0502020204030204" pitchFamily="34" charset="0"/>
              </a:rPr>
              <a:t> vervaagt de scheiding tussen werk en privé zelfs vrijwel helemaal. </a:t>
            </a:r>
            <a:r>
              <a:rPr lang="nl-NL" dirty="0" err="1">
                <a:latin typeface="Calibri" panose="020F0502020204030204" pitchFamily="34" charset="0"/>
                <a:cs typeface="Calibri" panose="020F0502020204030204" pitchFamily="34" charset="0"/>
              </a:rPr>
              <a:t>work</a:t>
            </a:r>
            <a:r>
              <a:rPr lang="nl-NL" dirty="0">
                <a:latin typeface="Calibri" panose="020F0502020204030204" pitchFamily="34" charset="0"/>
                <a:cs typeface="Calibri" panose="020F0502020204030204" pitchFamily="34" charset="0"/>
              </a:rPr>
              <a:t>-life </a:t>
            </a:r>
            <a:r>
              <a:rPr lang="nl-NL" dirty="0" err="1">
                <a:latin typeface="Calibri" panose="020F0502020204030204" pitchFamily="34" charset="0"/>
                <a:cs typeface="Calibri" panose="020F0502020204030204" pitchFamily="34" charset="0"/>
              </a:rPr>
              <a:t>fluency</a:t>
            </a:r>
            <a:r>
              <a:rPr lang="nl-NL" dirty="0">
                <a:latin typeface="Calibri" panose="020F0502020204030204" pitchFamily="34" charset="0"/>
                <a:cs typeface="Calibri" panose="020F0502020204030204" pitchFamily="34" charset="0"/>
              </a:rPr>
              <a:t>. t het een in het andere overvloeit, dus sommige privézaken worden tijdens werk gedaan en andersom. Digital </a:t>
            </a:r>
            <a:r>
              <a:rPr lang="nl-NL" dirty="0" err="1">
                <a:latin typeface="Calibri" panose="020F0502020204030204" pitchFamily="34" charset="0"/>
                <a:cs typeface="Calibri" panose="020F0502020204030204" pitchFamily="34" charset="0"/>
              </a:rPr>
              <a:t>natives</a:t>
            </a:r>
            <a:r>
              <a:rPr lang="nl-NL" dirty="0">
                <a:latin typeface="Calibri" panose="020F0502020204030204" pitchFamily="34" charset="0"/>
                <a:cs typeface="Calibri" panose="020F0502020204030204" pitchFamily="34" charset="0"/>
              </a:rPr>
              <a:t> kunnen namelijk snel schakelen van aandacht, daarom is het voor hen geen probleem om in het weekend of ‘s avonds even snel iets voor het werk te doen. Het wordt wel gezegd dat deze generatie dan ook wél kan </a:t>
            </a:r>
            <a:r>
              <a:rPr lang="nl-NL" dirty="0" err="1">
                <a:latin typeface="Calibri" panose="020F0502020204030204" pitchFamily="34" charset="0"/>
                <a:cs typeface="Calibri" panose="020F0502020204030204" pitchFamily="34" charset="0"/>
              </a:rPr>
              <a:t>multitasken</a:t>
            </a:r>
            <a:r>
              <a:rPr lang="nl-NL" dirty="0">
                <a:latin typeface="Calibri" panose="020F0502020204030204" pitchFamily="34" charset="0"/>
                <a:cs typeface="Calibri" panose="020F0502020204030204" pitchFamily="34" charset="0"/>
              </a:rPr>
              <a:t>.</a:t>
            </a:r>
          </a:p>
        </p:txBody>
      </p:sp>
      <p:sp>
        <p:nvSpPr>
          <p:cNvPr id="4" name="Tijdelijke aanduiding voor dianummer 3"/>
          <p:cNvSpPr>
            <a:spLocks noGrp="1"/>
          </p:cNvSpPr>
          <p:nvPr>
            <p:ph type="sldNum" sz="quarter" idx="5"/>
          </p:nvPr>
        </p:nvSpPr>
        <p:spPr>
          <a:xfrm>
            <a:off x="152400" y="8382000"/>
            <a:ext cx="458787" cy="584200"/>
          </a:xfrm>
        </p:spPr>
        <p:txBody>
          <a:bodyPr/>
          <a:lstStyle/>
          <a:p>
            <a:fld id="{871B2431-D351-4C6E-A3CF-9DFAC0E3E050}" type="slidenum">
              <a:rPr lang="cs-CZ" smtClean="0"/>
              <a:t>26</a:t>
            </a:fld>
            <a:endParaRPr lang="cs-CZ"/>
          </a:p>
        </p:txBody>
      </p:sp>
      <p:sp>
        <p:nvSpPr>
          <p:cNvPr id="6" name="Tijdelijke aanduiding voor voettekst 5">
            <a:extLst>
              <a:ext uri="{FF2B5EF4-FFF2-40B4-BE49-F238E27FC236}">
                <a16:creationId xmlns:a16="http://schemas.microsoft.com/office/drawing/2014/main" id="{D9F8C1CB-A98F-9347-848E-A06B6AD73475}"/>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96624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6270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533400" y="3251200"/>
            <a:ext cx="6019800" cy="5816600"/>
          </a:xfrm>
          <a:prstGeom prst="rect">
            <a:avLst/>
          </a:prstGeom>
        </p:spPr>
        <p:txBody>
          <a:bodyPr vert="horz" lIns="91440" tIns="45720" rIns="91440" bIns="45720" rtlCol="0"/>
          <a:lstStyle/>
          <a:p>
            <a:br>
              <a:rPr lang="nl-NL" dirty="0"/>
            </a:br>
            <a:r>
              <a:rPr lang="nl-NL" b="1" dirty="0"/>
              <a:t>Leidinggevenden</a:t>
            </a:r>
          </a:p>
          <a:p>
            <a:pPr marL="171450" indent="-171450">
              <a:buFont typeface="Arial" panose="020B0604020202020204" pitchFamily="34" charset="0"/>
              <a:buChar char="•"/>
            </a:pPr>
            <a:r>
              <a:rPr lang="nl-NL" dirty="0"/>
              <a:t>Trainen in communicatie en goede gesprek</a:t>
            </a:r>
          </a:p>
          <a:p>
            <a:pPr marL="171450" indent="-171450">
              <a:buFont typeface="Arial" panose="020B0604020202020204" pitchFamily="34" charset="0"/>
              <a:buChar char="•"/>
            </a:pPr>
            <a:r>
              <a:rPr lang="nl-NL" dirty="0"/>
              <a:t>Coachend leidinggeven – mentorschap</a:t>
            </a:r>
          </a:p>
          <a:p>
            <a:pPr marL="171450" indent="-171450">
              <a:buFont typeface="Arial" panose="020B0604020202020204" pitchFamily="34" charset="0"/>
              <a:buChar char="•"/>
            </a:pPr>
            <a:r>
              <a:rPr lang="nl-NL" dirty="0"/>
              <a:t>Psychologische veiligheid.</a:t>
            </a:r>
            <a:endParaRPr lang="nl-NL" b="1" i="0" dirty="0">
              <a:solidFill>
                <a:srgbClr val="374151"/>
              </a:solidFill>
              <a:effectLst/>
            </a:endParaRPr>
          </a:p>
          <a:p>
            <a:pPr algn="l"/>
            <a:endParaRPr lang="nl-NL" b="1" dirty="0">
              <a:solidFill>
                <a:srgbClr val="374151"/>
              </a:solidFill>
            </a:endParaRPr>
          </a:p>
          <a:p>
            <a:pPr algn="l"/>
            <a:r>
              <a:rPr lang="nl-NL" b="1" i="0" dirty="0">
                <a:solidFill>
                  <a:srgbClr val="374151"/>
                </a:solidFill>
                <a:effectLst/>
              </a:rPr>
              <a:t>Flexibiliteit bieden</a:t>
            </a:r>
          </a:p>
          <a:p>
            <a:pPr algn="l"/>
            <a:r>
              <a:rPr lang="nl-NL" b="0" i="0" dirty="0">
                <a:solidFill>
                  <a:srgbClr val="374151"/>
                </a:solidFill>
                <a:effectLst/>
              </a:rPr>
              <a:t>Ze hechten veel waarde aan flexibiliteit. Bied flexibele werkuren en de mogelijkheid om op afstand te werken wanneer dat mogelijk is. Dit kan helpen om een betere werk-privébalans te creëren, wat belangrijk is voor deze generaties.</a:t>
            </a:r>
          </a:p>
          <a:p>
            <a:pPr algn="l"/>
            <a:endParaRPr lang="nl-NL" dirty="0">
              <a:solidFill>
                <a:srgbClr val="374151"/>
              </a:solidFill>
            </a:endParaRPr>
          </a:p>
          <a:p>
            <a:pPr algn="l"/>
            <a:r>
              <a:rPr lang="nl-NL" b="1" i="0" dirty="0">
                <a:solidFill>
                  <a:srgbClr val="374151"/>
                </a:solidFill>
                <a:effectLst/>
              </a:rPr>
              <a:t>Zinvol werk en ontwikkelingskansen</a:t>
            </a:r>
            <a:r>
              <a:rPr lang="nl-NL" b="0" i="0" dirty="0">
                <a:solidFill>
                  <a:srgbClr val="374151"/>
                </a:solidFill>
                <a:effectLst/>
              </a:rPr>
              <a:t>: </a:t>
            </a:r>
          </a:p>
          <a:p>
            <a:pPr algn="l"/>
            <a:r>
              <a:rPr lang="nl-NL" b="0" i="0" dirty="0">
                <a:solidFill>
                  <a:srgbClr val="374151"/>
                </a:solidFill>
                <a:effectLst/>
              </a:rPr>
              <a:t>Ze willen werk dat betekenisvol is en dat bijdraagt aan een groter doel. Bied kansen voor persoonlijke en professionele ontwikkeling, en toon aan hoe hun werk bijdraagt aan de grotere missie van de organisatie. Dit kan helpen om hun betrokkenheid te vergroten.</a:t>
            </a:r>
          </a:p>
          <a:p>
            <a:pPr algn="l"/>
            <a:endParaRPr lang="nl-NL" b="0" i="0" dirty="0">
              <a:solidFill>
                <a:srgbClr val="374151"/>
              </a:solidFill>
              <a:effectLst/>
            </a:endParaRPr>
          </a:p>
          <a:p>
            <a:pPr algn="l"/>
            <a:r>
              <a:rPr lang="nl-NL" b="1" i="0" dirty="0">
                <a:solidFill>
                  <a:srgbClr val="374151"/>
                </a:solidFill>
                <a:effectLst/>
              </a:rPr>
              <a:t>Technologie omarmen</a:t>
            </a:r>
            <a:endParaRPr lang="nl-NL" dirty="0">
              <a:solidFill>
                <a:srgbClr val="374151"/>
              </a:solidFill>
            </a:endParaRPr>
          </a:p>
          <a:p>
            <a:pPr algn="l"/>
            <a:r>
              <a:rPr lang="nl-NL" b="0" i="0" dirty="0">
                <a:solidFill>
                  <a:srgbClr val="374151"/>
                </a:solidFill>
                <a:effectLst/>
              </a:rPr>
              <a:t>Deze generaties zijn opgegroeid met technologie en verwachten dat hun werkgevers moderne tools en systemen gebruiken. Zorg voor up-to-date technologie en moedig het gebruik van innovatieve oplossingen aan om efficiënter te werken.</a:t>
            </a:r>
          </a:p>
          <a:p>
            <a:pPr algn="l"/>
            <a:endParaRPr lang="nl-NL" b="0" i="0" dirty="0">
              <a:solidFill>
                <a:srgbClr val="374151"/>
              </a:solidFill>
              <a:effectLst/>
            </a:endParaRPr>
          </a:p>
          <a:p>
            <a:pPr algn="l"/>
            <a:r>
              <a:rPr lang="nl-NL" b="1" i="0" dirty="0">
                <a:solidFill>
                  <a:srgbClr val="374151"/>
                </a:solidFill>
                <a:effectLst/>
              </a:rPr>
              <a:t>Regelmatige feedback en erkenning:</a:t>
            </a:r>
          </a:p>
          <a:p>
            <a:pPr algn="l"/>
            <a:r>
              <a:rPr lang="nl-NL" b="0" i="0" dirty="0">
                <a:solidFill>
                  <a:srgbClr val="374151"/>
                </a:solidFill>
                <a:effectLst/>
              </a:rPr>
              <a:t>Ze hechten waarde aan open communicatie en  regelmatige feedback en erkenning voor hun inspanningen. Implementeer een feedbackcultuur waarin ze constructieve input kunnen geven en ontvangen. Erken hun prestaties en successen, zowel formeel als informeel.</a:t>
            </a:r>
          </a:p>
          <a:p>
            <a:pPr algn="l"/>
            <a:endParaRPr lang="nl-NL" b="0" i="0" dirty="0">
              <a:solidFill>
                <a:srgbClr val="374151"/>
              </a:solidFill>
              <a:effectLst/>
            </a:endParaRPr>
          </a:p>
          <a:p>
            <a:endParaRPr lang="en-US" dirty="0"/>
          </a:p>
        </p:txBody>
      </p:sp>
      <p:sp>
        <p:nvSpPr>
          <p:cNvPr id="7" name="Slide Number Placeholder 6"/>
          <p:cNvSpPr>
            <a:spLocks noGrp="1"/>
          </p:cNvSpPr>
          <p:nvPr>
            <p:ph type="sldNum" sz="quarter" idx="5"/>
          </p:nvPr>
        </p:nvSpPr>
        <p:spPr>
          <a:xfrm>
            <a:off x="-3048000" y="8631237"/>
            <a:ext cx="3962400" cy="341313"/>
          </a:xfrm>
          <a:prstGeom prst="rect">
            <a:avLst/>
          </a:prstGeom>
        </p:spPr>
        <p:txBody>
          <a:bodyPr vert="horz" lIns="91440" tIns="45720" rIns="91440" bIns="45720" rtlCol="0" anchor="b"/>
          <a:lstStyle>
            <a:lvl1pPr algn="r">
              <a:defRPr sz="1200"/>
            </a:lvl1pPr>
          </a:lstStyle>
          <a:p>
            <a:fld id="{1F31D0DA-24BC-9C42-8575-721BBB0CB800}" type="slidenum">
              <a:rPr lang="cs-CZ"/>
              <a:t>27</a:t>
            </a:fld>
            <a:endParaRPr lang="cs-CZ" dirty="0"/>
          </a:p>
        </p:txBody>
      </p:sp>
      <p:sp>
        <p:nvSpPr>
          <p:cNvPr id="8" name="Tijdelijke aanduiding voor voettekst 7">
            <a:extLst>
              <a:ext uri="{FF2B5EF4-FFF2-40B4-BE49-F238E27FC236}">
                <a16:creationId xmlns:a16="http://schemas.microsoft.com/office/drawing/2014/main" id="{02BDBD49-E75F-6C42-8816-1D6109DFA87C}"/>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4136863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4265613" cy="3081338"/>
          </a:xfrm>
          <a:prstGeom prst="rect">
            <a:avLst/>
          </a:prstGeom>
        </p:spPr>
        <p:txBody>
          <a:bodyPr vert="horz" lIns="91440" tIns="45720" rIns="91440" bIns="45720" rtlCol="0"/>
          <a:lstStyle/>
          <a:p>
            <a:endParaRPr lang="en-US" dirty="0"/>
          </a:p>
        </p:txBody>
      </p:sp>
      <p:sp>
        <p:nvSpPr>
          <p:cNvPr id="7" name="Slide Number Placeholder 6"/>
          <p:cNvSpPr>
            <a:spLocks noGrp="1"/>
          </p:cNvSpPr>
          <p:nvPr>
            <p:ph type="sldNum" sz="quarter" idx="5"/>
          </p:nvPr>
        </p:nvSpPr>
        <p:spPr>
          <a:xfrm>
            <a:off x="-3048000" y="8629650"/>
            <a:ext cx="3962400" cy="341313"/>
          </a:xfrm>
          <a:prstGeom prst="rect">
            <a:avLst/>
          </a:prstGeom>
        </p:spPr>
        <p:txBody>
          <a:bodyPr vert="horz" lIns="91440" tIns="45720" rIns="91440" bIns="45720" rtlCol="0" anchor="b"/>
          <a:lstStyle>
            <a:lvl1pPr algn="r">
              <a:defRPr sz="1200"/>
            </a:lvl1pPr>
          </a:lstStyle>
          <a:p>
            <a:fld id="{A6B5E3E1-FD91-4E48-9B92-42CA5AB01C4A}" type="slidenum">
              <a:rPr lang="cs-CZ"/>
              <a:t>5</a:t>
            </a:fld>
            <a:endParaRPr lang="cs-CZ" dirty="0"/>
          </a:p>
        </p:txBody>
      </p:sp>
    </p:spTree>
    <p:extLst>
      <p:ext uri="{BB962C8B-B14F-4D97-AF65-F5344CB8AC3E}">
        <p14:creationId xmlns:p14="http://schemas.microsoft.com/office/powerpoint/2010/main" val="942211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14400" y="4572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4562475"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Basis van stress </a:t>
            </a:r>
            <a:r>
              <a:rPr lang="en-US" dirty="0" err="1"/>
              <a:t>en</a:t>
            </a:r>
            <a:r>
              <a:rPr lang="en-US" dirty="0"/>
              <a:t> </a:t>
            </a:r>
            <a:r>
              <a:rPr lang="en-US" dirty="0" err="1"/>
              <a:t>herstel</a:t>
            </a:r>
            <a:r>
              <a:rPr lang="en-US" dirty="0"/>
              <a:t> </a:t>
            </a:r>
            <a:r>
              <a:rPr lang="en-US" dirty="0" err="1"/>
              <a:t>begrijpen</a:t>
            </a:r>
            <a:endParaRPr lang="en-US" dirty="0"/>
          </a:p>
          <a:p>
            <a:pPr marL="171450" indent="-171450">
              <a:buFont typeface="Arial" panose="020B0604020202020204" pitchFamily="34" charset="0"/>
              <a:buChar char="•"/>
            </a:pPr>
            <a:r>
              <a:rPr lang="en-US" dirty="0" err="1"/>
              <a:t>Werdruk</a:t>
            </a:r>
            <a:r>
              <a:rPr lang="en-US" dirty="0"/>
              <a:t> </a:t>
            </a:r>
            <a:r>
              <a:rPr lang="en-US" dirty="0" err="1"/>
              <a:t>bespreken</a:t>
            </a:r>
            <a:r>
              <a:rPr lang="en-US" dirty="0"/>
              <a:t> in </a:t>
            </a:r>
            <a:r>
              <a:rPr lang="en-US" dirty="0" err="1"/>
              <a:t>wekelijks</a:t>
            </a:r>
            <a:r>
              <a:rPr lang="en-US" dirty="0"/>
              <a:t> </a:t>
            </a:r>
            <a:r>
              <a:rPr lang="en-US" dirty="0" err="1"/>
              <a:t>overleg</a:t>
            </a:r>
            <a:endParaRPr lang="en-US" dirty="0"/>
          </a:p>
          <a:p>
            <a:pPr marL="171450" indent="-171450">
              <a:buFont typeface="Arial" panose="020B0604020202020204" pitchFamily="34" charset="0"/>
              <a:buChar char="•"/>
            </a:pPr>
            <a:r>
              <a:rPr lang="en-US" dirty="0" err="1"/>
              <a:t>Gevoel</a:t>
            </a:r>
            <a:r>
              <a:rPr lang="en-US" dirty="0"/>
              <a:t> van job </a:t>
            </a:r>
            <a:r>
              <a:rPr lang="en-US" dirty="0" err="1"/>
              <a:t>controle</a:t>
            </a:r>
            <a:r>
              <a:rPr lang="en-US" dirty="0"/>
              <a:t> </a:t>
            </a:r>
            <a:r>
              <a:rPr lang="en-US" dirty="0" err="1"/>
              <a:t>vergroten</a:t>
            </a:r>
            <a:r>
              <a:rPr lang="en-US" dirty="0"/>
              <a:t> door </a:t>
            </a:r>
            <a:r>
              <a:rPr lang="en-US" dirty="0" err="1"/>
              <a:t>keuze</a:t>
            </a:r>
            <a:r>
              <a:rPr lang="en-US" dirty="0"/>
              <a:t> </a:t>
            </a:r>
            <a:r>
              <a:rPr lang="en-US" dirty="0" err="1"/>
              <a:t>werkomstandigheden</a:t>
            </a:r>
            <a:endParaRPr lang="en-US" dirty="0"/>
          </a:p>
          <a:p>
            <a:pPr marL="171450" indent="-171450">
              <a:buFont typeface="Arial" panose="020B0604020202020204" pitchFamily="34" charset="0"/>
              <a:buChar char="•"/>
            </a:pPr>
            <a:r>
              <a:rPr lang="en-US" dirty="0" err="1"/>
              <a:t>Afspraken</a:t>
            </a:r>
            <a:r>
              <a:rPr lang="en-US" dirty="0"/>
              <a:t> over </a:t>
            </a:r>
            <a:r>
              <a:rPr lang="en-US" dirty="0" err="1"/>
              <a:t>communicatie</a:t>
            </a:r>
            <a:r>
              <a:rPr lang="en-US" dirty="0"/>
              <a:t> (</a:t>
            </a:r>
            <a:r>
              <a:rPr lang="en-US" dirty="0" err="1"/>
              <a:t>whatsapp</a:t>
            </a:r>
            <a:r>
              <a:rPr lang="en-US" dirty="0"/>
              <a:t>, mail, </a:t>
            </a:r>
            <a:r>
              <a:rPr lang="en-US" dirty="0" err="1"/>
              <a:t>tijdstippen</a:t>
            </a:r>
            <a:r>
              <a:rPr lang="en-US" dirty="0"/>
              <a:t>, weekend)</a:t>
            </a:r>
          </a:p>
          <a:p>
            <a:pPr marL="171450" indent="-171450">
              <a:buFont typeface="Arial" panose="020B0604020202020204" pitchFamily="34" charset="0"/>
              <a:buChar char="•"/>
            </a:pPr>
            <a:r>
              <a:rPr lang="en-US" dirty="0" err="1"/>
              <a:t>Gezond</a:t>
            </a:r>
            <a:r>
              <a:rPr lang="en-US" dirty="0"/>
              <a:t> </a:t>
            </a:r>
            <a:r>
              <a:rPr lang="en-US" dirty="0" err="1"/>
              <a:t>gedrag</a:t>
            </a:r>
            <a:r>
              <a:rPr lang="en-US" dirty="0"/>
              <a:t> op de </a:t>
            </a:r>
            <a:r>
              <a:rPr lang="en-US" dirty="0" err="1"/>
              <a:t>werkvloer</a:t>
            </a:r>
            <a:r>
              <a:rPr lang="en-US" dirty="0"/>
              <a:t>.</a:t>
            </a:r>
          </a:p>
          <a:p>
            <a:pPr marL="171450" indent="-171450">
              <a:buFont typeface="Arial" panose="020B0604020202020204" pitchFamily="34" charset="0"/>
              <a:buChar char="•"/>
            </a:pPr>
            <a:r>
              <a:rPr lang="en-US" dirty="0" err="1"/>
              <a:t>Communciatie</a:t>
            </a:r>
            <a:r>
              <a:rPr lang="en-US" dirty="0"/>
              <a:t>, feedback, </a:t>
            </a:r>
            <a:r>
              <a:rPr lang="en-US" dirty="0" err="1"/>
              <a:t>hulp</a:t>
            </a:r>
            <a:r>
              <a:rPr lang="en-US" dirty="0"/>
              <a:t> </a:t>
            </a:r>
            <a:r>
              <a:rPr lang="en-US" dirty="0" err="1"/>
              <a:t>vragen</a:t>
            </a:r>
            <a:r>
              <a:rPr lang="en-US" dirty="0"/>
              <a:t> etc.</a:t>
            </a:r>
          </a:p>
        </p:txBody>
      </p:sp>
      <p:sp>
        <p:nvSpPr>
          <p:cNvPr id="9" name="Tijdelijke aanduiding voor dianummer 8">
            <a:extLst>
              <a:ext uri="{FF2B5EF4-FFF2-40B4-BE49-F238E27FC236}">
                <a16:creationId xmlns:a16="http://schemas.microsoft.com/office/drawing/2014/main" id="{632B6002-C38E-0942-BDE2-8F1831E9AD71}"/>
              </a:ext>
            </a:extLst>
          </p:cNvPr>
          <p:cNvSpPr>
            <a:spLocks noGrp="1"/>
          </p:cNvSpPr>
          <p:nvPr>
            <p:ph type="sldNum" sz="quarter" idx="5"/>
          </p:nvPr>
        </p:nvSpPr>
        <p:spPr>
          <a:xfrm>
            <a:off x="-3200400" y="8610600"/>
            <a:ext cx="3962400" cy="341313"/>
          </a:xfrm>
        </p:spPr>
        <p:txBody>
          <a:bodyPr/>
          <a:lstStyle/>
          <a:p>
            <a:fld id="{871B2431-D351-4C6E-A3CF-9DFAC0E3E050}" type="slidenum">
              <a:rPr lang="cs-CZ" smtClean="0"/>
              <a:t>28</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257800" cy="3081338"/>
          </a:xfrm>
          <a:prstGeom prst="rect">
            <a:avLst/>
          </a:prstGeom>
        </p:spPr>
        <p:txBody>
          <a:bodyPr vert="horz" lIns="91440" tIns="45720" rIns="91440" bIns="45720" rtlCol="0"/>
          <a:lstStyle/>
          <a:p>
            <a:endParaRPr lang="en-US" dirty="0"/>
          </a:p>
        </p:txBody>
      </p:sp>
      <p:sp>
        <p:nvSpPr>
          <p:cNvPr id="8" name="Tijdelijke aanduiding voor voettekst 7">
            <a:extLst>
              <a:ext uri="{FF2B5EF4-FFF2-40B4-BE49-F238E27FC236}">
                <a16:creationId xmlns:a16="http://schemas.microsoft.com/office/drawing/2014/main" id="{D86C63C9-BDE5-2745-A222-E983A72FD664}"/>
              </a:ext>
            </a:extLst>
          </p:cNvPr>
          <p:cNvSpPr>
            <a:spLocks noGrp="1"/>
          </p:cNvSpPr>
          <p:nvPr>
            <p:ph type="ftr" sz="quarter" idx="4"/>
          </p:nvPr>
        </p:nvSpPr>
        <p:spPr>
          <a:xfrm>
            <a:off x="24581" y="8802687"/>
            <a:ext cx="3962400" cy="341313"/>
          </a:xfrm>
        </p:spPr>
        <p:txBody>
          <a:bodyPr/>
          <a:lstStyle/>
          <a:p>
            <a:fld id="{63A3E619-6C0A-2E42-86D6-384668CF3AAB}" type="slidenum">
              <a:rPr lang="cs-CZ" smtClean="0"/>
              <a:t>29</a:t>
            </a:fld>
            <a:endParaRPr lang="cs-CZ" dirty="0"/>
          </a:p>
        </p:txBody>
      </p:sp>
      <p:sp>
        <p:nvSpPr>
          <p:cNvPr id="9" name="Tijdelijke aanduiding voor dianummer 8">
            <a:extLst>
              <a:ext uri="{FF2B5EF4-FFF2-40B4-BE49-F238E27FC236}">
                <a16:creationId xmlns:a16="http://schemas.microsoft.com/office/drawing/2014/main" id="{55EF9D63-633B-F143-818B-5DAFFCF4C281}"/>
              </a:ext>
            </a:extLst>
          </p:cNvPr>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285993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3288" y="482600"/>
            <a:ext cx="4562475" cy="2566988"/>
          </a:xfrm>
        </p:spPr>
      </p:sp>
      <p:sp>
        <p:nvSpPr>
          <p:cNvPr id="3" name="Tijdelijke aanduiding voor notities 2"/>
          <p:cNvSpPr>
            <a:spLocks noGrp="1"/>
          </p:cNvSpPr>
          <p:nvPr>
            <p:ph type="body" idx="1"/>
          </p:nvPr>
        </p:nvSpPr>
        <p:spPr>
          <a:xfrm>
            <a:off x="914400" y="3251200"/>
            <a:ext cx="4562475" cy="3081338"/>
          </a:xfrm>
        </p:spPr>
        <p:txBody>
          <a:bodyPr/>
          <a:lstStyle/>
          <a:p>
            <a:pPr marL="685800" indent="-685800">
              <a:lnSpc>
                <a:spcPct val="107000"/>
              </a:lnSpc>
              <a:spcBef>
                <a:spcPts val="1600"/>
              </a:spcBef>
              <a:buClr>
                <a:srgbClr val="FFFFFF"/>
              </a:buClr>
              <a:buSzPct val="100000"/>
              <a:buFont typeface="Arial"/>
              <a:buChar char="•"/>
              <a:defRPr sz="1600" b="1">
                <a:solidFill>
                  <a:srgbClr val="FFFFFF"/>
                </a:solidFill>
                <a:latin typeface="Roboto"/>
                <a:ea typeface="Roboto"/>
                <a:cs typeface="Roboto"/>
                <a:sym typeface="Roboto"/>
              </a:defRPr>
            </a:pPr>
            <a:r>
              <a:rPr lang="nl-NL" sz="1200" dirty="0">
                <a:solidFill>
                  <a:srgbClr val="674733"/>
                </a:solidFill>
              </a:rPr>
              <a:t>Uit onderzoek van TNO 2023 blijkt.</a:t>
            </a:r>
          </a:p>
          <a:p>
            <a:pPr marL="685800" indent="-685800">
              <a:lnSpc>
                <a:spcPct val="107000"/>
              </a:lnSpc>
              <a:spcBef>
                <a:spcPts val="1600"/>
              </a:spcBef>
              <a:buClr>
                <a:srgbClr val="FFFFFF"/>
              </a:buClr>
              <a:buSzPct val="100000"/>
              <a:buFont typeface="Arial"/>
              <a:buChar char="•"/>
              <a:defRPr sz="1600" b="1">
                <a:solidFill>
                  <a:srgbClr val="FFFFFF"/>
                </a:solidFill>
                <a:latin typeface="Roboto"/>
                <a:ea typeface="Roboto"/>
                <a:cs typeface="Roboto"/>
                <a:sym typeface="Roboto"/>
              </a:defRPr>
            </a:pPr>
            <a:endParaRPr lang="nl-NL" sz="1200" dirty="0">
              <a:solidFill>
                <a:srgbClr val="674733"/>
              </a:solidFill>
            </a:endParaRPr>
          </a:p>
          <a:p>
            <a:pPr marL="685800" indent="-685800">
              <a:lnSpc>
                <a:spcPct val="107000"/>
              </a:lnSpc>
              <a:spcBef>
                <a:spcPts val="1600"/>
              </a:spcBef>
              <a:buClr>
                <a:srgbClr val="FFFFFF"/>
              </a:buClr>
              <a:buSzPct val="100000"/>
              <a:buFont typeface="Arial"/>
              <a:buChar char="•"/>
              <a:defRPr sz="1600" b="1">
                <a:solidFill>
                  <a:srgbClr val="FFFFFF"/>
                </a:solidFill>
                <a:latin typeface="Roboto"/>
                <a:ea typeface="Roboto"/>
                <a:cs typeface="Roboto"/>
                <a:sym typeface="Roboto"/>
              </a:defRPr>
            </a:pPr>
            <a:r>
              <a:rPr lang="nl-NL" sz="1200" dirty="0">
                <a:solidFill>
                  <a:srgbClr val="674733"/>
                </a:solidFill>
              </a:rPr>
              <a:t>Overgang: </a:t>
            </a:r>
          </a:p>
          <a:p>
            <a:pPr>
              <a:lnSpc>
                <a:spcPct val="107000"/>
              </a:lnSpc>
              <a:spcBef>
                <a:spcPts val="1600"/>
              </a:spcBef>
              <a:defRPr sz="1600" b="1">
                <a:solidFill>
                  <a:srgbClr val="FFFFFF"/>
                </a:solidFill>
                <a:latin typeface="Roboto"/>
                <a:ea typeface="Roboto"/>
                <a:cs typeface="Roboto"/>
                <a:sym typeface="Roboto"/>
              </a:defRPr>
            </a:pPr>
            <a:r>
              <a:rPr lang="nl-NL" sz="1200" dirty="0">
                <a:solidFill>
                  <a:srgbClr val="674733"/>
                </a:solidFill>
              </a:rPr>
              <a:t>de periode waarin het menstruatiepatroon van de vrouw verandert en de eerste menstruatievrije jaren, </a:t>
            </a:r>
          </a:p>
          <a:p>
            <a:pPr>
              <a:lnSpc>
                <a:spcPct val="107000"/>
              </a:lnSpc>
              <a:spcBef>
                <a:spcPts val="1600"/>
              </a:spcBef>
              <a:defRPr sz="1600" b="1">
                <a:solidFill>
                  <a:srgbClr val="FFFFFF"/>
                </a:solidFill>
                <a:latin typeface="Roboto"/>
                <a:ea typeface="Roboto"/>
                <a:cs typeface="Roboto"/>
                <a:sym typeface="Roboto"/>
              </a:defRPr>
            </a:pPr>
            <a:r>
              <a:rPr lang="nl-NL" sz="1200" dirty="0">
                <a:solidFill>
                  <a:srgbClr val="674733"/>
                </a:solidFill>
              </a:rPr>
              <a:t>tussen 40-60 jaar  (gemiddeld 45-55 jaar, vroege overgang start voor 40 jaar) </a:t>
            </a:r>
          </a:p>
          <a:p>
            <a:pPr marL="685800" indent="-685800">
              <a:lnSpc>
                <a:spcPct val="107000"/>
              </a:lnSpc>
              <a:spcBef>
                <a:spcPts val="1600"/>
              </a:spcBef>
              <a:defRPr sz="1600">
                <a:solidFill>
                  <a:srgbClr val="FFFFFF"/>
                </a:solidFill>
                <a:latin typeface="Roboto"/>
                <a:ea typeface="Roboto"/>
                <a:cs typeface="Roboto"/>
                <a:sym typeface="Roboto"/>
              </a:defRPr>
            </a:pPr>
            <a:endParaRPr lang="nl-NL" sz="1200" dirty="0">
              <a:solidFill>
                <a:srgbClr val="674733"/>
              </a:solidFill>
            </a:endParaRPr>
          </a:p>
          <a:p>
            <a:pPr marL="685800" indent="-685800">
              <a:lnSpc>
                <a:spcPct val="107000"/>
              </a:lnSpc>
              <a:spcBef>
                <a:spcPts val="1600"/>
              </a:spcBef>
              <a:buClr>
                <a:srgbClr val="FFFFFF"/>
              </a:buClr>
              <a:buSzPct val="100000"/>
              <a:buFont typeface="Arial"/>
              <a:buChar char="•"/>
              <a:defRPr sz="1600" b="1">
                <a:solidFill>
                  <a:srgbClr val="FFFFFF"/>
                </a:solidFill>
                <a:latin typeface="Roboto"/>
                <a:ea typeface="Roboto"/>
                <a:cs typeface="Roboto"/>
                <a:sym typeface="Roboto"/>
              </a:defRPr>
            </a:pPr>
            <a:r>
              <a:rPr lang="nl-NL" sz="1200" dirty="0">
                <a:solidFill>
                  <a:srgbClr val="674733"/>
                </a:solidFill>
              </a:rPr>
              <a:t>Menopauze: </a:t>
            </a:r>
          </a:p>
          <a:p>
            <a:pPr>
              <a:lnSpc>
                <a:spcPct val="107000"/>
              </a:lnSpc>
              <a:spcBef>
                <a:spcPts val="1600"/>
              </a:spcBef>
              <a:defRPr sz="1600" b="1">
                <a:solidFill>
                  <a:srgbClr val="FFFFFF"/>
                </a:solidFill>
                <a:latin typeface="Roboto"/>
                <a:ea typeface="Roboto"/>
                <a:cs typeface="Roboto"/>
                <a:sym typeface="Roboto"/>
              </a:defRPr>
            </a:pPr>
            <a:r>
              <a:rPr lang="nl-NL" sz="1200" dirty="0">
                <a:solidFill>
                  <a:srgbClr val="674733"/>
                </a:solidFill>
              </a:rPr>
              <a:t>de laatste menstruatie van de vrouw, een specifiek moment </a:t>
            </a:r>
            <a:r>
              <a:rPr lang="nl-NL" sz="1200" dirty="0" err="1">
                <a:solidFill>
                  <a:srgbClr val="674733"/>
                </a:solidFill>
              </a:rPr>
              <a:t>dusgemiddeld</a:t>
            </a:r>
            <a:r>
              <a:rPr lang="nl-NL" sz="1200" dirty="0">
                <a:solidFill>
                  <a:srgbClr val="674733"/>
                </a:solidFill>
              </a:rPr>
              <a:t> op 51-jarige leeftijd</a:t>
            </a:r>
          </a:p>
          <a:p>
            <a:pPr>
              <a:lnSpc>
                <a:spcPct val="107000"/>
              </a:lnSpc>
              <a:spcBef>
                <a:spcPts val="1600"/>
              </a:spcBef>
              <a:defRPr sz="1600" b="1">
                <a:solidFill>
                  <a:srgbClr val="FFFFFF"/>
                </a:solidFill>
                <a:latin typeface="Roboto"/>
                <a:ea typeface="Roboto"/>
                <a:cs typeface="Roboto"/>
                <a:sym typeface="Roboto"/>
              </a:defRPr>
            </a:pPr>
            <a:endParaRPr lang="nl-NL" sz="1200" dirty="0">
              <a:solidFill>
                <a:srgbClr val="674733"/>
              </a:solidFill>
            </a:endParaRPr>
          </a:p>
          <a:p>
            <a:pPr>
              <a:lnSpc>
                <a:spcPct val="107000"/>
              </a:lnSpc>
              <a:spcBef>
                <a:spcPts val="1600"/>
              </a:spcBef>
              <a:defRPr sz="1600" b="1">
                <a:solidFill>
                  <a:srgbClr val="FFFFFF"/>
                </a:solidFill>
                <a:latin typeface="Roboto"/>
                <a:ea typeface="Roboto"/>
                <a:cs typeface="Roboto"/>
                <a:sym typeface="Roboto"/>
              </a:defRPr>
            </a:pPr>
            <a:r>
              <a:rPr lang="nl-NL" sz="1400" b="0" dirty="0"/>
              <a:t>16% van alle vrouwelijke werknemers in Nederland, tussen de 40 en de 75 jaar, is in de overgang. Dit zijn vrijwel alléén vrouwen tussen de 40 en de 60 jaar.</a:t>
            </a:r>
            <a:endParaRPr lang="nl-NL" sz="1200" b="0" dirty="0">
              <a:solidFill>
                <a:srgbClr val="674733"/>
              </a:solidFill>
            </a:endParaRPr>
          </a:p>
          <a:p>
            <a:pPr>
              <a:lnSpc>
                <a:spcPct val="107000"/>
              </a:lnSpc>
              <a:spcBef>
                <a:spcPts val="1600"/>
              </a:spcBef>
              <a:defRPr sz="1600" b="1">
                <a:solidFill>
                  <a:srgbClr val="FFFFFF"/>
                </a:solidFill>
                <a:latin typeface="Roboto"/>
                <a:ea typeface="Roboto"/>
                <a:cs typeface="Roboto"/>
                <a:sym typeface="Roboto"/>
              </a:defRPr>
            </a:pPr>
            <a:r>
              <a:rPr lang="nl-NL" sz="1200" b="0" dirty="0">
                <a:solidFill>
                  <a:srgbClr val="674733"/>
                </a:solidFill>
              </a:rPr>
              <a:t>80% </a:t>
            </a:r>
            <a:r>
              <a:rPr lang="nl-NL" sz="1400" b="0" dirty="0"/>
              <a:t>daarvan heeft (soms of regelmatig) last van overgangsklachten = 251.000 vrouwen</a:t>
            </a:r>
            <a:endParaRPr lang="nl-NL" sz="1200" b="0" dirty="0">
              <a:solidFill>
                <a:srgbClr val="674733"/>
              </a:solidFill>
            </a:endParaRPr>
          </a:p>
          <a:p>
            <a:endParaRPr lang="nl-NL" dirty="0"/>
          </a:p>
          <a:p>
            <a:r>
              <a:rPr lang="nl-NL" dirty="0"/>
              <a:t>BESPREEKBAARHEID VAN DE OVERGANGSKLACHTEN en BEHOEFTE AAN MEER ONDERSTEUNING OP HET WERK</a:t>
            </a:r>
          </a:p>
          <a:p>
            <a:r>
              <a:rPr lang="nl-NL" dirty="0"/>
              <a:t>Meer focus op onze boodschap: zorg dat leidinggevenden het gesprek (leren) aangaan. </a:t>
            </a:r>
          </a:p>
          <a:p>
            <a:r>
              <a:rPr lang="nl-NL" dirty="0"/>
              <a:t>Hier cijfers aanhalen, voorbeelden overgang, maar ook andere cijfers toevoegen:</a:t>
            </a:r>
          </a:p>
          <a:p>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In Nederland zo’n 1 miljoen werkende vrouwen in de overgang zijn.</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De overgang gemiddeld 5 tot 10 jaar kan duren.</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De overgang voor veel vrouwen gepaard gaat met (a)typische overgangsklachten.</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De helft van de werkende vrouwen in de overgang hinder ondervindt op het werk.</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Werkende vrouwen in de overgang vaker zelf een lager werkvermogen rapporteren - zij gemiddeld 4,9 op de 100 werkdagen verzuimen en 1 op de 10 vrouwen erover nadenkt het arbeidsproces vroegtijdig te verlaten.</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Vermoeidheid een belangrijke factor is voor het lager werkvermogen, maar ook angstklachten, concentratieproblemen en ongemakkelijke situaties zoals opvliegers, stemmingswisselingen of doorlekken.</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Overgangsklachten vaak niet als zodanig (h)erkent worden, waardoor ze veelal gezien worden als burn-out of depressieve klachten (en ook als zodanig behandeld)</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De aanpak bij </a:t>
            </a:r>
            <a:r>
              <a:rPr lang="nl-NL" sz="1200" kern="0" dirty="0" err="1">
                <a:effectLst/>
                <a:latin typeface="Segoe UI" panose="020B0502040204020203" pitchFamily="34" charset="0"/>
                <a:ea typeface="Calibri" panose="020F0502020204030204" pitchFamily="34" charset="0"/>
              </a:rPr>
              <a:t>overgangsgerelateerde</a:t>
            </a:r>
            <a:r>
              <a:rPr lang="nl-NL" sz="1200" kern="0" dirty="0">
                <a:effectLst/>
                <a:latin typeface="Segoe UI" panose="020B0502040204020203" pitchFamily="34" charset="0"/>
                <a:ea typeface="Calibri" panose="020F0502020204030204" pitchFamily="34" charset="0"/>
              </a:rPr>
              <a:t> klachten vaak een andere aanpak vraagt dan bij burn-out of depressie.</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Een vitale leefstijl direct van invloed is op het welzijn en functioneren tijdens deze jaren.</a:t>
            </a:r>
            <a:br>
              <a:rPr lang="nl-NL" sz="1200" kern="0" dirty="0">
                <a:effectLst/>
                <a:latin typeface="Segoe UI" panose="020B0502040204020203" pitchFamily="34" charset="0"/>
                <a:ea typeface="Calibri" panose="020F0502020204030204" pitchFamily="34" charset="0"/>
              </a:rPr>
            </a:br>
            <a:r>
              <a:rPr lang="nl-NL" sz="1200" kern="0" dirty="0">
                <a:effectLst/>
                <a:latin typeface="Segoe UI Emoji" panose="020B0502040204020203" pitchFamily="34" charset="0"/>
                <a:ea typeface="Calibri" panose="020F0502020204030204" pitchFamily="34" charset="0"/>
                <a:cs typeface="Segoe UI Emoji" panose="020B0502040204020203" pitchFamily="34" charset="0"/>
              </a:rPr>
              <a:t>🌿</a:t>
            </a:r>
            <a:r>
              <a:rPr lang="nl-NL" sz="1200" kern="0" dirty="0">
                <a:effectLst/>
                <a:latin typeface="Segoe UI" panose="020B0502040204020203" pitchFamily="34" charset="0"/>
                <a:ea typeface="Calibri" panose="020F0502020204030204" pitchFamily="34" charset="0"/>
              </a:rPr>
              <a:t> De juiste kennis over de overgang veel leed voor vrouwen en organisaties kan besparen.</a:t>
            </a:r>
            <a:br>
              <a:rPr lang="nl-NL" sz="1200" kern="0" dirty="0">
                <a:effectLst/>
                <a:latin typeface="Segoe UI" panose="020B0502040204020203" pitchFamily="34" charset="0"/>
                <a:ea typeface="Calibri" panose="020F0502020204030204" pitchFamily="34" charset="0"/>
              </a:rPr>
            </a:br>
            <a:endParaRPr lang="nl-NL" dirty="0"/>
          </a:p>
          <a:p>
            <a:endParaRPr lang="nl-NL" dirty="0"/>
          </a:p>
        </p:txBody>
      </p:sp>
      <p:sp>
        <p:nvSpPr>
          <p:cNvPr id="4" name="Tijdelijke aanduiding voor dianummer 3"/>
          <p:cNvSpPr>
            <a:spLocks noGrp="1"/>
          </p:cNvSpPr>
          <p:nvPr>
            <p:ph type="sldNum" sz="quarter" idx="5"/>
          </p:nvPr>
        </p:nvSpPr>
        <p:spPr>
          <a:xfrm>
            <a:off x="-3073860" y="8610600"/>
            <a:ext cx="3962400" cy="341313"/>
          </a:xfrm>
        </p:spPr>
        <p:txBody>
          <a:bodyPr/>
          <a:lstStyle/>
          <a:p>
            <a:fld id="{871B2431-D351-4C6E-A3CF-9DFAC0E3E050}" type="slidenum">
              <a:rPr lang="cs-CZ" smtClean="0"/>
              <a:t>30</a:t>
            </a:fld>
            <a:endParaRPr lang="cs-CZ" dirty="0"/>
          </a:p>
        </p:txBody>
      </p:sp>
      <p:sp>
        <p:nvSpPr>
          <p:cNvPr id="5" name="Tijdelijke aanduiding voor voettekst 4">
            <a:extLst>
              <a:ext uri="{FF2B5EF4-FFF2-40B4-BE49-F238E27FC236}">
                <a16:creationId xmlns:a16="http://schemas.microsoft.com/office/drawing/2014/main" id="{F25B88B8-EBDA-004E-8697-7DD1911CF04A}"/>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1252297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149c18fb58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149c18fb58_0_64:notes"/>
          <p:cNvSpPr txBox="1">
            <a:spLocks noGrp="1"/>
          </p:cNvSpPr>
          <p:nvPr>
            <p:ph type="body" idx="1"/>
          </p:nvPr>
        </p:nvSpPr>
        <p:spPr>
          <a:xfrm>
            <a:off x="685800" y="4400550"/>
            <a:ext cx="5486400" cy="443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nl-NL" sz="1200" b="1" i="0" dirty="0">
                <a:solidFill>
                  <a:srgbClr val="674733"/>
                </a:solidFill>
                <a:effectLst/>
                <a:latin typeface="Poppins" pitchFamily="2" charset="77"/>
                <a:cs typeface="Poppins" pitchFamily="2" charset="77"/>
              </a:rPr>
              <a:t>57%</a:t>
            </a:r>
            <a:r>
              <a:rPr lang="nl-NL" sz="1200" b="0" i="0" dirty="0">
                <a:solidFill>
                  <a:srgbClr val="674733"/>
                </a:solidFill>
                <a:effectLst/>
                <a:latin typeface="Poppins" pitchFamily="2" charset="77"/>
                <a:cs typeface="Poppins" pitchFamily="2" charset="77"/>
              </a:rPr>
              <a:t> heeft behoefte aan meer ondersteuning of begrip hiervoor op de werkvloer van hun leidinggevende.</a:t>
            </a:r>
          </a:p>
          <a:p>
            <a:pPr marL="0" lvl="0" indent="0" algn="l" rtl="0">
              <a:lnSpc>
                <a:spcPct val="100000"/>
              </a:lnSpc>
              <a:spcBef>
                <a:spcPts val="0"/>
              </a:spcBef>
              <a:spcAft>
                <a:spcPts val="0"/>
              </a:spcAft>
              <a:buSzPts val="1400"/>
              <a:buNone/>
            </a:pPr>
            <a:endParaRPr dirty="0"/>
          </a:p>
          <a:p>
            <a:pPr fontAlgn="base">
              <a:lnSpc>
                <a:spcPct val="107000"/>
              </a:lnSpc>
              <a:spcAft>
                <a:spcPts val="800"/>
              </a:spcAft>
            </a:pPr>
            <a:r>
              <a:rPr lang="nl-NL" sz="1100" i="1" dirty="0">
                <a:effectLst/>
                <a:latin typeface="Calibri" panose="020F0502020204030204" pitchFamily="34" charset="0"/>
                <a:ea typeface="Times New Roman" panose="02020603050405020304" pitchFamily="18" charset="0"/>
                <a:cs typeface="Calibri" panose="020F0502020204030204" pitchFamily="34" charset="0"/>
              </a:rPr>
              <a:t>Het merendeel van de werknemers met overgangsklachten heeft behoefte aan meer ondersteuning of begrip hiervoor op de werkvloer, vooral van de leidi</a:t>
            </a:r>
            <a:r>
              <a:rPr lang="nl-NL" sz="1100" dirty="0">
                <a:effectLst/>
                <a:latin typeface="Calibri" panose="020F0502020204030204" pitchFamily="34" charset="0"/>
                <a:ea typeface="Times New Roman" panose="02020603050405020304" pitchFamily="18" charset="0"/>
                <a:cs typeface="Calibri" panose="020F0502020204030204" pitchFamily="34" charset="0"/>
              </a:rPr>
              <a:t>nggevende.</a:t>
            </a: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600" dirty="0">
                <a:effectLst/>
                <a:latin typeface="Calibri" panose="020F0502020204030204" pitchFamily="34" charset="0"/>
                <a:ea typeface="Times New Roman" panose="02020603050405020304" pitchFamily="18" charset="0"/>
                <a:cs typeface="Calibri" panose="020F0502020204030204" pitchFamily="34" charset="0"/>
              </a:rPr>
              <a:t>Bron: CBS / TNO Nationale Enquête Arbeidsomstandigheden (NEA) 2021 </a:t>
            </a:r>
          </a:p>
          <a:p>
            <a:pPr fontAlgn="base">
              <a:lnSpc>
                <a:spcPct val="107000"/>
              </a:lnSpc>
              <a:spcAft>
                <a:spcPts val="800"/>
              </a:spcAft>
            </a:pPr>
            <a:r>
              <a:rPr lang="nl-NL" sz="1100" dirty="0">
                <a:effectLst/>
                <a:latin typeface="Calibri" panose="020F0502020204030204" pitchFamily="34" charset="0"/>
                <a:ea typeface="Calibri" panose="020F0502020204030204" pitchFamily="34" charset="0"/>
                <a:cs typeface="Calibri" panose="020F0502020204030204" pitchFamily="34" charset="0"/>
              </a:rPr>
              <a:t>HET GOEDE GESPREK</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nl-NL" sz="1100" i="1" dirty="0">
                <a:effectLst/>
                <a:latin typeface="Calibri" panose="020F0502020204030204" pitchFamily="34" charset="0"/>
                <a:cs typeface="Calibri" panose="020F0502020204030204" pitchFamily="34" charset="0"/>
              </a:rPr>
              <a:t>Door flexibeler te zijn, betere aanpassingen te bieden en meer informatie te verstrekken kunnen we 2,1 miljard aan verzuimkosten besparen, zegt gynaecoloog </a:t>
            </a:r>
            <a:r>
              <a:rPr lang="nl-NL" sz="1100" i="1" dirty="0" err="1">
                <a:effectLst/>
                <a:latin typeface="Calibri" panose="020F0502020204030204" pitchFamily="34" charset="0"/>
                <a:cs typeface="Calibri" panose="020F0502020204030204" pitchFamily="34" charset="0"/>
              </a:rPr>
              <a:t>Dorenda</a:t>
            </a:r>
            <a:r>
              <a:rPr lang="nl-NL" sz="1100" i="1" dirty="0">
                <a:effectLst/>
                <a:latin typeface="Calibri" panose="020F0502020204030204" pitchFamily="34" charset="0"/>
                <a:cs typeface="Calibri" panose="020F0502020204030204" pitchFamily="34" charset="0"/>
              </a:rPr>
              <a:t> van Dijke</a:t>
            </a:r>
            <a:endParaRPr dirty="0"/>
          </a:p>
        </p:txBody>
      </p:sp>
      <p:sp>
        <p:nvSpPr>
          <p:cNvPr id="135" name="Google Shape;135;g2149c18fb58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4807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5350" y="484188"/>
            <a:ext cx="4562475" cy="2566987"/>
          </a:xfrm>
        </p:spPr>
      </p:sp>
      <p:sp>
        <p:nvSpPr>
          <p:cNvPr id="3" name="Tijdelijke aanduiding voor notities 2"/>
          <p:cNvSpPr>
            <a:spLocks noGrp="1"/>
          </p:cNvSpPr>
          <p:nvPr>
            <p:ph type="body" idx="1"/>
          </p:nvPr>
        </p:nvSpPr>
        <p:spPr>
          <a:xfrm>
            <a:off x="914400" y="3251200"/>
            <a:ext cx="4724400" cy="3081338"/>
          </a:xfrm>
        </p:spPr>
        <p:txBody>
          <a:bodyPr/>
          <a:lstStyle/>
          <a:p>
            <a:r>
              <a:rPr lang="nl-NL" dirty="0"/>
              <a:t>Lijst om presentatie te ontvangen.</a:t>
            </a:r>
          </a:p>
          <a:p>
            <a:endParaRPr lang="nl-NL" dirty="0"/>
          </a:p>
          <a:p>
            <a:r>
              <a:rPr lang="nl-NL" dirty="0"/>
              <a:t>Beursaanbieding: gratis </a:t>
            </a:r>
            <a:r>
              <a:rPr lang="nl-NL" dirty="0" err="1"/>
              <a:t>webinar</a:t>
            </a:r>
            <a:r>
              <a:rPr lang="nl-NL" dirty="0"/>
              <a:t>.</a:t>
            </a:r>
          </a:p>
        </p:txBody>
      </p:sp>
      <p:sp>
        <p:nvSpPr>
          <p:cNvPr id="4" name="Tijdelijke aanduiding voor dianummer 3"/>
          <p:cNvSpPr>
            <a:spLocks noGrp="1"/>
          </p:cNvSpPr>
          <p:nvPr>
            <p:ph type="sldNum" sz="quarter" idx="5"/>
          </p:nvPr>
        </p:nvSpPr>
        <p:spPr>
          <a:xfrm>
            <a:off x="-3276600" y="8610600"/>
            <a:ext cx="3962400" cy="341313"/>
          </a:xfrm>
        </p:spPr>
        <p:txBody>
          <a:bodyPr/>
          <a:lstStyle/>
          <a:p>
            <a:fld id="{871B2431-D351-4C6E-A3CF-9DFAC0E3E050}" type="slidenum">
              <a:rPr lang="cs-CZ" smtClean="0"/>
              <a:t>32</a:t>
            </a:fld>
            <a:endParaRPr lang="cs-CZ"/>
          </a:p>
        </p:txBody>
      </p:sp>
      <p:sp>
        <p:nvSpPr>
          <p:cNvPr id="5" name="Tijdelijke aanduiding voor voettekst 4">
            <a:extLst>
              <a:ext uri="{FF2B5EF4-FFF2-40B4-BE49-F238E27FC236}">
                <a16:creationId xmlns:a16="http://schemas.microsoft.com/office/drawing/2014/main" id="{C40A6A72-19BA-5148-AF8D-DF1B0AA55ACB}"/>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1420018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5350" y="484188"/>
            <a:ext cx="4562475" cy="2566987"/>
          </a:xfrm>
        </p:spPr>
      </p:sp>
      <p:sp>
        <p:nvSpPr>
          <p:cNvPr id="3" name="Tijdelijke aanduiding voor notities 2"/>
          <p:cNvSpPr>
            <a:spLocks noGrp="1"/>
          </p:cNvSpPr>
          <p:nvPr>
            <p:ph type="body" idx="1"/>
          </p:nvPr>
        </p:nvSpPr>
        <p:spPr>
          <a:xfrm>
            <a:off x="914400" y="3251200"/>
            <a:ext cx="4724400" cy="3081338"/>
          </a:xfrm>
        </p:spPr>
        <p:txBody>
          <a:bodyPr/>
          <a:lstStyle/>
          <a:p>
            <a:r>
              <a:rPr lang="nl-NL" dirty="0"/>
              <a:t>Lijst om presentatie te ontvangen.</a:t>
            </a:r>
          </a:p>
          <a:p>
            <a:endParaRPr lang="nl-NL" dirty="0"/>
          </a:p>
          <a:p>
            <a:r>
              <a:rPr lang="nl-NL" dirty="0"/>
              <a:t>Beursaanbieding: gratis </a:t>
            </a:r>
            <a:r>
              <a:rPr lang="nl-NL" dirty="0" err="1"/>
              <a:t>webinar</a:t>
            </a:r>
            <a:r>
              <a:rPr lang="nl-NL" dirty="0"/>
              <a:t>.</a:t>
            </a:r>
          </a:p>
        </p:txBody>
      </p:sp>
      <p:sp>
        <p:nvSpPr>
          <p:cNvPr id="4" name="Tijdelijke aanduiding voor dianummer 3"/>
          <p:cNvSpPr>
            <a:spLocks noGrp="1"/>
          </p:cNvSpPr>
          <p:nvPr>
            <p:ph type="sldNum" sz="quarter" idx="5"/>
          </p:nvPr>
        </p:nvSpPr>
        <p:spPr>
          <a:xfrm>
            <a:off x="-3276600" y="8610600"/>
            <a:ext cx="3962400" cy="341313"/>
          </a:xfrm>
        </p:spPr>
        <p:txBody>
          <a:bodyPr/>
          <a:lstStyle/>
          <a:p>
            <a:fld id="{871B2431-D351-4C6E-A3CF-9DFAC0E3E050}" type="slidenum">
              <a:rPr lang="cs-CZ" smtClean="0"/>
              <a:t>33</a:t>
            </a:fld>
            <a:endParaRPr lang="cs-CZ"/>
          </a:p>
        </p:txBody>
      </p:sp>
      <p:sp>
        <p:nvSpPr>
          <p:cNvPr id="5" name="Tijdelijke aanduiding voor voettekst 4">
            <a:extLst>
              <a:ext uri="{FF2B5EF4-FFF2-40B4-BE49-F238E27FC236}">
                <a16:creationId xmlns:a16="http://schemas.microsoft.com/office/drawing/2014/main" id="{C40A6A72-19BA-5148-AF8D-DF1B0AA55ACB}"/>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3371496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5350" y="484188"/>
            <a:ext cx="4562475" cy="2566987"/>
          </a:xfrm>
        </p:spPr>
      </p:sp>
      <p:sp>
        <p:nvSpPr>
          <p:cNvPr id="3" name="Tijdelijke aanduiding voor notities 2"/>
          <p:cNvSpPr>
            <a:spLocks noGrp="1"/>
          </p:cNvSpPr>
          <p:nvPr>
            <p:ph type="body" idx="1"/>
          </p:nvPr>
        </p:nvSpPr>
        <p:spPr>
          <a:xfrm>
            <a:off x="914400" y="3251200"/>
            <a:ext cx="4724400" cy="3081338"/>
          </a:xfrm>
        </p:spPr>
        <p:txBody>
          <a:bodyPr/>
          <a:lstStyle/>
          <a:p>
            <a:endParaRPr lang="nl-NL" dirty="0"/>
          </a:p>
          <a:p>
            <a:endParaRPr lang="nl-NL" dirty="0"/>
          </a:p>
          <a:p>
            <a:r>
              <a:rPr lang="nl-NL" dirty="0"/>
              <a:t>Beursaanbieding: gratis </a:t>
            </a:r>
            <a:r>
              <a:rPr lang="nl-NL" dirty="0" err="1"/>
              <a:t>webinar</a:t>
            </a:r>
            <a:r>
              <a:rPr lang="nl-NL" dirty="0"/>
              <a:t>.</a:t>
            </a:r>
          </a:p>
        </p:txBody>
      </p:sp>
      <p:sp>
        <p:nvSpPr>
          <p:cNvPr id="4" name="Tijdelijke aanduiding voor dianummer 3"/>
          <p:cNvSpPr>
            <a:spLocks noGrp="1"/>
          </p:cNvSpPr>
          <p:nvPr>
            <p:ph type="sldNum" sz="quarter" idx="5"/>
          </p:nvPr>
        </p:nvSpPr>
        <p:spPr>
          <a:xfrm>
            <a:off x="-3276600" y="8610600"/>
            <a:ext cx="3962400" cy="341313"/>
          </a:xfrm>
        </p:spPr>
        <p:txBody>
          <a:bodyPr/>
          <a:lstStyle/>
          <a:p>
            <a:fld id="{871B2431-D351-4C6E-A3CF-9DFAC0E3E050}" type="slidenum">
              <a:rPr lang="cs-CZ" smtClean="0"/>
              <a:t>34</a:t>
            </a:fld>
            <a:endParaRPr lang="cs-CZ"/>
          </a:p>
        </p:txBody>
      </p:sp>
      <p:sp>
        <p:nvSpPr>
          <p:cNvPr id="5" name="Tijdelijke aanduiding voor voettekst 4">
            <a:extLst>
              <a:ext uri="{FF2B5EF4-FFF2-40B4-BE49-F238E27FC236}">
                <a16:creationId xmlns:a16="http://schemas.microsoft.com/office/drawing/2014/main" id="{C40A6A72-19BA-5148-AF8D-DF1B0AA55ACB}"/>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2891831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5350" y="484188"/>
            <a:ext cx="4562475" cy="2566987"/>
          </a:xfrm>
        </p:spPr>
      </p:sp>
      <p:sp>
        <p:nvSpPr>
          <p:cNvPr id="3" name="Tijdelijke aanduiding voor notities 2"/>
          <p:cNvSpPr>
            <a:spLocks noGrp="1"/>
          </p:cNvSpPr>
          <p:nvPr>
            <p:ph type="body" idx="1"/>
          </p:nvPr>
        </p:nvSpPr>
        <p:spPr>
          <a:xfrm>
            <a:off x="914400" y="3251200"/>
            <a:ext cx="4724400" cy="3081338"/>
          </a:xfrm>
        </p:spPr>
        <p:txBody>
          <a:bodyPr/>
          <a:lstStyle/>
          <a:p>
            <a:r>
              <a:rPr lang="nl-NL" dirty="0"/>
              <a:t>Lijst om presentatie te ontvangen.</a:t>
            </a:r>
          </a:p>
          <a:p>
            <a:endParaRPr lang="nl-NL" dirty="0"/>
          </a:p>
          <a:p>
            <a:r>
              <a:rPr lang="nl-NL" dirty="0"/>
              <a:t>Beursaanbieding: gratis </a:t>
            </a:r>
            <a:r>
              <a:rPr lang="nl-NL" dirty="0" err="1"/>
              <a:t>webinar</a:t>
            </a:r>
            <a:r>
              <a:rPr lang="nl-NL" dirty="0"/>
              <a:t>.</a:t>
            </a:r>
          </a:p>
        </p:txBody>
      </p:sp>
      <p:sp>
        <p:nvSpPr>
          <p:cNvPr id="4" name="Tijdelijke aanduiding voor dianummer 3"/>
          <p:cNvSpPr>
            <a:spLocks noGrp="1"/>
          </p:cNvSpPr>
          <p:nvPr>
            <p:ph type="sldNum" sz="quarter" idx="5"/>
          </p:nvPr>
        </p:nvSpPr>
        <p:spPr>
          <a:xfrm>
            <a:off x="-3276600" y="8610600"/>
            <a:ext cx="3962400" cy="341313"/>
          </a:xfrm>
        </p:spPr>
        <p:txBody>
          <a:bodyPr/>
          <a:lstStyle/>
          <a:p>
            <a:fld id="{871B2431-D351-4C6E-A3CF-9DFAC0E3E050}" type="slidenum">
              <a:rPr lang="cs-CZ" smtClean="0"/>
              <a:t>35</a:t>
            </a:fld>
            <a:endParaRPr lang="cs-CZ"/>
          </a:p>
        </p:txBody>
      </p:sp>
      <p:sp>
        <p:nvSpPr>
          <p:cNvPr id="5" name="Tijdelijke aanduiding voor voettekst 4">
            <a:extLst>
              <a:ext uri="{FF2B5EF4-FFF2-40B4-BE49-F238E27FC236}">
                <a16:creationId xmlns:a16="http://schemas.microsoft.com/office/drawing/2014/main" id="{C40A6A72-19BA-5148-AF8D-DF1B0AA55ACB}"/>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281317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5350" y="484188"/>
            <a:ext cx="4562475" cy="2566987"/>
          </a:xfrm>
        </p:spPr>
      </p:sp>
      <p:sp>
        <p:nvSpPr>
          <p:cNvPr id="3" name="Tijdelijke aanduiding voor notities 2"/>
          <p:cNvSpPr>
            <a:spLocks noGrp="1"/>
          </p:cNvSpPr>
          <p:nvPr>
            <p:ph type="body" idx="1"/>
          </p:nvPr>
        </p:nvSpPr>
        <p:spPr>
          <a:xfrm>
            <a:off x="914400" y="3251200"/>
            <a:ext cx="4724400" cy="3081338"/>
          </a:xfrm>
        </p:spPr>
        <p:txBody>
          <a:bodyPr/>
          <a:lstStyle/>
          <a:p>
            <a:r>
              <a:rPr lang="nl-NL" dirty="0"/>
              <a:t>Lijst om presentatie te ontvangen.</a:t>
            </a:r>
          </a:p>
          <a:p>
            <a:endParaRPr lang="nl-NL" dirty="0"/>
          </a:p>
          <a:p>
            <a:r>
              <a:rPr lang="nl-NL" dirty="0"/>
              <a:t>Beursaanbieding: gratis </a:t>
            </a:r>
            <a:r>
              <a:rPr lang="nl-NL" dirty="0" err="1"/>
              <a:t>webinar</a:t>
            </a:r>
            <a:r>
              <a:rPr lang="nl-NL" dirty="0"/>
              <a:t>.</a:t>
            </a:r>
          </a:p>
        </p:txBody>
      </p:sp>
      <p:sp>
        <p:nvSpPr>
          <p:cNvPr id="4" name="Tijdelijke aanduiding voor dianummer 3"/>
          <p:cNvSpPr>
            <a:spLocks noGrp="1"/>
          </p:cNvSpPr>
          <p:nvPr>
            <p:ph type="sldNum" sz="quarter" idx="5"/>
          </p:nvPr>
        </p:nvSpPr>
        <p:spPr>
          <a:xfrm>
            <a:off x="-3276600" y="8610600"/>
            <a:ext cx="3962400" cy="341313"/>
          </a:xfrm>
        </p:spPr>
        <p:txBody>
          <a:bodyPr/>
          <a:lstStyle/>
          <a:p>
            <a:fld id="{871B2431-D351-4C6E-A3CF-9DFAC0E3E050}" type="slidenum">
              <a:rPr lang="cs-CZ" smtClean="0"/>
              <a:t>36</a:t>
            </a:fld>
            <a:endParaRPr lang="cs-CZ"/>
          </a:p>
        </p:txBody>
      </p:sp>
      <p:sp>
        <p:nvSpPr>
          <p:cNvPr id="5" name="Tijdelijke aanduiding voor voettekst 4">
            <a:extLst>
              <a:ext uri="{FF2B5EF4-FFF2-40B4-BE49-F238E27FC236}">
                <a16:creationId xmlns:a16="http://schemas.microsoft.com/office/drawing/2014/main" id="{C40A6A72-19BA-5148-AF8D-DF1B0AA55ACB}"/>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825237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4984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410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152400" y="8474868"/>
            <a:ext cx="3962400" cy="341313"/>
          </a:xfrm>
          <a:prstGeom prst="rect">
            <a:avLst/>
          </a:prstGeom>
        </p:spPr>
        <p:txBody>
          <a:bodyPr vert="horz" lIns="91440" tIns="45720" rIns="91440" bIns="45720" rtlCol="0" anchor="b"/>
          <a:lstStyle>
            <a:lvl1pPr algn="l">
              <a:defRPr sz="1200"/>
            </a:lvl1pPr>
          </a:lstStyle>
          <a:p>
            <a:fld id="{1ED4769F-3F59-D744-853D-2F9E6C752DF9}" type="slidenum">
              <a:rPr lang="nl-NL" smtClean="0"/>
              <a:t>39</a:t>
            </a:fld>
            <a:endParaRPr dirty="0"/>
          </a:p>
        </p:txBody>
      </p:sp>
    </p:spTree>
    <p:extLst>
      <p:ext uri="{BB962C8B-B14F-4D97-AF65-F5344CB8AC3E}">
        <p14:creationId xmlns:p14="http://schemas.microsoft.com/office/powerpoint/2010/main" val="384807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304800"/>
            <a:ext cx="4562475" cy="2566988"/>
          </a:xfrm>
        </p:spPr>
      </p:sp>
      <p:sp>
        <p:nvSpPr>
          <p:cNvPr id="4" name="Tijdelijke aanduiding voor dianummer 3"/>
          <p:cNvSpPr>
            <a:spLocks noGrp="1"/>
          </p:cNvSpPr>
          <p:nvPr>
            <p:ph type="sldNum" sz="quarter" idx="5"/>
          </p:nvPr>
        </p:nvSpPr>
        <p:spPr/>
        <p:txBody>
          <a:bodyPr/>
          <a:lstStyle/>
          <a:p>
            <a:fld id="{871B2431-D351-4C6E-A3CF-9DFAC0E3E050}" type="slidenum">
              <a:rPr lang="cs-CZ" smtClean="0"/>
              <a:t>6</a:t>
            </a:fld>
            <a:endParaRPr lang="cs-CZ"/>
          </a:p>
        </p:txBody>
      </p:sp>
      <p:sp>
        <p:nvSpPr>
          <p:cNvPr id="5" name="Tijdelijke aanduiding voor voettekst 4">
            <a:extLst>
              <a:ext uri="{FF2B5EF4-FFF2-40B4-BE49-F238E27FC236}">
                <a16:creationId xmlns:a16="http://schemas.microsoft.com/office/drawing/2014/main" id="{2EE36754-CB4A-F941-B1B6-70031DAB340D}"/>
              </a:ext>
            </a:extLst>
          </p:cNvPr>
          <p:cNvSpPr>
            <a:spLocks noGrp="1"/>
          </p:cNvSpPr>
          <p:nvPr>
            <p:ph type="ftr" sz="quarter" idx="4"/>
          </p:nvPr>
        </p:nvSpPr>
        <p:spPr>
          <a:xfrm>
            <a:off x="0" y="8756803"/>
            <a:ext cx="3962400" cy="341313"/>
          </a:xfrm>
        </p:spPr>
        <p:txBody>
          <a:bodyPr/>
          <a:lstStyle/>
          <a:p>
            <a:fld id="{FD1F4B4F-BA4B-2B43-A7E5-C8EA89F15768}" type="slidenum">
              <a:rPr lang="cs-CZ" smtClean="0"/>
              <a:t>6</a:t>
            </a:fld>
            <a:endParaRPr lang="cs-CZ" dirty="0"/>
          </a:p>
        </p:txBody>
      </p:sp>
    </p:spTree>
    <p:extLst>
      <p:ext uri="{BB962C8B-B14F-4D97-AF65-F5344CB8AC3E}">
        <p14:creationId xmlns:p14="http://schemas.microsoft.com/office/powerpoint/2010/main" val="3784893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376238"/>
            <a:ext cx="4562475" cy="2566987"/>
          </a:xfrm>
        </p:spPr>
      </p:sp>
      <p:sp>
        <p:nvSpPr>
          <p:cNvPr id="3" name="Tijdelijke aanduiding voor notities 2"/>
          <p:cNvSpPr>
            <a:spLocks noGrp="1"/>
          </p:cNvSpPr>
          <p:nvPr>
            <p:ph type="body" idx="1"/>
          </p:nvPr>
        </p:nvSpPr>
        <p:spPr>
          <a:xfrm>
            <a:off x="533400" y="3079750"/>
            <a:ext cx="6172200" cy="5911850"/>
          </a:xfrm>
        </p:spPr>
        <p:txBody>
          <a:bodyPr/>
          <a:lstStyle/>
          <a:p>
            <a:pPr algn="l"/>
            <a:endParaRPr lang="nl-NL" b="0" i="0" dirty="0">
              <a:solidFill>
                <a:srgbClr val="00030A"/>
              </a:solidFill>
              <a:effectLst/>
              <a:latin typeface="FS Me"/>
            </a:endParaRPr>
          </a:p>
          <a:p>
            <a:pPr algn="l"/>
            <a:r>
              <a:rPr lang="nl-NL" b="1" i="0" dirty="0">
                <a:solidFill>
                  <a:srgbClr val="00030A"/>
                </a:solidFill>
                <a:effectLst/>
                <a:latin typeface="FS Me"/>
              </a:rPr>
              <a:t>Uit recent onderzoek van TNO 2023 </a:t>
            </a:r>
            <a:r>
              <a:rPr lang="nl-NL" b="0" i="0" dirty="0">
                <a:solidFill>
                  <a:srgbClr val="00030A"/>
                </a:solidFill>
                <a:effectLst/>
                <a:latin typeface="FS Me"/>
              </a:rPr>
              <a:t>blijk dat</a:t>
            </a:r>
          </a:p>
          <a:p>
            <a:pPr marL="171450" indent="-171450" algn="l">
              <a:buFontTx/>
              <a:buChar char="-"/>
            </a:pPr>
            <a:r>
              <a:rPr lang="nl-NL" dirty="0">
                <a:solidFill>
                  <a:srgbClr val="00030A"/>
                </a:solidFill>
                <a:latin typeface="FS Me"/>
              </a:rPr>
              <a:t>25% van de jongeren burnout klachten ervaart, 29% bij jonge vrouwen</a:t>
            </a:r>
          </a:p>
          <a:p>
            <a:pPr marL="171450" indent="-171450" algn="l">
              <a:buFontTx/>
              <a:buChar char="-"/>
            </a:pPr>
            <a:r>
              <a:rPr lang="nl-NL" dirty="0">
                <a:solidFill>
                  <a:srgbClr val="00030A"/>
                </a:solidFill>
                <a:latin typeface="FS Me"/>
              </a:rPr>
              <a:t>19% van de medewerkers ouder dan 34 jaar</a:t>
            </a:r>
          </a:p>
          <a:p>
            <a:pPr marL="171450" indent="-171450" algn="l">
              <a:buFontTx/>
              <a:buChar char="-"/>
            </a:pPr>
            <a:r>
              <a:rPr lang="nl-NL" dirty="0">
                <a:solidFill>
                  <a:srgbClr val="00030A"/>
                </a:solidFill>
                <a:latin typeface="FS Me"/>
              </a:rPr>
              <a:t>Verzuim door psychisch gerelateerde klachten toeneemt</a:t>
            </a:r>
          </a:p>
          <a:p>
            <a:pPr marL="171450" indent="-171450" algn="l">
              <a:buFontTx/>
              <a:buChar char="-"/>
            </a:pPr>
            <a:r>
              <a:rPr lang="nl-NL" dirty="0">
                <a:solidFill>
                  <a:srgbClr val="00030A"/>
                </a:solidFill>
                <a:latin typeface="FS Me"/>
              </a:rPr>
              <a:t>Onderwijs en zorg</a:t>
            </a:r>
          </a:p>
          <a:p>
            <a:pPr algn="l"/>
            <a:endParaRPr lang="nl-NL" dirty="0">
              <a:solidFill>
                <a:srgbClr val="00030A"/>
              </a:solidFill>
              <a:latin typeface="FS Me"/>
            </a:endParaRPr>
          </a:p>
          <a:p>
            <a:pPr algn="l"/>
            <a:r>
              <a:rPr lang="nl-NL" b="1" dirty="0">
                <a:solidFill>
                  <a:srgbClr val="00030A"/>
                </a:solidFill>
                <a:latin typeface="FS Me"/>
              </a:rPr>
              <a:t>Wat zijn dan burnout klachten die TNO meet?</a:t>
            </a:r>
          </a:p>
          <a:p>
            <a:pPr algn="l"/>
            <a:r>
              <a:rPr lang="nl-NL" dirty="0"/>
              <a:t>Burn-out wordt gezien als een syndroom van (1) emotionele vermoeidheid of uitputting, in combinatie met (2) afstand nemen van het werk, en (3) weinig vertrouwen in eigen functioneren, veroorzaakt door chronische werkstress</a:t>
            </a:r>
          </a:p>
          <a:p>
            <a:pPr algn="l"/>
            <a:r>
              <a:rPr lang="nl-NL" dirty="0"/>
              <a:t>Het hebben van een burn-out wordt in zijn algemeenheid geassocieerd met het hebben gekregen van een diagnose burn-out, terwijl het hebben van burn-outklachten wordt geassocieerd met een score op een vragenlijst*. </a:t>
            </a:r>
          </a:p>
          <a:p>
            <a:pPr algn="l"/>
            <a:r>
              <a:rPr lang="nl-NL" b="1" dirty="0">
                <a:solidFill>
                  <a:srgbClr val="00030A"/>
                </a:solidFill>
                <a:latin typeface="FS Me"/>
              </a:rPr>
              <a:t>Psychische vermoeidheid door het werk wordt gemeten aan de hand van vijf uitspraken:</a:t>
            </a:r>
          </a:p>
          <a:p>
            <a:pPr algn="l"/>
            <a:r>
              <a:rPr lang="nl-NL" dirty="0">
                <a:solidFill>
                  <a:srgbClr val="00030A"/>
                </a:solidFill>
                <a:latin typeface="FS Me"/>
              </a:rPr>
              <a:t>- Ik voel me emotioneel uitgeput door mijn werk.</a:t>
            </a:r>
          </a:p>
          <a:p>
            <a:pPr algn="l"/>
            <a:r>
              <a:rPr lang="nl-NL" dirty="0">
                <a:solidFill>
                  <a:srgbClr val="00030A"/>
                </a:solidFill>
                <a:latin typeface="FS Me"/>
              </a:rPr>
              <a:t>- Aan het einde van een werkdag voel ik me leeg.</a:t>
            </a:r>
          </a:p>
          <a:p>
            <a:pPr algn="l"/>
            <a:r>
              <a:rPr lang="nl-NL" dirty="0">
                <a:solidFill>
                  <a:srgbClr val="00030A"/>
                </a:solidFill>
                <a:latin typeface="FS Me"/>
              </a:rPr>
              <a:t>- Ik voel me moe als ik 's morgens opsta en geconfronteerd word met mijn werk.</a:t>
            </a:r>
          </a:p>
          <a:p>
            <a:pPr algn="l"/>
            <a:r>
              <a:rPr lang="nl-NL" dirty="0">
                <a:solidFill>
                  <a:srgbClr val="00030A"/>
                </a:solidFill>
                <a:latin typeface="FS Me"/>
              </a:rPr>
              <a:t>- Het vergt heel veel van mij om de hele dag met mensen te werken.</a:t>
            </a:r>
          </a:p>
          <a:p>
            <a:pPr algn="l"/>
            <a:r>
              <a:rPr lang="nl-NL" dirty="0">
                <a:solidFill>
                  <a:srgbClr val="00030A"/>
                </a:solidFill>
                <a:latin typeface="FS Me"/>
              </a:rPr>
              <a:t>- Ik voel me compleet uitgeput door mijn werk.</a:t>
            </a:r>
          </a:p>
          <a:p>
            <a:pPr algn="l"/>
            <a:r>
              <a:rPr lang="nl-NL" dirty="0">
                <a:solidFill>
                  <a:srgbClr val="00030A"/>
                </a:solidFill>
                <a:latin typeface="FS Me"/>
              </a:rPr>
              <a:t>Als iemand gemiddeld op de vijf uitspraken enkele keren per maand of vaker antwoordt, dan is sprake van </a:t>
            </a:r>
            <a:r>
              <a:rPr lang="nl-NL" dirty="0" err="1">
                <a:solidFill>
                  <a:srgbClr val="00030A"/>
                </a:solidFill>
                <a:latin typeface="FS Me"/>
              </a:rPr>
              <a:t>werkgerelateerde</a:t>
            </a:r>
            <a:r>
              <a:rPr lang="nl-NL" dirty="0">
                <a:solidFill>
                  <a:srgbClr val="00030A"/>
                </a:solidFill>
                <a:latin typeface="FS Me"/>
              </a:rPr>
              <a:t> psychische vermoeidheid.</a:t>
            </a:r>
          </a:p>
          <a:p>
            <a:pPr algn="l"/>
            <a:endParaRPr lang="nl-NL" dirty="0">
              <a:solidFill>
                <a:srgbClr val="00030A"/>
              </a:solidFill>
              <a:latin typeface="FS Me"/>
            </a:endParaRPr>
          </a:p>
          <a:p>
            <a:pPr algn="l"/>
            <a:r>
              <a:rPr lang="nl-NL" b="1" dirty="0">
                <a:solidFill>
                  <a:srgbClr val="00030A"/>
                </a:solidFill>
                <a:latin typeface="FS Me"/>
              </a:rPr>
              <a:t>P</a:t>
            </a:r>
            <a:r>
              <a:rPr lang="nl-NL" b="1" i="0" dirty="0">
                <a:solidFill>
                  <a:srgbClr val="00030A"/>
                </a:solidFill>
                <a:effectLst/>
                <a:latin typeface="FS Me"/>
              </a:rPr>
              <a:t>restatiedruk</a:t>
            </a:r>
          </a:p>
          <a:p>
            <a:pPr algn="l"/>
            <a:r>
              <a:rPr lang="nl-NL" b="0" i="0" dirty="0">
                <a:solidFill>
                  <a:srgbClr val="00030A"/>
                </a:solidFill>
                <a:effectLst/>
                <a:latin typeface="FS Me"/>
              </a:rPr>
              <a:t>Jongeren ervaren veel druk om te moeten presteren, vanuit de maatschappij, het werk en op sociaal vlak. Het gevoel altijd alles goed moeten doen, het constant bereikbaar zijn, zorgtaken, en de combinatie van werk en gezin geven veel stress</a:t>
            </a:r>
            <a:endParaRPr lang="nl-NL" b="1" dirty="0">
              <a:solidFill>
                <a:srgbClr val="00030A"/>
              </a:solidFill>
              <a:latin typeface="FS Me"/>
            </a:endParaRPr>
          </a:p>
          <a:p>
            <a:pPr algn="l"/>
            <a:r>
              <a:rPr lang="nl-NL" b="1" dirty="0">
                <a:solidFill>
                  <a:srgbClr val="00030A"/>
                </a:solidFill>
                <a:latin typeface="FS Me"/>
              </a:rPr>
              <a:t>O</a:t>
            </a:r>
            <a:r>
              <a:rPr lang="nl-NL" b="1" i="0" dirty="0">
                <a:solidFill>
                  <a:srgbClr val="00030A"/>
                </a:solidFill>
                <a:effectLst/>
                <a:latin typeface="FS Me"/>
              </a:rPr>
              <a:t>nzekerheden in het leven </a:t>
            </a:r>
            <a:endParaRPr lang="nl-NL" b="0" i="0" dirty="0">
              <a:solidFill>
                <a:srgbClr val="00030A"/>
              </a:solidFill>
              <a:effectLst/>
              <a:latin typeface="FS Me"/>
            </a:endParaRPr>
          </a:p>
          <a:p>
            <a:pPr algn="l"/>
            <a:r>
              <a:rPr lang="nl-NL" b="0" i="0" dirty="0">
                <a:solidFill>
                  <a:srgbClr val="00030A"/>
                </a:solidFill>
                <a:effectLst/>
                <a:latin typeface="FS Me"/>
              </a:rPr>
              <a:t>Maatschappelijke en financiële onzekerheid spelen naast onzekerheid over de carrière ook een belangrijke rol. Jongeren noemden de constante stroom negatief nieuws over klimaat, stikstof, oorlog en COVID-19 als voorbeelden. Inflatie, hoge hypotheeklasten en studieschuld werden vaak genoemd vanuit een financieel perspectief. Onzekerheden in werk en woonsituatie belemmeren persoonlijke ontwikkeling en geven een pessimistisch toekomstperspectief.</a:t>
            </a:r>
          </a:p>
          <a:p>
            <a:pPr algn="l"/>
            <a:r>
              <a:rPr lang="nl-NL" b="1" dirty="0">
                <a:solidFill>
                  <a:srgbClr val="00030A"/>
                </a:solidFill>
                <a:latin typeface="FS Me"/>
              </a:rPr>
              <a:t>Sociale druk</a:t>
            </a:r>
          </a:p>
          <a:p>
            <a:pPr algn="l"/>
            <a:r>
              <a:rPr lang="nl-NL" b="0" i="0" dirty="0">
                <a:solidFill>
                  <a:srgbClr val="00030A"/>
                </a:solidFill>
                <a:effectLst/>
                <a:latin typeface="FS Me"/>
              </a:rPr>
              <a:t>De invloed van </a:t>
            </a:r>
            <a:r>
              <a:rPr lang="nl-NL" b="0" i="0" dirty="0" err="1">
                <a:solidFill>
                  <a:srgbClr val="00030A"/>
                </a:solidFill>
                <a:effectLst/>
                <a:latin typeface="FS Me"/>
              </a:rPr>
              <a:t>social</a:t>
            </a:r>
            <a:r>
              <a:rPr lang="nl-NL" b="0" i="0" dirty="0">
                <a:solidFill>
                  <a:srgbClr val="00030A"/>
                </a:solidFill>
                <a:effectLst/>
                <a:latin typeface="FS Me"/>
              </a:rPr>
              <a:t> media op het zelfbeeld van jongeren speelt ook een rol bij stress die jonge werknemers ervaren, naast het feit dat </a:t>
            </a:r>
            <a:r>
              <a:rPr lang="nl-NL" b="0" i="0" dirty="0" err="1">
                <a:solidFill>
                  <a:srgbClr val="00030A"/>
                </a:solidFill>
                <a:effectLst/>
                <a:latin typeface="FS Me"/>
              </a:rPr>
              <a:t>social</a:t>
            </a:r>
            <a:r>
              <a:rPr lang="nl-NL" b="0" i="0" dirty="0">
                <a:solidFill>
                  <a:srgbClr val="00030A"/>
                </a:solidFill>
                <a:effectLst/>
                <a:latin typeface="FS Me"/>
              </a:rPr>
              <a:t> media hen ook af leidt van het werk. </a:t>
            </a:r>
          </a:p>
          <a:p>
            <a:pPr algn="l"/>
            <a:endParaRPr lang="nl-NL" dirty="0">
              <a:solidFill>
                <a:srgbClr val="00030A"/>
              </a:solidFill>
              <a:latin typeface="FS Me"/>
            </a:endParaRPr>
          </a:p>
          <a:p>
            <a:pPr algn="l"/>
            <a:r>
              <a:rPr lang="nl-NL" b="0" i="0" dirty="0">
                <a:solidFill>
                  <a:srgbClr val="00030A"/>
                </a:solidFill>
                <a:effectLst/>
                <a:latin typeface="FS Me"/>
              </a:rPr>
              <a:t>Om </a:t>
            </a:r>
            <a:r>
              <a:rPr lang="nl-NL" b="1" i="0" dirty="0">
                <a:solidFill>
                  <a:srgbClr val="00030A"/>
                </a:solidFill>
                <a:effectLst/>
                <a:latin typeface="FS Me"/>
              </a:rPr>
              <a:t>werkstress bespreekbaar </a:t>
            </a:r>
            <a:r>
              <a:rPr lang="nl-NL" b="0" i="0" dirty="0">
                <a:solidFill>
                  <a:srgbClr val="00030A"/>
                </a:solidFill>
                <a:effectLst/>
                <a:latin typeface="FS Me"/>
              </a:rPr>
              <a:t>te maken, starten het ministerie van Volksgezondheid, Welzijn en Sport (VWS) en het ministerie van Sociale Zaken en Werkgelegenheid </a:t>
            </a:r>
            <a:r>
              <a:rPr lang="nl-NL" b="0" i="0" dirty="0" err="1">
                <a:solidFill>
                  <a:srgbClr val="00030A"/>
                </a:solidFill>
                <a:effectLst/>
                <a:latin typeface="FS Me"/>
              </a:rPr>
              <a:t>vde</a:t>
            </a:r>
            <a:r>
              <a:rPr lang="nl-NL" b="0" i="0" dirty="0">
                <a:solidFill>
                  <a:srgbClr val="00030A"/>
                </a:solidFill>
                <a:effectLst/>
                <a:latin typeface="FS Me"/>
              </a:rPr>
              <a:t> campagne ‘Hey, het is oké’.</a:t>
            </a:r>
          </a:p>
          <a:p>
            <a:endParaRPr lang="nl-NL" dirty="0"/>
          </a:p>
        </p:txBody>
      </p:sp>
      <p:sp>
        <p:nvSpPr>
          <p:cNvPr id="5" name="Tijdelijke aanduiding voor voettekst 4">
            <a:extLst>
              <a:ext uri="{FF2B5EF4-FFF2-40B4-BE49-F238E27FC236}">
                <a16:creationId xmlns:a16="http://schemas.microsoft.com/office/drawing/2014/main" id="{6DE17787-528A-874E-8EC6-D0B2B48A2668}"/>
              </a:ext>
            </a:extLst>
          </p:cNvPr>
          <p:cNvSpPr>
            <a:spLocks noGrp="1"/>
          </p:cNvSpPr>
          <p:nvPr>
            <p:ph type="ftr" sz="quarter" idx="4"/>
          </p:nvPr>
        </p:nvSpPr>
        <p:spPr>
          <a:xfrm>
            <a:off x="0" y="8820943"/>
            <a:ext cx="3962400" cy="341313"/>
          </a:xfrm>
        </p:spPr>
        <p:txBody>
          <a:bodyPr/>
          <a:lstStyle/>
          <a:p>
            <a:fld id="{88EA5B6A-8C02-354A-B3E9-59DA2B073573}" type="slidenum">
              <a:rPr lang="cs-CZ" smtClean="0"/>
              <a:t>7</a:t>
            </a:fld>
            <a:endParaRPr lang="cs-CZ" dirty="0"/>
          </a:p>
        </p:txBody>
      </p:sp>
      <p:sp>
        <p:nvSpPr>
          <p:cNvPr id="6" name="Tijdelijke aanduiding voor dianummer 5">
            <a:extLst>
              <a:ext uri="{FF2B5EF4-FFF2-40B4-BE49-F238E27FC236}">
                <a16:creationId xmlns:a16="http://schemas.microsoft.com/office/drawing/2014/main" id="{A08940C8-AE07-5B4E-B830-7EE774A69DA4}"/>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27467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a:xfrm>
            <a:off x="914400" y="3251200"/>
            <a:ext cx="5638800" cy="3081338"/>
          </a:xfrm>
        </p:spPr>
        <p:txBody>
          <a:bodyPr/>
          <a:lstStyle/>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Laten we beginnen met te zeggen dat stress een heel gezonde reactie is.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Als je oog in oog staat met gevaar dan zorgt het hormoon adrenaline ervoor dat je bloeddruk stijgt, je hartslag omhoog gaat en dat er meer energie gaat naar je vitale organen. Je krijgt daardoor ineens een boost energie krijgt, kracht en alertheid die ervoor zorgt dat je kunt vechten of vluchten, beter dan in normale omstandigheden. Geniaal dus en je lichaam is prima in staat om daarna weer terug te keren naar een ontspannen staat, als het gevaar geweken is. We noemen dit acute stress.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Wat is gevaar voor jou, waar krijg jij stress van? Dat is waarschijnlijk niet echt levensgevaarlijk maar eerder in de trant van: te veel werk, zowel thuis als op het werk, een continue stroom van appjes en mailtjes die binnenkomen, relatie of familie perikelen, perfectionisme, geen nee kunnen zeggen, en noem maar op.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Goed om te weten dat j</a:t>
            </a:r>
            <a:r>
              <a:rPr lang="nl-NL" sz="1800" dirty="0">
                <a:effectLst/>
                <a:latin typeface="Calibri" panose="020F0502020204030204" pitchFamily="34" charset="0"/>
                <a:ea typeface="Calibri" panose="020F0502020204030204" pitchFamily="34" charset="0"/>
                <a:cs typeface="Times New Roman" panose="02020603050405020304" pitchFamily="18" charset="0"/>
              </a:rPr>
              <a:t>e lichaam geen verschil kent tussen werkelijk en ingebeeld gevaar.  Je lichaam bereidt zich ook voor op actie als jij je ergens zorgen over maakt. Maar ook leuke dingen kunnen je in een staat van constante alertheid brengen, een uitdagend project waaraan je dag en nacht werkt zonder tijd te nemen voor pauzes of ontspanning.</a:t>
            </a: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En als die stress bronnen of continue alertheid langere tijd aanwezig zijn ontstaat chronische stress.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Je lichaam gaat dan het stresshormoon cortisol aanmaken wat, zoals ook adrenaline, zorgt voor meer energie en ook je zenuwstelsel staat continue op scherp. Heel fijn zou je zo op het eerste gezicht denken. En dat is ook zo, maar op de langere termijn ontstaan er problemen, je gaat maar door en dit lukt ook, maar tegelijkertijd put je jezelf en je reservevoorraden uit en raak je fysiek uitgeput.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Je lichaam gaat op een soort van overleefstand. </a:t>
            </a:r>
            <a:r>
              <a:rPr lang="nl-NL" sz="1800" dirty="0">
                <a:effectLst/>
                <a:latin typeface="Calibri" panose="020F0502020204030204" pitchFamily="34" charset="0"/>
                <a:ea typeface="Calibri" panose="020F0502020204030204" pitchFamily="34" charset="0"/>
                <a:cs typeface="Times New Roman" panose="02020603050405020304" pitchFamily="18" charset="0"/>
              </a:rPr>
              <a:t>Functies die van minder belang zijn voor het overleven worden op een laag pitje gezet zoals pijn, vertering van voedsel, slaap en voortplanting.</a:t>
            </a: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Je kunt fysiek niet meer zo makkelijk ‘uit’ kunt dat merk je doordat ontspannen, slapen en herstellen moeilijker wordt.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l-NL" sz="18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Laten we zien hoe dat eruit ziet.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7351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a:xfrm>
            <a:off x="914400" y="3251200"/>
            <a:ext cx="5715000" cy="3081338"/>
          </a:xfrm>
        </p:spPr>
        <p:txBody>
          <a:bodyPr/>
          <a:lstStyle/>
          <a:p>
            <a:pPr>
              <a:lnSpc>
                <a:spcPct val="106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Er kan verstoring in het mechanisme van inspanning &amp; herstel optreden door wat spillover effect wordt genoemd. Hiermee wordt een aanhoudende fysiologische activering bedoeld, terwijl de inspanning of stressor voorbij is. Het lukt dus niet om de stressreactie te stoppen terwijl  de stresssituatie voorbij is.</a:t>
            </a:r>
          </a:p>
          <a:p>
            <a:pPr>
              <a:lnSpc>
                <a:spcPct val="106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Er is dus geen reden (meer) voor de verhoogde fysiologische activatie.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Veel mensen kennen de ervaring van ‘stuiteren op de bank’ na een stressvolle werkdag. </a:t>
            </a:r>
          </a:p>
          <a:p>
            <a:pPr>
              <a:lnSpc>
                <a:spcPct val="106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Onderzoek wees uit dat degenen die tijdens werktijd veel inspanning leverden, na werktijd aanzienlijk vermoeider waren, in gedachten meer met werk bezig waren, minder actief waren en slechter sliepen dan degenen die het werk niet zo inspannend vonden.</a:t>
            </a:r>
          </a:p>
          <a:p>
            <a:pPr>
              <a:lnSpc>
                <a:spcPct val="106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6000"/>
              </a:lnSpc>
              <a:spcAft>
                <a:spcPts val="800"/>
              </a:spcAft>
            </a:pPr>
            <a:r>
              <a:rPr lang="nl-NL" sz="18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13642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45757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64391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svg"/><Relationship Id="rId10" Type="http://schemas.openxmlformats.org/officeDocument/2006/relationships/image" Target="../media/image33.jpeg"/><Relationship Id="rId4" Type="http://schemas.openxmlformats.org/officeDocument/2006/relationships/image" Target="../media/image2.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pexels.com/nl-nl/foto/afspraak-binnen-binnenshuis-computer-2041386/" TargetMode="Externa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hyperlink" Target="https://creativecommons.org/licenses/by-nc-nd/3.0/" TargetMode="External"/><Relationship Id="rId5" Type="http://schemas.openxmlformats.org/officeDocument/2006/relationships/hyperlink" Target="https://www.rubikon.news/artikel/gemeinsam-fur-eine-bessere-welt-2" TargetMode="Externa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www.flickr.com/photos/gerardstolk/3698797220/" TargetMode="Externa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s://pixabay.com/de/idee-licht-gl%C3%BChbirne-lampe-birne-153974/" TargetMode="Externa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622" r="10511" b="466"/>
          <a:stretch>
            <a:fillRect/>
          </a:stretch>
        </p:blipFill>
        <p:spPr>
          <a:xfrm>
            <a:off x="0" y="0"/>
            <a:ext cx="18288000" cy="10287000"/>
          </a:xfrm>
          <a:prstGeom prst="rect">
            <a:avLst/>
          </a:prstGeom>
        </p:spPr>
      </p:pic>
      <p:sp>
        <p:nvSpPr>
          <p:cNvPr id="3" name="AutoShape 3"/>
          <p:cNvSpPr/>
          <p:nvPr/>
        </p:nvSpPr>
        <p:spPr>
          <a:xfrm>
            <a:off x="3113149" y="723900"/>
            <a:ext cx="14161848" cy="8229600"/>
          </a:xfrm>
          <a:prstGeom prst="rect">
            <a:avLst/>
          </a:prstGeom>
          <a:solidFill>
            <a:srgbClr val="BF6D5A"/>
          </a:solidFill>
        </p:spPr>
      </p:sp>
      <p:sp>
        <p:nvSpPr>
          <p:cNvPr id="4" name="AutoShape 4"/>
          <p:cNvSpPr/>
          <p:nvPr/>
        </p:nvSpPr>
        <p:spPr>
          <a:xfrm>
            <a:off x="1261262" y="6044713"/>
            <a:ext cx="20651" cy="4715555"/>
          </a:xfrm>
          <a:prstGeom prst="rect">
            <a:avLst/>
          </a:prstGeom>
          <a:solidFill>
            <a:srgbClr val="BF6D5A"/>
          </a:solidFill>
        </p:spPr>
      </p:sp>
      <p:sp>
        <p:nvSpPr>
          <p:cNvPr id="7" name="TextBox 7"/>
          <p:cNvSpPr txBox="1"/>
          <p:nvPr/>
        </p:nvSpPr>
        <p:spPr>
          <a:xfrm>
            <a:off x="3353155" y="2161013"/>
            <a:ext cx="13727730" cy="5520742"/>
          </a:xfrm>
          <a:prstGeom prst="rect">
            <a:avLst/>
          </a:prstGeom>
        </p:spPr>
        <p:txBody>
          <a:bodyPr wrap="square" lIns="0" tIns="0" rIns="0" bIns="0" rtlCol="0" anchor="t">
            <a:spAutoFit/>
          </a:bodyPr>
          <a:lstStyle/>
          <a:p>
            <a:pPr algn="r">
              <a:lnSpc>
                <a:spcPts val="4200"/>
              </a:lnSpc>
            </a:pPr>
            <a:endParaRPr lang="en-US" sz="3000" spc="179" dirty="0">
              <a:solidFill>
                <a:srgbClr val="F4F8F3"/>
              </a:solidFill>
              <a:latin typeface="Poppins"/>
            </a:endParaRPr>
          </a:p>
          <a:p>
            <a:pPr algn="ctr">
              <a:lnSpc>
                <a:spcPts val="4200"/>
              </a:lnSpc>
            </a:pPr>
            <a:r>
              <a:rPr lang="en-US" sz="6000" b="1" spc="179" dirty="0">
                <a:solidFill>
                  <a:srgbClr val="F4F8F3"/>
                </a:solidFill>
                <a:latin typeface="Poppins"/>
              </a:rPr>
              <a:t>Van </a:t>
            </a:r>
            <a:r>
              <a:rPr lang="en-US" sz="6000" b="1" spc="179" dirty="0" err="1">
                <a:solidFill>
                  <a:srgbClr val="F4F8F3"/>
                </a:solidFill>
                <a:latin typeface="Poppins"/>
              </a:rPr>
              <a:t>werkdruk</a:t>
            </a:r>
            <a:r>
              <a:rPr lang="en-US" sz="6000" b="1" spc="179" dirty="0">
                <a:solidFill>
                  <a:srgbClr val="F4F8F3"/>
                </a:solidFill>
                <a:latin typeface="Poppins"/>
              </a:rPr>
              <a:t> </a:t>
            </a:r>
            <a:r>
              <a:rPr lang="en-US" sz="6000" b="1" spc="179" dirty="0" err="1">
                <a:solidFill>
                  <a:srgbClr val="F4F8F3"/>
                </a:solidFill>
                <a:latin typeface="Poppins"/>
              </a:rPr>
              <a:t>naar</a:t>
            </a:r>
            <a:r>
              <a:rPr lang="en-US" sz="6000" b="1" spc="179" dirty="0">
                <a:solidFill>
                  <a:srgbClr val="F4F8F3"/>
                </a:solidFill>
                <a:latin typeface="Poppins"/>
              </a:rPr>
              <a:t> </a:t>
            </a:r>
            <a:r>
              <a:rPr lang="en-US" sz="6000" b="1" spc="179" dirty="0" err="1">
                <a:solidFill>
                  <a:srgbClr val="F4F8F3"/>
                </a:solidFill>
                <a:latin typeface="Poppins"/>
              </a:rPr>
              <a:t>werkenergie</a:t>
            </a:r>
            <a:br>
              <a:rPr lang="en-US" sz="6000" spc="179" dirty="0">
                <a:solidFill>
                  <a:srgbClr val="F4F8F3"/>
                </a:solidFill>
                <a:latin typeface="Poppins"/>
              </a:rPr>
            </a:br>
            <a:endParaRPr lang="en-US" sz="6000" spc="179" dirty="0">
              <a:solidFill>
                <a:srgbClr val="F4F8F3"/>
              </a:solidFill>
              <a:latin typeface="Poppins"/>
            </a:endParaRPr>
          </a:p>
          <a:p>
            <a:pPr algn="ctr">
              <a:lnSpc>
                <a:spcPct val="150000"/>
              </a:lnSpc>
            </a:pPr>
            <a:r>
              <a:rPr lang="en-US" sz="4800" spc="179" dirty="0">
                <a:solidFill>
                  <a:srgbClr val="F4F8F3"/>
                </a:solidFill>
                <a:latin typeface="Chalkboard SE" panose="03050602040202020205" pitchFamily="66" charset="77"/>
              </a:rPr>
              <a:t>-</a:t>
            </a:r>
            <a:r>
              <a:rPr lang="en-US" sz="4800" spc="179" dirty="0" err="1">
                <a:solidFill>
                  <a:srgbClr val="F4F8F3"/>
                </a:solidFill>
                <a:latin typeface="Chalkboard SE" panose="03050602040202020205" pitchFamily="66" charset="77"/>
              </a:rPr>
              <a:t>Vitaal</a:t>
            </a:r>
            <a:r>
              <a:rPr lang="en-US" sz="4800" spc="179" dirty="0">
                <a:solidFill>
                  <a:srgbClr val="F4F8F3"/>
                </a:solidFill>
                <a:latin typeface="Chalkboard SE" panose="03050602040202020205" pitchFamily="66" charset="77"/>
              </a:rPr>
              <a:t> </a:t>
            </a:r>
            <a:r>
              <a:rPr lang="en-US" sz="4800" spc="179" dirty="0" err="1">
                <a:solidFill>
                  <a:srgbClr val="F4F8F3"/>
                </a:solidFill>
                <a:latin typeface="Chalkboard SE" panose="03050602040202020205" pitchFamily="66" charset="77"/>
              </a:rPr>
              <a:t>leven</a:t>
            </a:r>
            <a:r>
              <a:rPr lang="en-US" sz="4800" spc="179" dirty="0">
                <a:solidFill>
                  <a:srgbClr val="F4F8F3"/>
                </a:solidFill>
                <a:latin typeface="Chalkboard SE" panose="03050602040202020205" pitchFamily="66" charset="77"/>
              </a:rPr>
              <a:t> </a:t>
            </a:r>
            <a:r>
              <a:rPr lang="en-US" sz="4800" spc="179" dirty="0" err="1">
                <a:solidFill>
                  <a:srgbClr val="F4F8F3"/>
                </a:solidFill>
                <a:latin typeface="Chalkboard SE" panose="03050602040202020205" pitchFamily="66" charset="77"/>
              </a:rPr>
              <a:t>en</a:t>
            </a:r>
            <a:r>
              <a:rPr lang="en-US" sz="4800" spc="179" dirty="0">
                <a:solidFill>
                  <a:srgbClr val="F4F8F3"/>
                </a:solidFill>
                <a:latin typeface="Chalkboard SE" panose="03050602040202020205" pitchFamily="66" charset="77"/>
              </a:rPr>
              <a:t> </a:t>
            </a:r>
            <a:r>
              <a:rPr lang="en-US" sz="4800" spc="179" dirty="0" err="1">
                <a:solidFill>
                  <a:srgbClr val="F4F8F3"/>
                </a:solidFill>
                <a:latin typeface="Chalkboard SE" panose="03050602040202020205" pitchFamily="66" charset="77"/>
              </a:rPr>
              <a:t>werken</a:t>
            </a:r>
            <a:r>
              <a:rPr lang="en-US" sz="4800" spc="179" dirty="0">
                <a:solidFill>
                  <a:srgbClr val="F4F8F3"/>
                </a:solidFill>
                <a:latin typeface="Chalkboard SE" panose="03050602040202020205" pitchFamily="66" charset="77"/>
              </a:rPr>
              <a:t> </a:t>
            </a:r>
            <a:r>
              <a:rPr lang="en-US" sz="4800" spc="179" dirty="0" err="1">
                <a:solidFill>
                  <a:srgbClr val="F4F8F3"/>
                </a:solidFill>
                <a:latin typeface="Chalkboard SE" panose="03050602040202020205" pitchFamily="66" charset="77"/>
              </a:rPr>
              <a:t>voor</a:t>
            </a:r>
            <a:r>
              <a:rPr lang="en-US" sz="4800" spc="179" dirty="0">
                <a:solidFill>
                  <a:srgbClr val="F4F8F3"/>
                </a:solidFill>
                <a:latin typeface="Chalkboard SE" panose="03050602040202020205" pitchFamily="66" charset="77"/>
              </a:rPr>
              <a:t> alle </a:t>
            </a:r>
            <a:r>
              <a:rPr lang="en-US" sz="4800" spc="179" dirty="0" err="1">
                <a:solidFill>
                  <a:srgbClr val="F4F8F3"/>
                </a:solidFill>
                <a:latin typeface="Chalkboard SE" panose="03050602040202020205" pitchFamily="66" charset="77"/>
              </a:rPr>
              <a:t>medewerkers</a:t>
            </a:r>
            <a:r>
              <a:rPr lang="en-US" sz="4800" spc="179" dirty="0">
                <a:solidFill>
                  <a:srgbClr val="F4F8F3"/>
                </a:solidFill>
                <a:latin typeface="Chalkboard SE" panose="03050602040202020205" pitchFamily="66" charset="77"/>
              </a:rPr>
              <a:t>- </a:t>
            </a:r>
          </a:p>
          <a:p>
            <a:pPr algn="r">
              <a:lnSpc>
                <a:spcPts val="4200"/>
              </a:lnSpc>
            </a:pPr>
            <a:endParaRPr lang="en-US" sz="5400" spc="179" dirty="0">
              <a:solidFill>
                <a:srgbClr val="F4F8F3"/>
              </a:solidFill>
              <a:latin typeface="Poppins"/>
            </a:endParaRPr>
          </a:p>
          <a:p>
            <a:pPr algn="r">
              <a:lnSpc>
                <a:spcPts val="4200"/>
              </a:lnSpc>
            </a:pPr>
            <a:endParaRPr lang="en-US" sz="5400" spc="179" dirty="0">
              <a:solidFill>
                <a:srgbClr val="F4F8F3"/>
              </a:solidFill>
              <a:latin typeface="Poppins"/>
            </a:endParaRPr>
          </a:p>
          <a:p>
            <a:pPr algn="r">
              <a:lnSpc>
                <a:spcPts val="4200"/>
              </a:lnSpc>
            </a:pPr>
            <a:r>
              <a:rPr lang="en-US" sz="4000" spc="179" dirty="0">
                <a:solidFill>
                  <a:srgbClr val="F4F8F3"/>
                </a:solidFill>
                <a:latin typeface="Poppins"/>
              </a:rPr>
              <a:t>Burnout </a:t>
            </a:r>
            <a:r>
              <a:rPr lang="en-US" sz="4000" spc="179" dirty="0" err="1">
                <a:solidFill>
                  <a:srgbClr val="F4F8F3"/>
                </a:solidFill>
                <a:latin typeface="Poppins"/>
              </a:rPr>
              <a:t>Preventie</a:t>
            </a:r>
            <a:r>
              <a:rPr lang="en-US" sz="4000" spc="179" dirty="0">
                <a:solidFill>
                  <a:srgbClr val="F4F8F3"/>
                </a:solidFill>
                <a:latin typeface="Poppins"/>
              </a:rPr>
              <a:t> &amp; </a:t>
            </a:r>
            <a:r>
              <a:rPr lang="en-US" sz="4000" spc="179" dirty="0" err="1">
                <a:solidFill>
                  <a:srgbClr val="F4F8F3"/>
                </a:solidFill>
                <a:latin typeface="Poppins"/>
              </a:rPr>
              <a:t>Begeleiding</a:t>
            </a:r>
            <a:endParaRPr lang="en-US" sz="4000" spc="179" dirty="0">
              <a:solidFill>
                <a:srgbClr val="F4F8F3"/>
              </a:solidFill>
              <a:latin typeface="Poppins"/>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296181"/>
            <a:ext cx="3425019" cy="1924238"/>
          </a:xfrm>
          <a:prstGeom prst="rect">
            <a:avLst/>
          </a:prstGeom>
        </p:spPr>
      </p:pic>
      <p:sp>
        <p:nvSpPr>
          <p:cNvPr id="9" name="TextBox 9"/>
          <p:cNvSpPr txBox="1"/>
          <p:nvPr/>
        </p:nvSpPr>
        <p:spPr>
          <a:xfrm rot="-5400000">
            <a:off x="-1100972" y="3142675"/>
            <a:ext cx="4716546" cy="488595"/>
          </a:xfrm>
          <a:prstGeom prst="rect">
            <a:avLst/>
          </a:prstGeom>
        </p:spPr>
        <p:txBody>
          <a:bodyPr lIns="0" tIns="0" rIns="0" bIns="0" rtlCol="0" anchor="t">
            <a:spAutoFit/>
          </a:bodyPr>
          <a:lstStyle/>
          <a:p>
            <a:pPr algn="r">
              <a:lnSpc>
                <a:spcPts val="3840"/>
              </a:lnSpc>
            </a:pPr>
            <a:r>
              <a:rPr lang="en-US" sz="3200" spc="352" dirty="0">
                <a:solidFill>
                  <a:srgbClr val="BF6D5A"/>
                </a:solidFill>
                <a:latin typeface="Poppins"/>
              </a:rPr>
              <a:t>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r="57124"/>
          <a:stretch>
            <a:fillRect/>
          </a:stretch>
        </p:blipFill>
        <p:spPr>
          <a:xfrm>
            <a:off x="4191000" y="2226281"/>
            <a:ext cx="1790688" cy="2152489"/>
          </a:xfrm>
          <a:prstGeom prst="rect">
            <a:avLst/>
          </a:prstGeom>
        </p:spPr>
      </p:pic>
      <p:pic>
        <p:nvPicPr>
          <p:cNvPr id="5" name="Afbeelding 4" descr="Afbeelding met tekst, schermopname, Lettertype, visitekaartje&#10;&#10;Automatisch gegenereerde beschrijving">
            <a:extLst>
              <a:ext uri="{FF2B5EF4-FFF2-40B4-BE49-F238E27FC236}">
                <a16:creationId xmlns:a16="http://schemas.microsoft.com/office/drawing/2014/main" id="{DA392063-C587-F848-8A0B-F17DBC514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1886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 schermopname, Lettertype, logo&#10;&#10;Automatisch gegenereerde beschrijving">
            <a:extLst>
              <a:ext uri="{FF2B5EF4-FFF2-40B4-BE49-F238E27FC236}">
                <a16:creationId xmlns:a16="http://schemas.microsoft.com/office/drawing/2014/main" id="{F17F68B3-953F-20E4-DCEB-8E526A55B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0"/>
            <a:ext cx="13601700" cy="10287000"/>
          </a:xfrm>
          <a:prstGeom prst="rect">
            <a:avLst/>
          </a:prstGeom>
        </p:spPr>
      </p:pic>
      <p:pic>
        <p:nvPicPr>
          <p:cNvPr id="10" name="Picture 4">
            <a:extLst>
              <a:ext uri="{FF2B5EF4-FFF2-40B4-BE49-F238E27FC236}">
                <a16:creationId xmlns:a16="http://schemas.microsoft.com/office/drawing/2014/main" id="{E738DA78-031C-C896-628B-B830618FE4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324" y="8457466"/>
            <a:ext cx="3425019" cy="19242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1147581" cy="872162"/>
          </a:xfrm>
          <a:prstGeom prst="rect">
            <a:avLst/>
          </a:prstGeom>
        </p:spPr>
      </p:pic>
      <p:sp>
        <p:nvSpPr>
          <p:cNvPr id="3" name="AutoShape 3"/>
          <p:cNvSpPr/>
          <p:nvPr/>
        </p:nvSpPr>
        <p:spPr>
          <a:xfrm rot="-5400000">
            <a:off x="10960557" y="-6135725"/>
            <a:ext cx="20651" cy="15201012"/>
          </a:xfrm>
          <a:prstGeom prst="rect">
            <a:avLst/>
          </a:prstGeom>
          <a:solidFill>
            <a:srgbClr val="BF6D5A"/>
          </a:solidFill>
        </p:spPr>
        <p:txBody>
          <a:bodyPr/>
          <a:lstStyle/>
          <a:p>
            <a:endParaRPr lang="nl-NL"/>
          </a:p>
        </p:txBody>
      </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324" y="8457466"/>
            <a:ext cx="3425019" cy="1924238"/>
          </a:xfrm>
          <a:prstGeom prst="rect">
            <a:avLst/>
          </a:prstGeom>
        </p:spPr>
      </p:pic>
      <p:sp>
        <p:nvSpPr>
          <p:cNvPr id="5" name="TextBox 5"/>
          <p:cNvSpPr txBox="1"/>
          <p:nvPr/>
        </p:nvSpPr>
        <p:spPr>
          <a:xfrm>
            <a:off x="3215003" y="1821034"/>
            <a:ext cx="11857993" cy="6636432"/>
          </a:xfrm>
          <a:prstGeom prst="rect">
            <a:avLst/>
          </a:prstGeom>
        </p:spPr>
        <p:txBody>
          <a:bodyPr lIns="0" tIns="0" rIns="0" bIns="0" rtlCol="0" anchor="t">
            <a:spAutoFit/>
          </a:bodyPr>
          <a:lstStyle/>
          <a:p>
            <a:pPr algn="r">
              <a:lnSpc>
                <a:spcPts val="7440"/>
              </a:lnSpc>
            </a:pPr>
            <a:endParaRPr dirty="0"/>
          </a:p>
          <a:p>
            <a:pPr>
              <a:lnSpc>
                <a:spcPts val="7440"/>
              </a:lnSpc>
            </a:pPr>
            <a:r>
              <a:rPr lang="en-US" sz="6000" spc="420" dirty="0" err="1">
                <a:solidFill>
                  <a:srgbClr val="674733"/>
                </a:solidFill>
                <a:latin typeface="Poppins Bold"/>
              </a:rPr>
              <a:t>Een</a:t>
            </a:r>
            <a:r>
              <a:rPr lang="en-US" sz="6000" spc="420" dirty="0">
                <a:solidFill>
                  <a:srgbClr val="674733"/>
                </a:solidFill>
                <a:latin typeface="Poppins Bold"/>
              </a:rPr>
              <a:t> </a:t>
            </a:r>
            <a:r>
              <a:rPr lang="en-US" sz="6000" spc="420" dirty="0" err="1">
                <a:solidFill>
                  <a:srgbClr val="674733"/>
                </a:solidFill>
                <a:latin typeface="Poppins Bold"/>
              </a:rPr>
              <a:t>medewerker</a:t>
            </a:r>
            <a:r>
              <a:rPr lang="en-US" sz="6000" spc="420" dirty="0">
                <a:solidFill>
                  <a:srgbClr val="674733"/>
                </a:solidFill>
                <a:latin typeface="Poppins Bold"/>
              </a:rPr>
              <a:t> in </a:t>
            </a:r>
            <a:r>
              <a:rPr lang="en-US" sz="6000" spc="420" dirty="0" err="1">
                <a:solidFill>
                  <a:srgbClr val="674733"/>
                </a:solidFill>
                <a:latin typeface="Poppins Bold"/>
              </a:rPr>
              <a:t>jouw</a:t>
            </a:r>
            <a:r>
              <a:rPr lang="en-US" sz="6000" spc="420" dirty="0">
                <a:solidFill>
                  <a:srgbClr val="674733"/>
                </a:solidFill>
                <a:latin typeface="Poppins Bold"/>
              </a:rPr>
              <a:t> </a:t>
            </a:r>
            <a:r>
              <a:rPr lang="en-US" sz="6000" spc="420" dirty="0" err="1">
                <a:solidFill>
                  <a:srgbClr val="674733"/>
                </a:solidFill>
                <a:latin typeface="Poppins Bold"/>
              </a:rPr>
              <a:t>organisatie</a:t>
            </a:r>
            <a:r>
              <a:rPr lang="en-US" sz="6000" spc="420" dirty="0">
                <a:solidFill>
                  <a:srgbClr val="674733"/>
                </a:solidFill>
                <a:latin typeface="Poppins Bold"/>
              </a:rPr>
              <a:t> </a:t>
            </a:r>
            <a:r>
              <a:rPr lang="en-US" sz="6000" spc="420" dirty="0" err="1">
                <a:solidFill>
                  <a:srgbClr val="674733"/>
                </a:solidFill>
                <a:latin typeface="Poppins Bold"/>
              </a:rPr>
              <a:t>valt</a:t>
            </a:r>
            <a:r>
              <a:rPr lang="en-US" sz="6000" spc="420" dirty="0">
                <a:solidFill>
                  <a:srgbClr val="674733"/>
                </a:solidFill>
                <a:latin typeface="Poppins Bold"/>
              </a:rPr>
              <a:t> </a:t>
            </a:r>
            <a:r>
              <a:rPr lang="en-US" sz="6000" spc="420" dirty="0" err="1">
                <a:solidFill>
                  <a:srgbClr val="674733"/>
                </a:solidFill>
                <a:latin typeface="Poppins Bold"/>
              </a:rPr>
              <a:t>uit</a:t>
            </a:r>
            <a:r>
              <a:rPr lang="en-US" sz="6000" spc="420" dirty="0">
                <a:solidFill>
                  <a:srgbClr val="674733"/>
                </a:solidFill>
                <a:latin typeface="Poppins Bold"/>
              </a:rPr>
              <a:t> </a:t>
            </a:r>
            <a:r>
              <a:rPr lang="en-US" sz="6000" spc="420" dirty="0" err="1">
                <a:solidFill>
                  <a:srgbClr val="674733"/>
                </a:solidFill>
                <a:latin typeface="Poppins Bold"/>
              </a:rPr>
              <a:t>wegens</a:t>
            </a:r>
            <a:r>
              <a:rPr lang="en-US" sz="6000" spc="420" dirty="0">
                <a:solidFill>
                  <a:srgbClr val="674733"/>
                </a:solidFill>
                <a:latin typeface="Poppins Bold"/>
              </a:rPr>
              <a:t> </a:t>
            </a:r>
            <a:r>
              <a:rPr lang="en-US" sz="6000" spc="420" dirty="0" err="1">
                <a:solidFill>
                  <a:srgbClr val="674733"/>
                </a:solidFill>
                <a:latin typeface="Poppins Bold"/>
              </a:rPr>
              <a:t>stressklachten</a:t>
            </a:r>
            <a:r>
              <a:rPr lang="en-US" sz="6000" spc="420" dirty="0">
                <a:solidFill>
                  <a:srgbClr val="674733"/>
                </a:solidFill>
                <a:latin typeface="Poppins Bold"/>
              </a:rPr>
              <a:t>. </a:t>
            </a:r>
          </a:p>
          <a:p>
            <a:pPr>
              <a:lnSpc>
                <a:spcPts val="7440"/>
              </a:lnSpc>
            </a:pPr>
            <a:endParaRPr lang="en-US" sz="6000" spc="420" dirty="0">
              <a:solidFill>
                <a:srgbClr val="674733"/>
              </a:solidFill>
              <a:latin typeface="Poppins Bold"/>
            </a:endParaRPr>
          </a:p>
          <a:p>
            <a:pPr>
              <a:lnSpc>
                <a:spcPts val="7440"/>
              </a:lnSpc>
            </a:pPr>
            <a:r>
              <a:rPr lang="en-US" sz="6000" spc="420" dirty="0">
                <a:solidFill>
                  <a:srgbClr val="674733"/>
                </a:solidFill>
                <a:latin typeface="Poppins Bold"/>
              </a:rPr>
              <a:t>Wat is </a:t>
            </a:r>
            <a:r>
              <a:rPr lang="en-US" sz="6000" spc="420" dirty="0" err="1">
                <a:solidFill>
                  <a:srgbClr val="674733"/>
                </a:solidFill>
                <a:latin typeface="Poppins Bold"/>
              </a:rPr>
              <a:t>zijn</a:t>
            </a:r>
            <a:r>
              <a:rPr lang="en-US" sz="6000" spc="420" dirty="0">
                <a:solidFill>
                  <a:srgbClr val="674733"/>
                </a:solidFill>
                <a:latin typeface="Poppins Bold"/>
              </a:rPr>
              <a:t> </a:t>
            </a:r>
            <a:r>
              <a:rPr lang="en-US" sz="6000" spc="420" dirty="0" err="1">
                <a:solidFill>
                  <a:srgbClr val="674733"/>
                </a:solidFill>
                <a:latin typeface="Poppins Bold"/>
              </a:rPr>
              <a:t>weg</a:t>
            </a:r>
            <a:r>
              <a:rPr lang="en-US" sz="6000" spc="420" dirty="0">
                <a:solidFill>
                  <a:srgbClr val="674733"/>
                </a:solidFill>
                <a:latin typeface="Poppins Bold"/>
              </a:rPr>
              <a:t> </a:t>
            </a:r>
            <a:r>
              <a:rPr lang="en-US" sz="6000" spc="420" dirty="0" err="1">
                <a:solidFill>
                  <a:srgbClr val="674733"/>
                </a:solidFill>
                <a:latin typeface="Poppins Bold"/>
              </a:rPr>
              <a:t>naar</a:t>
            </a:r>
            <a:r>
              <a:rPr lang="en-US" sz="6000" spc="420" dirty="0">
                <a:solidFill>
                  <a:srgbClr val="674733"/>
                </a:solidFill>
                <a:latin typeface="Poppins Bold"/>
              </a:rPr>
              <a:t> </a:t>
            </a:r>
            <a:r>
              <a:rPr lang="en-US" sz="6000" spc="420" dirty="0" err="1">
                <a:solidFill>
                  <a:srgbClr val="674733"/>
                </a:solidFill>
                <a:latin typeface="Poppins Bold"/>
              </a:rPr>
              <a:t>herstel</a:t>
            </a:r>
            <a:r>
              <a:rPr lang="en-US" sz="6000" spc="420" dirty="0">
                <a:solidFill>
                  <a:srgbClr val="674733"/>
                </a:solidFill>
                <a:latin typeface="Poppins 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40779" y="99855"/>
            <a:ext cx="4176471" cy="2152489"/>
          </a:xfrm>
          <a:prstGeom prst="rect">
            <a:avLst/>
          </a:prstGeom>
        </p:spPr>
      </p:pic>
      <p:grpSp>
        <p:nvGrpSpPr>
          <p:cNvPr id="4" name="Group 4"/>
          <p:cNvGrpSpPr/>
          <p:nvPr/>
        </p:nvGrpSpPr>
        <p:grpSpPr>
          <a:xfrm>
            <a:off x="40779" y="0"/>
            <a:ext cx="18247221" cy="10287000"/>
            <a:chOff x="0" y="0"/>
            <a:chExt cx="1868181" cy="2709333"/>
          </a:xfrm>
        </p:grpSpPr>
        <p:sp>
          <p:nvSpPr>
            <p:cNvPr id="5" name="Freeform 5"/>
            <p:cNvSpPr/>
            <p:nvPr/>
          </p:nvSpPr>
          <p:spPr>
            <a:xfrm>
              <a:off x="0" y="0"/>
              <a:ext cx="1868181" cy="2709333"/>
            </a:xfrm>
            <a:custGeom>
              <a:avLst/>
              <a:gdLst/>
              <a:ahLst/>
              <a:cxnLst/>
              <a:rect l="l" t="t" r="r" b="b"/>
              <a:pathLst>
                <a:path w="1868181" h="2709333">
                  <a:moveTo>
                    <a:pt x="0" y="0"/>
                  </a:moveTo>
                  <a:lnTo>
                    <a:pt x="1868181" y="0"/>
                  </a:lnTo>
                  <a:lnTo>
                    <a:pt x="1868181" y="2709333"/>
                  </a:lnTo>
                  <a:lnTo>
                    <a:pt x="0" y="2709333"/>
                  </a:lnTo>
                  <a:close/>
                </a:path>
              </a:pathLst>
            </a:custGeom>
            <a:solidFill>
              <a:srgbClr val="BF6D5A"/>
            </a:solidFill>
          </p:spPr>
          <p:txBody>
            <a:bodyPr/>
            <a:lstStyle/>
            <a:p>
              <a:endParaRPr lang="nl-NL"/>
            </a:p>
          </p:txBody>
        </p:sp>
        <p:sp>
          <p:nvSpPr>
            <p:cNvPr id="6" name="TextBox 6"/>
            <p:cNvSpPr txBox="1"/>
            <p:nvPr/>
          </p:nvSpPr>
          <p:spPr>
            <a:xfrm>
              <a:off x="0" y="-95250"/>
              <a:ext cx="812800" cy="908050"/>
            </a:xfrm>
            <a:prstGeom prst="rect">
              <a:avLst/>
            </a:prstGeom>
          </p:spPr>
          <p:txBody>
            <a:bodyPr lIns="50800" tIns="50800" rIns="50800" bIns="50800" rtlCol="0" anchor="ctr"/>
            <a:lstStyle/>
            <a:p>
              <a:pPr algn="ctr">
                <a:lnSpc>
                  <a:spcPts val="3412"/>
                </a:lnSpc>
              </a:pPr>
              <a:endParaRPr/>
            </a:p>
          </p:txBody>
        </p:sp>
      </p:grpSp>
      <p:pic>
        <p:nvPicPr>
          <p:cNvPr id="9" name="Picture 3">
            <a:extLst>
              <a:ext uri="{FF2B5EF4-FFF2-40B4-BE49-F238E27FC236}">
                <a16:creationId xmlns:a16="http://schemas.microsoft.com/office/drawing/2014/main" id="{93D1A4C3-43CB-6D4D-8A35-88D7067D7AD9}"/>
              </a:ext>
            </a:extLst>
          </p:cNvPr>
          <p:cNvPicPr>
            <a:picLocks noChangeAspect="1"/>
          </p:cNvPicPr>
          <p:nvPr/>
        </p:nvPicPr>
        <p:blipFill>
          <a:blip r:embed="rId3"/>
          <a:srcRect/>
          <a:stretch>
            <a:fillRect/>
          </a:stretch>
        </p:blipFill>
        <p:spPr>
          <a:xfrm>
            <a:off x="15773400" y="8420100"/>
            <a:ext cx="3118241" cy="1607093"/>
          </a:xfrm>
          <a:prstGeom prst="rect">
            <a:avLst/>
          </a:prstGeom>
        </p:spPr>
      </p:pic>
      <p:sp>
        <p:nvSpPr>
          <p:cNvPr id="8" name="TextBox 8"/>
          <p:cNvSpPr txBox="1"/>
          <p:nvPr/>
        </p:nvSpPr>
        <p:spPr>
          <a:xfrm>
            <a:off x="9144000" y="2318218"/>
            <a:ext cx="7924800" cy="5539978"/>
          </a:xfrm>
          <a:prstGeom prst="rect">
            <a:avLst/>
          </a:prstGeom>
        </p:spPr>
        <p:txBody>
          <a:bodyPr wrap="square" lIns="0" tIns="0" rIns="0" bIns="0" rtlCol="0" anchor="t">
            <a:spAutoFit/>
          </a:bodyPr>
          <a:lstStyle/>
          <a:p>
            <a:pPr algn="ctr"/>
            <a:r>
              <a:rPr lang="en-US" sz="6000" dirty="0">
                <a:solidFill>
                  <a:schemeClr val="bg1"/>
                </a:solidFill>
                <a:latin typeface="Chalkboard SE" panose="03050602040202020205" pitchFamily="66" charset="77"/>
              </a:rPr>
              <a:t>‘</a:t>
            </a:r>
            <a:r>
              <a:rPr lang="en-US" sz="6000" dirty="0" err="1">
                <a:solidFill>
                  <a:schemeClr val="bg1"/>
                </a:solidFill>
                <a:latin typeface="Chalkboard SE" panose="03050602040202020205" pitchFamily="66" charset="77"/>
              </a:rPr>
              <a:t>Duurzaam</a:t>
            </a:r>
            <a:r>
              <a:rPr lang="en-US" sz="6000" dirty="0">
                <a:solidFill>
                  <a:schemeClr val="bg1"/>
                </a:solidFill>
                <a:latin typeface="Chalkboard SE" panose="03050602040202020205" pitchFamily="66" charset="77"/>
              </a:rPr>
              <a:t> </a:t>
            </a:r>
            <a:r>
              <a:rPr lang="en-US" sz="6000" dirty="0" err="1">
                <a:solidFill>
                  <a:schemeClr val="bg1"/>
                </a:solidFill>
                <a:latin typeface="Chalkboard SE" panose="03050602040202020205" pitchFamily="66" charset="77"/>
              </a:rPr>
              <a:t>herstel</a:t>
            </a:r>
            <a:r>
              <a:rPr lang="en-US" sz="6000" dirty="0">
                <a:solidFill>
                  <a:schemeClr val="bg1"/>
                </a:solidFill>
                <a:latin typeface="Chalkboard SE" panose="03050602040202020205" pitchFamily="66" charset="77"/>
              </a:rPr>
              <a:t> van </a:t>
            </a:r>
            <a:r>
              <a:rPr lang="en-US" sz="6000" dirty="0" err="1">
                <a:solidFill>
                  <a:schemeClr val="bg1"/>
                </a:solidFill>
                <a:latin typeface="Chalkboard SE" panose="03050602040202020205" pitchFamily="66" charset="77"/>
              </a:rPr>
              <a:t>stressklachten</a:t>
            </a:r>
            <a:r>
              <a:rPr lang="en-US" sz="6000" dirty="0">
                <a:solidFill>
                  <a:schemeClr val="bg1"/>
                </a:solidFill>
                <a:latin typeface="Chalkboard SE" panose="03050602040202020205" pitchFamily="66" charset="77"/>
              </a:rPr>
              <a:t> </a:t>
            </a:r>
            <a:r>
              <a:rPr lang="en-US" sz="6000" dirty="0" err="1">
                <a:solidFill>
                  <a:schemeClr val="bg1"/>
                </a:solidFill>
                <a:latin typeface="Chalkboard SE" panose="03050602040202020205" pitchFamily="66" charset="77"/>
              </a:rPr>
              <a:t>vraagt</a:t>
            </a:r>
            <a:r>
              <a:rPr lang="en-US" sz="6000" dirty="0">
                <a:solidFill>
                  <a:schemeClr val="bg1"/>
                </a:solidFill>
                <a:latin typeface="Chalkboard SE" panose="03050602040202020205" pitchFamily="66" charset="77"/>
              </a:rPr>
              <a:t> om </a:t>
            </a:r>
          </a:p>
          <a:p>
            <a:pPr algn="ctr"/>
            <a:r>
              <a:rPr lang="en-US" sz="6000" dirty="0" err="1">
                <a:solidFill>
                  <a:schemeClr val="bg1"/>
                </a:solidFill>
                <a:latin typeface="Chalkboard SE" panose="03050602040202020205" pitchFamily="66" charset="77"/>
              </a:rPr>
              <a:t>een</a:t>
            </a:r>
            <a:r>
              <a:rPr lang="en-US" sz="6000" dirty="0">
                <a:solidFill>
                  <a:schemeClr val="bg1"/>
                </a:solidFill>
                <a:latin typeface="Chalkboard SE" panose="03050602040202020205" pitchFamily="66" charset="77"/>
              </a:rPr>
              <a:t> </a:t>
            </a:r>
            <a:r>
              <a:rPr lang="en-US" sz="6000" dirty="0" err="1">
                <a:solidFill>
                  <a:schemeClr val="bg1"/>
                </a:solidFill>
                <a:latin typeface="Chalkboard SE" panose="03050602040202020205" pitchFamily="66" charset="77"/>
              </a:rPr>
              <a:t>individuele</a:t>
            </a:r>
            <a:r>
              <a:rPr lang="en-US" sz="6000" dirty="0">
                <a:solidFill>
                  <a:schemeClr val="bg1"/>
                </a:solidFill>
                <a:latin typeface="Chalkboard SE" panose="03050602040202020205" pitchFamily="66" charset="77"/>
              </a:rPr>
              <a:t> </a:t>
            </a:r>
            <a:r>
              <a:rPr lang="en-US" sz="6000" dirty="0" err="1">
                <a:solidFill>
                  <a:schemeClr val="bg1"/>
                </a:solidFill>
                <a:latin typeface="Chalkboard SE" panose="03050602040202020205" pitchFamily="66" charset="77"/>
              </a:rPr>
              <a:t>en</a:t>
            </a:r>
            <a:r>
              <a:rPr lang="en-US" sz="6000" dirty="0">
                <a:solidFill>
                  <a:schemeClr val="bg1"/>
                </a:solidFill>
                <a:latin typeface="Chalkboard SE" panose="03050602040202020205" pitchFamily="66" charset="77"/>
              </a:rPr>
              <a:t> </a:t>
            </a:r>
            <a:r>
              <a:rPr lang="en-US" sz="6000" dirty="0" err="1">
                <a:solidFill>
                  <a:schemeClr val="bg1"/>
                </a:solidFill>
                <a:latin typeface="Chalkboard SE" panose="03050602040202020205" pitchFamily="66" charset="77"/>
              </a:rPr>
              <a:t>multidisciplinaire</a:t>
            </a:r>
            <a:r>
              <a:rPr lang="en-US" sz="6000" dirty="0">
                <a:solidFill>
                  <a:schemeClr val="bg1"/>
                </a:solidFill>
                <a:latin typeface="Chalkboard SE" panose="03050602040202020205" pitchFamily="66" charset="77"/>
              </a:rPr>
              <a:t> </a:t>
            </a:r>
          </a:p>
          <a:p>
            <a:pPr algn="ctr"/>
            <a:r>
              <a:rPr lang="en-US" sz="6000" dirty="0" err="1">
                <a:solidFill>
                  <a:schemeClr val="bg1"/>
                </a:solidFill>
                <a:latin typeface="Chalkboard SE" panose="03050602040202020205" pitchFamily="66" charset="77"/>
              </a:rPr>
              <a:t>Aanpak</a:t>
            </a:r>
            <a:r>
              <a:rPr lang="en-US" sz="6000" dirty="0">
                <a:solidFill>
                  <a:schemeClr val="bg1"/>
                </a:solidFill>
                <a:latin typeface="Chalkboard SE" panose="03050602040202020205" pitchFamily="66" charset="77"/>
              </a:rPr>
              <a:t>’</a:t>
            </a:r>
            <a:endParaRPr lang="en-US" sz="6000" dirty="0">
              <a:solidFill>
                <a:srgbClr val="674733"/>
              </a:solidFill>
              <a:latin typeface="Chalkboard SE" panose="03050602040202020205" pitchFamily="66" charset="77"/>
            </a:endParaRPr>
          </a:p>
        </p:txBody>
      </p:sp>
      <p:pic>
        <p:nvPicPr>
          <p:cNvPr id="7" name="Afbeelding 6" descr="Afbeelding met cirkel, zeshoek, ontwerp&#10;&#10;Automatisch gegenereerde beschrijving">
            <a:extLst>
              <a:ext uri="{FF2B5EF4-FFF2-40B4-BE49-F238E27FC236}">
                <a16:creationId xmlns:a16="http://schemas.microsoft.com/office/drawing/2014/main" id="{AD826944-02DC-D541-8E4F-C4C5E8F30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85" y="1176099"/>
            <a:ext cx="7690274" cy="79252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3871934" y="-3138060"/>
            <a:ext cx="20651" cy="9476519"/>
          </a:xfrm>
          <a:prstGeom prst="rect">
            <a:avLst/>
          </a:prstGeom>
          <a:solidFill>
            <a:srgbClr val="BF6D5A"/>
          </a:solidFill>
        </p:spPr>
      </p:sp>
      <p:pic>
        <p:nvPicPr>
          <p:cNvPr id="3" name="Picture 3"/>
          <p:cNvPicPr>
            <a:picLocks noChangeAspect="1"/>
          </p:cNvPicPr>
          <p:nvPr/>
        </p:nvPicPr>
        <p:blipFill>
          <a:blip r:embed="rId2"/>
          <a:srcRect/>
          <a:stretch>
            <a:fillRect/>
          </a:stretch>
        </p:blipFill>
        <p:spPr>
          <a:xfrm>
            <a:off x="0" y="3227"/>
            <a:ext cx="3055412" cy="2050945"/>
          </a:xfrm>
          <a:prstGeom prst="rect">
            <a:avLst/>
          </a:prstGeom>
        </p:spPr>
      </p:pic>
      <p:sp>
        <p:nvSpPr>
          <p:cNvPr id="4" name="AutoShape 4"/>
          <p:cNvSpPr/>
          <p:nvPr/>
        </p:nvSpPr>
        <p:spPr>
          <a:xfrm>
            <a:off x="0" y="-1"/>
            <a:ext cx="3768229" cy="2054173"/>
          </a:xfrm>
          <a:prstGeom prst="rect">
            <a:avLst/>
          </a:prstGeom>
          <a:solidFill>
            <a:srgbClr val="BF6D5A"/>
          </a:solidFill>
        </p:spPr>
      </p:sp>
      <p:pic>
        <p:nvPicPr>
          <p:cNvPr id="5" name="Picture 5"/>
          <p:cNvPicPr>
            <a:picLocks noChangeAspect="1"/>
          </p:cNvPicPr>
          <p:nvPr/>
        </p:nvPicPr>
        <p:blipFill>
          <a:blip r:embed="rId3"/>
          <a:srcRect/>
          <a:stretch>
            <a:fillRect/>
          </a:stretch>
        </p:blipFill>
        <p:spPr>
          <a:xfrm>
            <a:off x="524313" y="182801"/>
            <a:ext cx="3243916" cy="1671864"/>
          </a:xfrm>
          <a:prstGeom prst="rect">
            <a:avLst/>
          </a:prstGeom>
        </p:spPr>
      </p:pic>
      <p:sp>
        <p:nvSpPr>
          <p:cNvPr id="6" name="TextBox 6"/>
          <p:cNvSpPr txBox="1"/>
          <p:nvPr/>
        </p:nvSpPr>
        <p:spPr>
          <a:xfrm>
            <a:off x="8217126" y="2054172"/>
            <a:ext cx="9933719" cy="7431458"/>
          </a:xfrm>
          <a:prstGeom prst="rect">
            <a:avLst/>
          </a:prstGeom>
        </p:spPr>
        <p:txBody>
          <a:bodyPr wrap="square" lIns="0" tIns="0" rIns="0" bIns="0" rtlCol="0" anchor="t">
            <a:spAutoFit/>
          </a:bodyPr>
          <a:lstStyle/>
          <a:p>
            <a:pPr>
              <a:lnSpc>
                <a:spcPts val="4479"/>
              </a:lnSpc>
            </a:pPr>
            <a:r>
              <a:rPr lang="nl-NL" sz="3199" b="1" dirty="0">
                <a:solidFill>
                  <a:srgbClr val="674733"/>
                </a:solidFill>
                <a:latin typeface="Poppins" pitchFamily="2" charset="77"/>
                <a:cs typeface="Poppins" pitchFamily="2" charset="77"/>
              </a:rPr>
              <a:t>Individueel multidisciplinair maatwerktraject </a:t>
            </a:r>
            <a:endParaRPr lang="nl-NL" sz="3199" dirty="0">
              <a:solidFill>
                <a:srgbClr val="674733"/>
              </a:solidFill>
              <a:latin typeface="Poppins" pitchFamily="2" charset="77"/>
              <a:cs typeface="Poppins" pitchFamily="2" charset="77"/>
            </a:endParaRPr>
          </a:p>
          <a:p>
            <a:pPr marL="457200" indent="-457200">
              <a:lnSpc>
                <a:spcPts val="4479"/>
              </a:lnSpc>
              <a:buFont typeface="Wingdings" pitchFamily="2" charset="2"/>
              <a:buChar char="Ø"/>
            </a:pPr>
            <a:r>
              <a:rPr lang="nl-NL" sz="2800" dirty="0">
                <a:solidFill>
                  <a:srgbClr val="674733"/>
                </a:solidFill>
                <a:latin typeface="Poppins" pitchFamily="2" charset="77"/>
                <a:cs typeface="Poppins" pitchFamily="2" charset="77"/>
              </a:rPr>
              <a:t>Vanuit een holistische visie</a:t>
            </a:r>
          </a:p>
          <a:p>
            <a:pPr marL="457200" indent="-457200">
              <a:lnSpc>
                <a:spcPts val="4479"/>
              </a:lnSpc>
              <a:buFont typeface="Wingdings" pitchFamily="2" charset="2"/>
              <a:buChar char="Ø"/>
            </a:pPr>
            <a:r>
              <a:rPr lang="nl-NL" sz="2800" dirty="0">
                <a:solidFill>
                  <a:srgbClr val="674733"/>
                </a:solidFill>
                <a:latin typeface="Poppins" pitchFamily="2" charset="77"/>
                <a:cs typeface="Poppins" pitchFamily="2" charset="77"/>
              </a:rPr>
              <a:t>Naar duurzaam herstel van stressklachten en burnout (met/zonder verzuim)</a:t>
            </a:r>
          </a:p>
          <a:p>
            <a:pPr>
              <a:lnSpc>
                <a:spcPts val="4479"/>
              </a:lnSpc>
            </a:pPr>
            <a:endParaRPr lang="nl-NL" sz="2000" dirty="0">
              <a:solidFill>
                <a:srgbClr val="674733"/>
              </a:solidFill>
              <a:latin typeface="Poppins" pitchFamily="2" charset="77"/>
              <a:cs typeface="Poppins" pitchFamily="2" charset="77"/>
            </a:endParaRPr>
          </a:p>
          <a:p>
            <a:pPr>
              <a:lnSpc>
                <a:spcPts val="4479"/>
              </a:lnSpc>
            </a:pPr>
            <a:r>
              <a:rPr lang="nl-NL" sz="2800" b="1" dirty="0">
                <a:solidFill>
                  <a:srgbClr val="674733"/>
                </a:solidFill>
                <a:latin typeface="Poppins" pitchFamily="2" charset="77"/>
                <a:cs typeface="Poppins" pitchFamily="2" charset="77"/>
              </a:rPr>
              <a:t>Volgens de CSR methode:</a:t>
            </a:r>
          </a:p>
          <a:p>
            <a:pPr marL="690874" lvl="1" indent="-345437">
              <a:lnSpc>
                <a:spcPts val="4479"/>
              </a:lnSpc>
              <a:buFont typeface="Arial"/>
              <a:buChar char="•"/>
            </a:pPr>
            <a:r>
              <a:rPr lang="nl-NL" sz="2800" dirty="0">
                <a:solidFill>
                  <a:srgbClr val="674733"/>
                </a:solidFill>
                <a:latin typeface="Poppins" pitchFamily="2" charset="77"/>
                <a:cs typeface="Poppins" pitchFamily="2" charset="77"/>
              </a:rPr>
              <a:t>Fase 1: stoppen met roofbouw en bevorderen van het herstelvermogen;</a:t>
            </a:r>
          </a:p>
          <a:p>
            <a:pPr marL="690874" lvl="1" indent="-345437">
              <a:lnSpc>
                <a:spcPts val="4479"/>
              </a:lnSpc>
              <a:buFont typeface="Arial"/>
              <a:buChar char="•"/>
            </a:pPr>
            <a:r>
              <a:rPr lang="nl-NL" sz="2800" dirty="0">
                <a:solidFill>
                  <a:srgbClr val="674733"/>
                </a:solidFill>
                <a:latin typeface="Poppins" pitchFamily="2" charset="77"/>
                <a:cs typeface="Poppins" pitchFamily="2" charset="77"/>
              </a:rPr>
              <a:t>Fase 2: opbouw vitaliteit en verbetering zelfmanagement;</a:t>
            </a:r>
          </a:p>
          <a:p>
            <a:pPr marL="690874" lvl="1" indent="-345437">
              <a:lnSpc>
                <a:spcPts val="4479"/>
              </a:lnSpc>
              <a:buFont typeface="Arial"/>
              <a:buChar char="•"/>
            </a:pPr>
            <a:r>
              <a:rPr lang="nl-NL" sz="2800" dirty="0">
                <a:solidFill>
                  <a:srgbClr val="674733"/>
                </a:solidFill>
                <a:latin typeface="Poppins" pitchFamily="2" charset="77"/>
                <a:cs typeface="Poppins" pitchFamily="2" charset="77"/>
              </a:rPr>
              <a:t>Fase 3: verdere opbouw conditie en (sociale)</a:t>
            </a:r>
          </a:p>
          <a:p>
            <a:pPr marL="345437" lvl="1">
              <a:lnSpc>
                <a:spcPts val="4479"/>
              </a:lnSpc>
            </a:pPr>
            <a:r>
              <a:rPr lang="nl-NL" sz="2800" dirty="0">
                <a:solidFill>
                  <a:srgbClr val="674733"/>
                </a:solidFill>
                <a:latin typeface="Poppins" pitchFamily="2" charset="77"/>
                <a:cs typeface="Poppins" pitchFamily="2" charset="77"/>
              </a:rPr>
              <a:t>	</a:t>
            </a:r>
            <a:r>
              <a:rPr lang="nl-NL" sz="2800" dirty="0" err="1">
                <a:solidFill>
                  <a:srgbClr val="674733"/>
                </a:solidFill>
                <a:latin typeface="Poppins" pitchFamily="2" charset="77"/>
                <a:cs typeface="Poppins" pitchFamily="2" charset="77"/>
              </a:rPr>
              <a:t>reïntegratie</a:t>
            </a:r>
            <a:r>
              <a:rPr lang="nl-NL" sz="2800" dirty="0">
                <a:solidFill>
                  <a:srgbClr val="674733"/>
                </a:solidFill>
                <a:latin typeface="Poppins" pitchFamily="2" charset="77"/>
                <a:cs typeface="Poppins" pitchFamily="2" charset="77"/>
              </a:rPr>
              <a:t> (Spoor 1).</a:t>
            </a:r>
          </a:p>
          <a:p>
            <a:pPr>
              <a:lnSpc>
                <a:spcPts val="4199"/>
              </a:lnSpc>
            </a:pPr>
            <a:endParaRPr lang="en-US" sz="3199" dirty="0">
              <a:solidFill>
                <a:srgbClr val="674733"/>
              </a:solidFill>
              <a:latin typeface="Roboto"/>
            </a:endParaRPr>
          </a:p>
        </p:txBody>
      </p:sp>
      <p:sp>
        <p:nvSpPr>
          <p:cNvPr id="7" name="TextBox 7"/>
          <p:cNvSpPr txBox="1"/>
          <p:nvPr/>
        </p:nvSpPr>
        <p:spPr>
          <a:xfrm>
            <a:off x="8686800" y="382905"/>
            <a:ext cx="9476518" cy="1052148"/>
          </a:xfrm>
          <a:prstGeom prst="rect">
            <a:avLst/>
          </a:prstGeom>
        </p:spPr>
        <p:txBody>
          <a:bodyPr wrap="square" lIns="0" tIns="0" rIns="0" bIns="0" rtlCol="0" anchor="t">
            <a:spAutoFit/>
          </a:bodyPr>
          <a:lstStyle/>
          <a:p>
            <a:pPr>
              <a:lnSpc>
                <a:spcPts val="8539"/>
              </a:lnSpc>
            </a:pPr>
            <a:r>
              <a:rPr lang="nl-NL" sz="6099" dirty="0">
                <a:solidFill>
                  <a:srgbClr val="BF6D5A"/>
                </a:solidFill>
                <a:latin typeface="Poppins" pitchFamily="2" charset="77"/>
                <a:cs typeface="Poppins" pitchFamily="2" charset="77"/>
              </a:rPr>
              <a:t>Begeleiding naar herstel</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470275"/>
            <a:ext cx="5926802" cy="6371922"/>
          </a:xfrm>
          <a:prstGeom prst="rect">
            <a:avLst/>
          </a:prstGeom>
        </p:spPr>
      </p:pic>
      <p:sp>
        <p:nvSpPr>
          <p:cNvPr id="9" name="TextBox 9"/>
          <p:cNvSpPr txBox="1"/>
          <p:nvPr/>
        </p:nvSpPr>
        <p:spPr>
          <a:xfrm>
            <a:off x="1219200" y="9210675"/>
            <a:ext cx="5736301" cy="736099"/>
          </a:xfrm>
          <a:prstGeom prst="rect">
            <a:avLst/>
          </a:prstGeom>
        </p:spPr>
        <p:txBody>
          <a:bodyPr wrap="square" lIns="0" tIns="0" rIns="0" bIns="0" rtlCol="0" anchor="t">
            <a:spAutoFit/>
          </a:bodyPr>
          <a:lstStyle/>
          <a:p>
            <a:pPr algn="ctr">
              <a:lnSpc>
                <a:spcPts val="2799"/>
              </a:lnSpc>
            </a:pPr>
            <a:r>
              <a:rPr lang="en-US" sz="2800" b="1" dirty="0">
                <a:solidFill>
                  <a:srgbClr val="ED8338"/>
                </a:solidFill>
                <a:latin typeface="Poppins" pitchFamily="2" charset="77"/>
                <a:cs typeface="Poppins" pitchFamily="2" charset="77"/>
              </a:rPr>
              <a:t>BPB </a:t>
            </a:r>
          </a:p>
          <a:p>
            <a:pPr algn="ctr">
              <a:lnSpc>
                <a:spcPts val="2799"/>
              </a:lnSpc>
            </a:pPr>
            <a:r>
              <a:rPr lang="en-US" sz="2800" b="1" dirty="0" err="1">
                <a:solidFill>
                  <a:srgbClr val="ED8338"/>
                </a:solidFill>
                <a:latin typeface="Poppins" pitchFamily="2" charset="77"/>
                <a:cs typeface="Poppins" pitchFamily="2" charset="77"/>
              </a:rPr>
              <a:t>Werkenergiemodel</a:t>
            </a:r>
            <a:endParaRPr lang="en-US" sz="2800" b="1" dirty="0">
              <a:solidFill>
                <a:srgbClr val="ED8338"/>
              </a:solidFill>
              <a:latin typeface="Poppins" pitchFamily="2" charset="77"/>
              <a:cs typeface="Poppins" pitchFamily="2" charset="77"/>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3871934" y="-3138060"/>
            <a:ext cx="20651" cy="9476519"/>
          </a:xfrm>
          <a:prstGeom prst="rect">
            <a:avLst/>
          </a:prstGeom>
          <a:solidFill>
            <a:srgbClr val="BF6D5A"/>
          </a:solidFill>
        </p:spPr>
      </p:sp>
      <p:pic>
        <p:nvPicPr>
          <p:cNvPr id="3" name="Picture 3"/>
          <p:cNvPicPr>
            <a:picLocks noChangeAspect="1"/>
          </p:cNvPicPr>
          <p:nvPr/>
        </p:nvPicPr>
        <p:blipFill>
          <a:blip r:embed="rId2"/>
          <a:srcRect/>
          <a:stretch>
            <a:fillRect/>
          </a:stretch>
        </p:blipFill>
        <p:spPr>
          <a:xfrm>
            <a:off x="0" y="3227"/>
            <a:ext cx="3055412" cy="2050945"/>
          </a:xfrm>
          <a:prstGeom prst="rect">
            <a:avLst/>
          </a:prstGeom>
        </p:spPr>
      </p:pic>
      <p:sp>
        <p:nvSpPr>
          <p:cNvPr id="4" name="AutoShape 4"/>
          <p:cNvSpPr/>
          <p:nvPr/>
        </p:nvSpPr>
        <p:spPr>
          <a:xfrm>
            <a:off x="-1" y="19050"/>
            <a:ext cx="8225093" cy="10361104"/>
          </a:xfrm>
          <a:prstGeom prst="rect">
            <a:avLst/>
          </a:prstGeom>
          <a:solidFill>
            <a:srgbClr val="BF6D5A"/>
          </a:solidFill>
        </p:spPr>
      </p:sp>
      <p:pic>
        <p:nvPicPr>
          <p:cNvPr id="5" name="Picture 5"/>
          <p:cNvPicPr>
            <a:picLocks noChangeAspect="1"/>
          </p:cNvPicPr>
          <p:nvPr/>
        </p:nvPicPr>
        <p:blipFill>
          <a:blip r:embed="rId3"/>
          <a:srcRect/>
          <a:stretch>
            <a:fillRect/>
          </a:stretch>
        </p:blipFill>
        <p:spPr>
          <a:xfrm>
            <a:off x="0" y="8724113"/>
            <a:ext cx="3243916" cy="1671864"/>
          </a:xfrm>
          <a:prstGeom prst="rect">
            <a:avLst/>
          </a:prstGeom>
        </p:spPr>
      </p:pic>
      <p:pic>
        <p:nvPicPr>
          <p:cNvPr id="6" name="Picture 6"/>
          <p:cNvPicPr>
            <a:picLocks noChangeAspect="1"/>
          </p:cNvPicPr>
          <p:nvPr/>
        </p:nvPicPr>
        <p:blipFill>
          <a:blip r:embed="rId4"/>
          <a:srcRect l="2578" r="2578"/>
          <a:stretch>
            <a:fillRect/>
          </a:stretch>
        </p:blipFill>
        <p:spPr>
          <a:xfrm>
            <a:off x="0" y="3053238"/>
            <a:ext cx="8225093" cy="5783321"/>
          </a:xfrm>
          <a:prstGeom prst="rect">
            <a:avLst/>
          </a:prstGeom>
        </p:spPr>
      </p:pic>
      <p:sp>
        <p:nvSpPr>
          <p:cNvPr id="7" name="TextBox 7"/>
          <p:cNvSpPr txBox="1"/>
          <p:nvPr/>
        </p:nvSpPr>
        <p:spPr>
          <a:xfrm>
            <a:off x="8610600" y="609435"/>
            <a:ext cx="9677400" cy="1856919"/>
          </a:xfrm>
          <a:prstGeom prst="rect">
            <a:avLst/>
          </a:prstGeom>
        </p:spPr>
        <p:txBody>
          <a:bodyPr wrap="square" lIns="0" tIns="0" rIns="0" bIns="0" rtlCol="0" anchor="t">
            <a:spAutoFit/>
          </a:bodyPr>
          <a:lstStyle/>
          <a:p>
            <a:pPr>
              <a:lnSpc>
                <a:spcPts val="7420"/>
              </a:lnSpc>
            </a:pPr>
            <a:r>
              <a:rPr lang="nl-NL" sz="5100" b="1" dirty="0">
                <a:solidFill>
                  <a:srgbClr val="BF6D5A"/>
                </a:solidFill>
                <a:latin typeface="Poppins" pitchFamily="2" charset="77"/>
                <a:cs typeface="Poppins" pitchFamily="2" charset="77"/>
              </a:rPr>
              <a:t>     Individueel traject bij 	stressklachten </a:t>
            </a:r>
            <a:endParaRPr lang="nl-NL" sz="2000" b="1" dirty="0">
              <a:solidFill>
                <a:srgbClr val="BF6D5A"/>
              </a:solidFill>
              <a:latin typeface="Poppins" pitchFamily="2" charset="77"/>
              <a:cs typeface="Poppins" pitchFamily="2" charset="77"/>
            </a:endParaRPr>
          </a:p>
        </p:txBody>
      </p:sp>
      <p:sp>
        <p:nvSpPr>
          <p:cNvPr id="8" name="TextBox 8"/>
          <p:cNvSpPr txBox="1"/>
          <p:nvPr/>
        </p:nvSpPr>
        <p:spPr>
          <a:xfrm>
            <a:off x="8991601" y="2482897"/>
            <a:ext cx="9296400" cy="6353662"/>
          </a:xfrm>
          <a:prstGeom prst="rect">
            <a:avLst/>
          </a:prstGeom>
        </p:spPr>
        <p:txBody>
          <a:bodyPr wrap="square" lIns="0" tIns="0" rIns="0" bIns="0" rtlCol="0" anchor="t">
            <a:spAutoFit/>
          </a:bodyPr>
          <a:lstStyle/>
          <a:p>
            <a:pPr algn="ctr">
              <a:lnSpc>
                <a:spcPts val="3072"/>
              </a:lnSpc>
            </a:pPr>
            <a:endParaRPr lang="nl-NL" dirty="0"/>
          </a:p>
          <a:p>
            <a:pPr marL="565980" lvl="1" indent="-342900">
              <a:lnSpc>
                <a:spcPts val="3072"/>
              </a:lnSpc>
              <a:buFont typeface="Wingdings" pitchFamily="2" charset="2"/>
              <a:buChar char="ü"/>
            </a:pPr>
            <a:r>
              <a:rPr lang="nl-NL" sz="2400" spc="-31" dirty="0" err="1">
                <a:solidFill>
                  <a:srgbClr val="674733"/>
                </a:solidFill>
                <a:latin typeface="Poppins" pitchFamily="2" charset="77"/>
                <a:cs typeface="Poppins" pitchFamily="2" charset="77"/>
              </a:rPr>
              <a:t>E-health</a:t>
            </a:r>
            <a:r>
              <a:rPr lang="nl-NL" sz="2400" spc="-31" dirty="0">
                <a:solidFill>
                  <a:srgbClr val="674733"/>
                </a:solidFill>
                <a:latin typeface="Poppins" pitchFamily="2" charset="77"/>
                <a:cs typeface="Poppins" pitchFamily="2" charset="77"/>
              </a:rPr>
              <a:t> programma </a:t>
            </a:r>
            <a:r>
              <a:rPr lang="nl-NL" sz="2400" b="1" spc="-31" dirty="0">
                <a:solidFill>
                  <a:srgbClr val="674733"/>
                </a:solidFill>
                <a:latin typeface="Poppins" pitchFamily="2" charset="77"/>
                <a:cs typeface="Poppins" pitchFamily="2" charset="77"/>
              </a:rPr>
              <a:t>Cortisolmanager </a:t>
            </a:r>
          </a:p>
          <a:p>
            <a:pPr marL="565980" lvl="1" indent="-342900">
              <a:lnSpc>
                <a:spcPts val="3072"/>
              </a:lnSpc>
              <a:buFont typeface="Wingdings" pitchFamily="2" charset="2"/>
              <a:buChar char="ü"/>
            </a:pPr>
            <a:r>
              <a:rPr lang="nl-NL" sz="2400" spc="-31" dirty="0">
                <a:solidFill>
                  <a:srgbClr val="674733"/>
                </a:solidFill>
                <a:latin typeface="Poppins" pitchFamily="2" charset="77"/>
                <a:cs typeface="Poppins" pitchFamily="2" charset="77"/>
              </a:rPr>
              <a:t>Diagnostiek en neuro-hormonale fysiologische </a:t>
            </a:r>
            <a:r>
              <a:rPr lang="nl-NL" sz="2400" b="1" spc="-31" dirty="0">
                <a:solidFill>
                  <a:srgbClr val="674733"/>
                </a:solidFill>
                <a:latin typeface="Poppins" pitchFamily="2" charset="77"/>
                <a:cs typeface="Poppins" pitchFamily="2" charset="77"/>
              </a:rPr>
              <a:t>metingen</a:t>
            </a:r>
            <a:r>
              <a:rPr lang="nl-NL" sz="2400" spc="-31" dirty="0">
                <a:solidFill>
                  <a:srgbClr val="674733"/>
                </a:solidFill>
                <a:latin typeface="Poppins" pitchFamily="2" charset="77"/>
                <a:cs typeface="Poppins" pitchFamily="2" charset="77"/>
              </a:rPr>
              <a:t> aan de hand van de Braverman Neurotransmittertest,   CSR Vragenlijst en HRV meting;</a:t>
            </a:r>
          </a:p>
          <a:p>
            <a:pPr marL="565980" lvl="1" indent="-342900">
              <a:lnSpc>
                <a:spcPts val="3072"/>
              </a:lnSpc>
              <a:buFont typeface="Wingdings" pitchFamily="2" charset="2"/>
              <a:buChar char="ü"/>
            </a:pPr>
            <a:r>
              <a:rPr lang="nl-NL" sz="2400" b="1" spc="-31" dirty="0">
                <a:solidFill>
                  <a:srgbClr val="674733"/>
                </a:solidFill>
                <a:latin typeface="Poppins" pitchFamily="2" charset="77"/>
                <a:cs typeface="Poppins" pitchFamily="2" charset="77"/>
              </a:rPr>
              <a:t>Werkenergieanalyse; </a:t>
            </a:r>
          </a:p>
          <a:p>
            <a:pPr marL="565980" lvl="1" indent="-342900">
              <a:lnSpc>
                <a:spcPts val="3072"/>
              </a:lnSpc>
              <a:buFont typeface="Wingdings" pitchFamily="2" charset="2"/>
              <a:buChar char="ü"/>
            </a:pPr>
            <a:r>
              <a:rPr lang="nl-NL" sz="2400" spc="-31" dirty="0">
                <a:solidFill>
                  <a:srgbClr val="674733"/>
                </a:solidFill>
                <a:latin typeface="Poppins" pitchFamily="2" charset="77"/>
                <a:cs typeface="Poppins" pitchFamily="2" charset="77"/>
              </a:rPr>
              <a:t>Zes </a:t>
            </a:r>
            <a:r>
              <a:rPr lang="nl-NL" sz="2400" b="1" spc="-31" dirty="0">
                <a:solidFill>
                  <a:srgbClr val="674733"/>
                </a:solidFill>
                <a:latin typeface="Poppins" pitchFamily="2" charset="77"/>
                <a:cs typeface="Poppins" pitchFamily="2" charset="77"/>
              </a:rPr>
              <a:t>coaching</a:t>
            </a:r>
            <a:r>
              <a:rPr lang="nl-NL" sz="2400" spc="-31" dirty="0">
                <a:solidFill>
                  <a:srgbClr val="674733"/>
                </a:solidFill>
                <a:latin typeface="Poppins" pitchFamily="2" charset="77"/>
                <a:cs typeface="Poppins" pitchFamily="2" charset="77"/>
              </a:rPr>
              <a:t> sessies gericht op bewustwording, zelfmanagement en re-integratie.</a:t>
            </a:r>
          </a:p>
          <a:p>
            <a:pPr marL="565980" lvl="1" indent="-342900">
              <a:lnSpc>
                <a:spcPts val="3072"/>
              </a:lnSpc>
              <a:buFont typeface="Wingdings" pitchFamily="2" charset="2"/>
              <a:buChar char="ü"/>
            </a:pPr>
            <a:r>
              <a:rPr lang="nl-NL" sz="2400" spc="-31" dirty="0">
                <a:solidFill>
                  <a:srgbClr val="674733"/>
                </a:solidFill>
                <a:latin typeface="Poppins" pitchFamily="2" charset="77"/>
                <a:cs typeface="Poppins" pitchFamily="2" charset="77"/>
              </a:rPr>
              <a:t>Drie consulten </a:t>
            </a:r>
            <a:r>
              <a:rPr lang="nl-NL" sz="2400" b="1" spc="-31" dirty="0">
                <a:solidFill>
                  <a:srgbClr val="674733"/>
                </a:solidFill>
                <a:latin typeface="Poppins" pitchFamily="2" charset="77"/>
                <a:cs typeface="Poppins" pitchFamily="2" charset="77"/>
              </a:rPr>
              <a:t>voedingsgeneeskundige</a:t>
            </a:r>
            <a:r>
              <a:rPr lang="nl-NL" sz="2400" spc="-31" dirty="0">
                <a:solidFill>
                  <a:srgbClr val="674733"/>
                </a:solidFill>
                <a:latin typeface="Poppins" pitchFamily="2" charset="77"/>
                <a:cs typeface="Poppins" pitchFamily="2" charset="77"/>
              </a:rPr>
              <a:t>/ leefstijladviseur voor herstel van neuro-hormonale ontregeling;</a:t>
            </a:r>
          </a:p>
          <a:p>
            <a:pPr marL="565980" lvl="1" indent="-342900">
              <a:lnSpc>
                <a:spcPts val="3072"/>
              </a:lnSpc>
              <a:buFont typeface="Wingdings" pitchFamily="2" charset="2"/>
              <a:buChar char="ü"/>
            </a:pPr>
            <a:r>
              <a:rPr lang="nl-NL" sz="2400" spc="-31" dirty="0">
                <a:solidFill>
                  <a:srgbClr val="674733"/>
                </a:solidFill>
                <a:latin typeface="Poppins" pitchFamily="2" charset="77"/>
                <a:cs typeface="Poppins" pitchFamily="2" charset="77"/>
              </a:rPr>
              <a:t>Vijf consulten </a:t>
            </a:r>
            <a:r>
              <a:rPr lang="nl-NL" sz="2400" b="1" spc="-31" dirty="0">
                <a:solidFill>
                  <a:srgbClr val="674733"/>
                </a:solidFill>
                <a:latin typeface="Poppins" pitchFamily="2" charset="77"/>
                <a:cs typeface="Poppins" pitchFamily="2" charset="77"/>
              </a:rPr>
              <a:t>adem &amp; beweging </a:t>
            </a:r>
            <a:r>
              <a:rPr lang="nl-NL" sz="2400" spc="-31" dirty="0">
                <a:solidFill>
                  <a:srgbClr val="674733"/>
                </a:solidFill>
                <a:latin typeface="Poppins" pitchFamily="2" charset="77"/>
                <a:cs typeface="Poppins" pitchFamily="2" charset="77"/>
              </a:rPr>
              <a:t>voor het ontwikkelen van vitaliteit bevorderend gedrag en concrete tools voor het omgaan met spanning/werkdruk en stress;</a:t>
            </a:r>
          </a:p>
          <a:p>
            <a:pPr marL="565980" lvl="1" indent="-342900">
              <a:lnSpc>
                <a:spcPts val="3072"/>
              </a:lnSpc>
              <a:buFont typeface="Wingdings" pitchFamily="2" charset="2"/>
              <a:buChar char="ü"/>
            </a:pPr>
            <a:r>
              <a:rPr lang="nl-NL" sz="2400" spc="-31" dirty="0">
                <a:solidFill>
                  <a:srgbClr val="674733"/>
                </a:solidFill>
                <a:latin typeface="Poppins" pitchFamily="2" charset="77"/>
                <a:cs typeface="Poppins" pitchFamily="2" charset="77"/>
              </a:rPr>
              <a:t>Een </a:t>
            </a:r>
            <a:r>
              <a:rPr lang="nl-NL" sz="2400" b="1" spc="-31" dirty="0">
                <a:solidFill>
                  <a:srgbClr val="674733"/>
                </a:solidFill>
                <a:latin typeface="Poppins" pitchFamily="2" charset="77"/>
                <a:cs typeface="Poppins" pitchFamily="2" charset="77"/>
              </a:rPr>
              <a:t>drie- of viergesprek </a:t>
            </a:r>
            <a:r>
              <a:rPr lang="nl-NL" sz="2400" spc="-31" dirty="0">
                <a:solidFill>
                  <a:srgbClr val="674733"/>
                </a:solidFill>
                <a:latin typeface="Poppins" pitchFamily="2" charset="77"/>
                <a:cs typeface="Poppins" pitchFamily="2" charset="77"/>
              </a:rPr>
              <a:t>met de medewerker, leidinggevende en HR;</a:t>
            </a:r>
          </a:p>
          <a:p>
            <a:pPr marL="565980" lvl="1" indent="-342900">
              <a:lnSpc>
                <a:spcPts val="3072"/>
              </a:lnSpc>
              <a:buFont typeface="Wingdings" pitchFamily="2" charset="2"/>
              <a:buChar char="ü"/>
            </a:pPr>
            <a:r>
              <a:rPr lang="nl-NL" sz="2400" b="1" spc="-31" dirty="0">
                <a:solidFill>
                  <a:srgbClr val="674733"/>
                </a:solidFill>
                <a:latin typeface="Poppins" pitchFamily="2" charset="77"/>
                <a:cs typeface="Poppins" pitchFamily="2" charset="77"/>
              </a:rPr>
              <a:t>Eindrapportage</a:t>
            </a:r>
            <a:r>
              <a:rPr lang="nl-NL" sz="2400" spc="-31" dirty="0">
                <a:solidFill>
                  <a:srgbClr val="674733"/>
                </a:solidFill>
                <a:latin typeface="Poppins" pitchFamily="2" charset="77"/>
                <a:cs typeface="Poppins" pitchFamily="2" charset="77"/>
              </a:rPr>
              <a:t> met advies voor nazorg.</a:t>
            </a:r>
          </a:p>
        </p:txBody>
      </p:sp>
      <p:sp>
        <p:nvSpPr>
          <p:cNvPr id="9" name="Tekstvak 8">
            <a:extLst>
              <a:ext uri="{FF2B5EF4-FFF2-40B4-BE49-F238E27FC236}">
                <a16:creationId xmlns:a16="http://schemas.microsoft.com/office/drawing/2014/main" id="{65C9BC1A-BE1A-5D44-B942-F3F1297599BE}"/>
              </a:ext>
            </a:extLst>
          </p:cNvPr>
          <p:cNvSpPr txBox="1"/>
          <p:nvPr/>
        </p:nvSpPr>
        <p:spPr>
          <a:xfrm>
            <a:off x="685800" y="800100"/>
            <a:ext cx="6553200" cy="2123658"/>
          </a:xfrm>
          <a:prstGeom prst="rect">
            <a:avLst/>
          </a:prstGeom>
          <a:noFill/>
        </p:spPr>
        <p:txBody>
          <a:bodyPr wrap="square" rtlCol="0">
            <a:spAutoFit/>
          </a:bodyPr>
          <a:lstStyle/>
          <a:p>
            <a:pPr algn="ctr"/>
            <a:r>
              <a:rPr lang="nl-NL" sz="4400" dirty="0">
                <a:solidFill>
                  <a:schemeClr val="bg1"/>
                </a:solidFill>
                <a:latin typeface="Chalkduster" panose="03050602040202020205" pitchFamily="66" charset="77"/>
              </a:rPr>
              <a:t>VOORBEELD</a:t>
            </a:r>
          </a:p>
          <a:p>
            <a:pPr algn="ctr"/>
            <a:r>
              <a:rPr lang="nl-NL" sz="4400" dirty="0">
                <a:solidFill>
                  <a:schemeClr val="bg1"/>
                </a:solidFill>
                <a:latin typeface="Chalkduster" panose="03050602040202020205" pitchFamily="66" charset="77"/>
              </a:rPr>
              <a:t>MAATWERKTRAJECT</a:t>
            </a:r>
          </a:p>
          <a:p>
            <a:pPr algn="ctr"/>
            <a:r>
              <a:rPr lang="nl-NL" sz="4400" dirty="0">
                <a:solidFill>
                  <a:schemeClr val="bg1"/>
                </a:solidFill>
                <a:latin typeface="Chalkduster" panose="03050602040202020205" pitchFamily="66" charset="77"/>
              </a:rPr>
              <a:t>VERZUIM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1147581" cy="872162"/>
          </a:xfrm>
          <a:prstGeom prst="rect">
            <a:avLst/>
          </a:prstGeom>
        </p:spPr>
      </p:pic>
      <p:sp>
        <p:nvSpPr>
          <p:cNvPr id="3" name="AutoShape 3"/>
          <p:cNvSpPr/>
          <p:nvPr/>
        </p:nvSpPr>
        <p:spPr>
          <a:xfrm rot="-5400000">
            <a:off x="10960557" y="-6135725"/>
            <a:ext cx="20651" cy="15201012"/>
          </a:xfrm>
          <a:prstGeom prst="rect">
            <a:avLst/>
          </a:prstGeom>
          <a:solidFill>
            <a:srgbClr val="BF6D5A"/>
          </a:solidFill>
        </p:spPr>
        <p:txBody>
          <a:bodyPr/>
          <a:lstStyle/>
          <a:p>
            <a:endParaRPr lang="nl-NL"/>
          </a:p>
        </p:txBody>
      </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324" y="8457466"/>
            <a:ext cx="3425019" cy="1924238"/>
          </a:xfrm>
          <a:prstGeom prst="rect">
            <a:avLst/>
          </a:prstGeom>
        </p:spPr>
      </p:pic>
      <p:sp>
        <p:nvSpPr>
          <p:cNvPr id="5" name="TextBox 5"/>
          <p:cNvSpPr txBox="1"/>
          <p:nvPr/>
        </p:nvSpPr>
        <p:spPr>
          <a:xfrm>
            <a:off x="5401307" y="1815137"/>
            <a:ext cx="11857993" cy="6636432"/>
          </a:xfrm>
          <a:prstGeom prst="rect">
            <a:avLst/>
          </a:prstGeom>
        </p:spPr>
        <p:txBody>
          <a:bodyPr lIns="0" tIns="0" rIns="0" bIns="0" rtlCol="0" anchor="t">
            <a:spAutoFit/>
          </a:bodyPr>
          <a:lstStyle/>
          <a:p>
            <a:pPr algn="r">
              <a:lnSpc>
                <a:spcPts val="7440"/>
              </a:lnSpc>
            </a:pPr>
            <a:endParaRPr dirty="0"/>
          </a:p>
          <a:p>
            <a:pPr>
              <a:lnSpc>
                <a:spcPts val="7440"/>
              </a:lnSpc>
            </a:pPr>
            <a:r>
              <a:rPr lang="en-US" sz="6000" spc="420" dirty="0">
                <a:solidFill>
                  <a:srgbClr val="BF6D5A"/>
                </a:solidFill>
                <a:latin typeface="Poppins Bold"/>
              </a:rPr>
              <a:t>Hoe is het met de </a:t>
            </a:r>
            <a:r>
              <a:rPr lang="en-US" sz="6000" spc="420" dirty="0" err="1">
                <a:solidFill>
                  <a:srgbClr val="BF6D5A"/>
                </a:solidFill>
                <a:latin typeface="Poppins Bold"/>
              </a:rPr>
              <a:t>werkdruk</a:t>
            </a:r>
            <a:r>
              <a:rPr lang="en-US" sz="6000" spc="420" dirty="0">
                <a:solidFill>
                  <a:srgbClr val="BF6D5A"/>
                </a:solidFill>
                <a:latin typeface="Poppins Bold"/>
              </a:rPr>
              <a:t> in </a:t>
            </a:r>
            <a:r>
              <a:rPr lang="en-US" sz="6000" spc="420" dirty="0" err="1">
                <a:solidFill>
                  <a:srgbClr val="BF6D5A"/>
                </a:solidFill>
                <a:latin typeface="Poppins Bold"/>
              </a:rPr>
              <a:t>jouw</a:t>
            </a:r>
            <a:r>
              <a:rPr lang="en-US" sz="6000" spc="420" dirty="0">
                <a:solidFill>
                  <a:srgbClr val="BF6D5A"/>
                </a:solidFill>
                <a:latin typeface="Poppins Bold"/>
              </a:rPr>
              <a:t> </a:t>
            </a:r>
            <a:r>
              <a:rPr lang="en-US" sz="6000" spc="420" dirty="0" err="1">
                <a:solidFill>
                  <a:srgbClr val="BF6D5A"/>
                </a:solidFill>
                <a:latin typeface="Poppins Bold"/>
              </a:rPr>
              <a:t>organisatie</a:t>
            </a:r>
            <a:r>
              <a:rPr lang="en-US" sz="6000" spc="420" dirty="0">
                <a:solidFill>
                  <a:srgbClr val="BF6D5A"/>
                </a:solidFill>
                <a:latin typeface="Poppins Bold"/>
              </a:rPr>
              <a:t>?</a:t>
            </a:r>
          </a:p>
          <a:p>
            <a:pPr>
              <a:lnSpc>
                <a:spcPts val="7440"/>
              </a:lnSpc>
            </a:pPr>
            <a:endParaRPr lang="en-US" sz="6000" spc="420" dirty="0">
              <a:solidFill>
                <a:srgbClr val="BF6D5A"/>
              </a:solidFill>
              <a:latin typeface="Poppins Bold"/>
            </a:endParaRPr>
          </a:p>
          <a:p>
            <a:pPr>
              <a:lnSpc>
                <a:spcPts val="7440"/>
              </a:lnSpc>
            </a:pPr>
            <a:r>
              <a:rPr lang="en-US" sz="6000" spc="420" dirty="0" err="1">
                <a:solidFill>
                  <a:srgbClr val="BF6D5A"/>
                </a:solidFill>
                <a:latin typeface="Poppins Bold"/>
              </a:rPr>
              <a:t>Aan</a:t>
            </a:r>
            <a:r>
              <a:rPr lang="en-US" sz="6000" spc="420" dirty="0">
                <a:solidFill>
                  <a:srgbClr val="BF6D5A"/>
                </a:solidFill>
                <a:latin typeface="Poppins Bold"/>
              </a:rPr>
              <a:t> </a:t>
            </a:r>
            <a:r>
              <a:rPr lang="en-US" sz="6000" spc="420" dirty="0" err="1">
                <a:solidFill>
                  <a:srgbClr val="BF6D5A"/>
                </a:solidFill>
                <a:latin typeface="Poppins Bold"/>
              </a:rPr>
              <a:t>welke</a:t>
            </a:r>
            <a:r>
              <a:rPr lang="en-US" sz="6000" spc="420" dirty="0">
                <a:solidFill>
                  <a:srgbClr val="BF6D5A"/>
                </a:solidFill>
                <a:latin typeface="Poppins Bold"/>
              </a:rPr>
              <a:t> </a:t>
            </a:r>
            <a:r>
              <a:rPr lang="en-US" sz="6000" spc="420" dirty="0" err="1">
                <a:solidFill>
                  <a:srgbClr val="BF6D5A"/>
                </a:solidFill>
                <a:latin typeface="Poppins Bold"/>
              </a:rPr>
              <a:t>knoppen</a:t>
            </a:r>
            <a:r>
              <a:rPr lang="en-US" sz="6000" spc="420" dirty="0">
                <a:solidFill>
                  <a:srgbClr val="BF6D5A"/>
                </a:solidFill>
                <a:latin typeface="Poppins Bold"/>
              </a:rPr>
              <a:t> </a:t>
            </a:r>
            <a:r>
              <a:rPr lang="en-US" sz="6000" spc="420" dirty="0" err="1">
                <a:solidFill>
                  <a:srgbClr val="BF6D5A"/>
                </a:solidFill>
                <a:latin typeface="Poppins Bold"/>
              </a:rPr>
              <a:t>kun</a:t>
            </a:r>
            <a:r>
              <a:rPr lang="en-US" sz="6000" spc="420" dirty="0">
                <a:solidFill>
                  <a:srgbClr val="BF6D5A"/>
                </a:solidFill>
                <a:latin typeface="Poppins Bold"/>
              </a:rPr>
              <a:t> je </a:t>
            </a:r>
            <a:r>
              <a:rPr lang="en-US" sz="6000" spc="420" dirty="0" err="1">
                <a:solidFill>
                  <a:srgbClr val="BF6D5A"/>
                </a:solidFill>
                <a:latin typeface="Poppins Bold"/>
              </a:rPr>
              <a:t>draaien</a:t>
            </a:r>
            <a:r>
              <a:rPr lang="en-US" sz="6000" spc="420" dirty="0">
                <a:solidFill>
                  <a:srgbClr val="BF6D5A"/>
                </a:solidFill>
                <a:latin typeface="Poppins Bold"/>
              </a:rPr>
              <a:t>?</a:t>
            </a:r>
          </a:p>
        </p:txBody>
      </p:sp>
    </p:spTree>
    <p:extLst>
      <p:ext uri="{BB962C8B-B14F-4D97-AF65-F5344CB8AC3E}">
        <p14:creationId xmlns:p14="http://schemas.microsoft.com/office/powerpoint/2010/main" val="1751461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Lettertype, Website&#10;&#10;Automatisch gegenereerde beschrijving">
            <a:extLst>
              <a:ext uri="{FF2B5EF4-FFF2-40B4-BE49-F238E27FC236}">
                <a16:creationId xmlns:a16="http://schemas.microsoft.com/office/drawing/2014/main" id="{B64C146E-6A4F-D241-90C8-9A36A4A1D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29707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3871934" y="-3138060"/>
            <a:ext cx="20651" cy="9476519"/>
          </a:xfrm>
          <a:prstGeom prst="rect">
            <a:avLst/>
          </a:prstGeom>
          <a:solidFill>
            <a:srgbClr val="BF6D5A"/>
          </a:solidFill>
        </p:spPr>
      </p:sp>
      <p:pic>
        <p:nvPicPr>
          <p:cNvPr id="3" name="Picture 3"/>
          <p:cNvPicPr>
            <a:picLocks noChangeAspect="1"/>
          </p:cNvPicPr>
          <p:nvPr/>
        </p:nvPicPr>
        <p:blipFill>
          <a:blip r:embed="rId2"/>
          <a:srcRect/>
          <a:stretch>
            <a:fillRect/>
          </a:stretch>
        </p:blipFill>
        <p:spPr>
          <a:xfrm>
            <a:off x="0" y="3227"/>
            <a:ext cx="3055412" cy="2050945"/>
          </a:xfrm>
          <a:prstGeom prst="rect">
            <a:avLst/>
          </a:prstGeom>
        </p:spPr>
      </p:pic>
      <p:sp>
        <p:nvSpPr>
          <p:cNvPr id="4" name="AutoShape 4"/>
          <p:cNvSpPr/>
          <p:nvPr/>
        </p:nvSpPr>
        <p:spPr>
          <a:xfrm>
            <a:off x="0" y="0"/>
            <a:ext cx="8225093" cy="10287000"/>
          </a:xfrm>
          <a:prstGeom prst="rect">
            <a:avLst/>
          </a:prstGeom>
          <a:solidFill>
            <a:srgbClr val="BF6D5A"/>
          </a:solidFill>
        </p:spPr>
      </p:sp>
      <p:pic>
        <p:nvPicPr>
          <p:cNvPr id="5" name="Picture 5"/>
          <p:cNvPicPr>
            <a:picLocks noChangeAspect="1"/>
          </p:cNvPicPr>
          <p:nvPr/>
        </p:nvPicPr>
        <p:blipFill>
          <a:blip r:embed="rId3"/>
          <a:srcRect/>
          <a:stretch>
            <a:fillRect/>
          </a:stretch>
        </p:blipFill>
        <p:spPr>
          <a:xfrm>
            <a:off x="-94252" y="8561725"/>
            <a:ext cx="3243916" cy="1671864"/>
          </a:xfrm>
          <a:prstGeom prst="rect">
            <a:avLst/>
          </a:prstGeom>
        </p:spPr>
      </p:pic>
      <p:pic>
        <p:nvPicPr>
          <p:cNvPr id="6" name="Picture 6"/>
          <p:cNvPicPr>
            <a:picLocks noChangeAspect="1"/>
          </p:cNvPicPr>
          <p:nvPr/>
        </p:nvPicPr>
        <p:blipFill>
          <a:blip r:embed="rId4"/>
          <a:srcRect l="2593" r="2593"/>
          <a:stretch>
            <a:fillRect/>
          </a:stretch>
        </p:blipFill>
        <p:spPr>
          <a:xfrm>
            <a:off x="0" y="2778404"/>
            <a:ext cx="8225093" cy="5783321"/>
          </a:xfrm>
          <a:prstGeom prst="rect">
            <a:avLst/>
          </a:prstGeom>
        </p:spPr>
      </p:pic>
      <p:sp>
        <p:nvSpPr>
          <p:cNvPr id="7" name="TextBox 7"/>
          <p:cNvSpPr txBox="1"/>
          <p:nvPr/>
        </p:nvSpPr>
        <p:spPr>
          <a:xfrm>
            <a:off x="8659081" y="609435"/>
            <a:ext cx="9476519" cy="1845377"/>
          </a:xfrm>
          <a:prstGeom prst="rect">
            <a:avLst/>
          </a:prstGeom>
        </p:spPr>
        <p:txBody>
          <a:bodyPr wrap="square" lIns="0" tIns="0" rIns="0" bIns="0" rtlCol="0" anchor="t">
            <a:spAutoFit/>
          </a:bodyPr>
          <a:lstStyle/>
          <a:p>
            <a:pPr>
              <a:lnSpc>
                <a:spcPts val="7420"/>
              </a:lnSpc>
            </a:pPr>
            <a:r>
              <a:rPr lang="nl-NL" sz="2000" b="1" dirty="0">
                <a:solidFill>
                  <a:srgbClr val="BF6D5A"/>
                </a:solidFill>
                <a:latin typeface="Poppins" pitchFamily="2" charset="77"/>
                <a:cs typeface="Poppins" pitchFamily="2" charset="77"/>
              </a:rPr>
              <a:t>             </a:t>
            </a:r>
            <a:r>
              <a:rPr lang="nl-NL" sz="4800" b="1" dirty="0">
                <a:solidFill>
                  <a:srgbClr val="BF6D5A"/>
                </a:solidFill>
                <a:latin typeface="Poppins" pitchFamily="2" charset="77"/>
                <a:cs typeface="Poppins" pitchFamily="2" charset="77"/>
              </a:rPr>
              <a:t> Preventie traject team 		Doel: meer werkplezier</a:t>
            </a:r>
          </a:p>
        </p:txBody>
      </p:sp>
      <p:sp>
        <p:nvSpPr>
          <p:cNvPr id="8" name="TextBox 8"/>
          <p:cNvSpPr txBox="1"/>
          <p:nvPr/>
        </p:nvSpPr>
        <p:spPr>
          <a:xfrm>
            <a:off x="9144000" y="3170447"/>
            <a:ext cx="8180487" cy="4263283"/>
          </a:xfrm>
          <a:prstGeom prst="rect">
            <a:avLst/>
          </a:prstGeom>
        </p:spPr>
        <p:txBody>
          <a:bodyPr lIns="0" tIns="0" rIns="0" bIns="0" rtlCol="0" anchor="t">
            <a:spAutoFit/>
          </a:bodyPr>
          <a:lstStyle/>
          <a:p>
            <a:pPr marL="827403" lvl="1" indent="-514350">
              <a:lnSpc>
                <a:spcPts val="3711"/>
              </a:lnSpc>
              <a:buFont typeface="Wingdings" pitchFamily="2" charset="2"/>
              <a:buChar char="Ø"/>
            </a:pPr>
            <a:r>
              <a:rPr lang="en-US" sz="2899" spc="-37" dirty="0">
                <a:solidFill>
                  <a:srgbClr val="674733"/>
                </a:solidFill>
                <a:latin typeface="Poppins" pitchFamily="2" charset="77"/>
                <a:cs typeface="Poppins" pitchFamily="2" charset="77"/>
              </a:rPr>
              <a:t> </a:t>
            </a:r>
            <a:r>
              <a:rPr lang="nl-NL" sz="2899" spc="-37" dirty="0">
                <a:solidFill>
                  <a:srgbClr val="674733"/>
                </a:solidFill>
                <a:latin typeface="Poppins" pitchFamily="2" charset="77"/>
                <a:cs typeface="Poppins" pitchFamily="2" charset="77"/>
              </a:rPr>
              <a:t>Individuele </a:t>
            </a:r>
            <a:r>
              <a:rPr lang="nl-NL" sz="2899" b="1" spc="-37" dirty="0">
                <a:solidFill>
                  <a:srgbClr val="674733"/>
                </a:solidFill>
                <a:latin typeface="Poppins" pitchFamily="2" charset="77"/>
                <a:cs typeface="Poppins" pitchFamily="2" charset="77"/>
              </a:rPr>
              <a:t>Werkenergieanalyse® &amp;  </a:t>
            </a:r>
            <a:r>
              <a:rPr lang="nl-NL" sz="2899" b="1" spc="-37" dirty="0" err="1">
                <a:solidFill>
                  <a:srgbClr val="674733"/>
                </a:solidFill>
                <a:latin typeface="Poppins" pitchFamily="2" charset="77"/>
                <a:cs typeface="Poppins" pitchFamily="2" charset="77"/>
              </a:rPr>
              <a:t>coachingsgesprek</a:t>
            </a:r>
            <a:r>
              <a:rPr lang="nl-NL" sz="2899" spc="-37" dirty="0">
                <a:solidFill>
                  <a:srgbClr val="674733"/>
                </a:solidFill>
                <a:latin typeface="Poppins" pitchFamily="2" charset="77"/>
                <a:cs typeface="Poppins" pitchFamily="2" charset="77"/>
              </a:rPr>
              <a:t> voor ieder teamlid;</a:t>
            </a:r>
          </a:p>
          <a:p>
            <a:pPr marL="827403" lvl="1" indent="-514350">
              <a:lnSpc>
                <a:spcPts val="3711"/>
              </a:lnSpc>
              <a:buFont typeface="Wingdings" pitchFamily="2" charset="2"/>
              <a:buChar char="Ø"/>
            </a:pPr>
            <a:r>
              <a:rPr lang="nl-NL" sz="2899" b="1" spc="-37" dirty="0">
                <a:solidFill>
                  <a:srgbClr val="674733"/>
                </a:solidFill>
                <a:latin typeface="Poppins" pitchFamily="2" charset="77"/>
                <a:cs typeface="Poppins" pitchFamily="2" charset="77"/>
              </a:rPr>
              <a:t>Teamanalyse </a:t>
            </a:r>
            <a:r>
              <a:rPr lang="nl-NL" sz="2899" spc="-37" dirty="0">
                <a:solidFill>
                  <a:srgbClr val="674733"/>
                </a:solidFill>
                <a:latin typeface="Poppins" pitchFamily="2" charset="77"/>
                <a:cs typeface="Poppins" pitchFamily="2" charset="77"/>
              </a:rPr>
              <a:t>en rapportage over kwaliteiten, valkuilen en uitdagingen van het team.</a:t>
            </a:r>
          </a:p>
          <a:p>
            <a:pPr marL="827403" lvl="1" indent="-514350">
              <a:lnSpc>
                <a:spcPts val="3711"/>
              </a:lnSpc>
              <a:buFont typeface="Wingdings" pitchFamily="2" charset="2"/>
              <a:buChar char="Ø"/>
            </a:pPr>
            <a:r>
              <a:rPr lang="nl-NL" sz="2899" spc="-37" dirty="0">
                <a:solidFill>
                  <a:srgbClr val="674733"/>
                </a:solidFill>
                <a:latin typeface="Poppins" pitchFamily="2" charset="77"/>
                <a:cs typeface="Poppins" pitchFamily="2" charset="77"/>
              </a:rPr>
              <a:t>Aan de hand van het TNO-werkdruk model worden </a:t>
            </a:r>
            <a:r>
              <a:rPr lang="nl-NL" sz="2899" b="1" spc="-37" dirty="0">
                <a:solidFill>
                  <a:srgbClr val="674733"/>
                </a:solidFill>
                <a:latin typeface="Poppins" pitchFamily="2" charset="77"/>
                <a:cs typeface="Poppins" pitchFamily="2" charset="77"/>
              </a:rPr>
              <a:t>concrete adviezen </a:t>
            </a:r>
            <a:r>
              <a:rPr lang="nl-NL" sz="2899" spc="-37" dirty="0">
                <a:solidFill>
                  <a:srgbClr val="674733"/>
                </a:solidFill>
                <a:latin typeface="Poppins" pitchFamily="2" charset="77"/>
                <a:cs typeface="Poppins" pitchFamily="2" charset="77"/>
              </a:rPr>
              <a:t>gegeven hoe werkplezier kan worden vergroot binnen het team.</a:t>
            </a:r>
          </a:p>
        </p:txBody>
      </p:sp>
      <p:sp>
        <p:nvSpPr>
          <p:cNvPr id="9" name="Tekstvak 8">
            <a:extLst>
              <a:ext uri="{FF2B5EF4-FFF2-40B4-BE49-F238E27FC236}">
                <a16:creationId xmlns:a16="http://schemas.microsoft.com/office/drawing/2014/main" id="{5E3ED48C-AB81-AB46-82AF-55579E94A770}"/>
              </a:ext>
            </a:extLst>
          </p:cNvPr>
          <p:cNvSpPr txBox="1"/>
          <p:nvPr/>
        </p:nvSpPr>
        <p:spPr>
          <a:xfrm>
            <a:off x="1219200" y="800100"/>
            <a:ext cx="5410199" cy="1446550"/>
          </a:xfrm>
          <a:prstGeom prst="rect">
            <a:avLst/>
          </a:prstGeom>
          <a:noFill/>
        </p:spPr>
        <p:txBody>
          <a:bodyPr wrap="square" rtlCol="0">
            <a:spAutoFit/>
          </a:bodyPr>
          <a:lstStyle/>
          <a:p>
            <a:pPr algn="ctr"/>
            <a:r>
              <a:rPr lang="nl-NL" sz="4400" dirty="0">
                <a:solidFill>
                  <a:schemeClr val="bg1"/>
                </a:solidFill>
                <a:latin typeface="Chalkduster" panose="03050602040202020205" pitchFamily="66" charset="77"/>
              </a:rPr>
              <a:t>VOORBEELD</a:t>
            </a:r>
          </a:p>
          <a:p>
            <a:r>
              <a:rPr lang="nl-NL" sz="4400" dirty="0">
                <a:solidFill>
                  <a:schemeClr val="bg1"/>
                </a:solidFill>
                <a:latin typeface="Chalkduster" panose="03050602040202020205" pitchFamily="66" charset="77"/>
              </a:rPr>
              <a:t>TEAMTRAJECT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3871934" y="-3138060"/>
            <a:ext cx="20651" cy="9476519"/>
          </a:xfrm>
          <a:prstGeom prst="rect">
            <a:avLst/>
          </a:prstGeom>
          <a:solidFill>
            <a:srgbClr val="BF6D5A"/>
          </a:solidFill>
        </p:spPr>
      </p:sp>
      <p:pic>
        <p:nvPicPr>
          <p:cNvPr id="3" name="Picture 3"/>
          <p:cNvPicPr>
            <a:picLocks noChangeAspect="1"/>
          </p:cNvPicPr>
          <p:nvPr/>
        </p:nvPicPr>
        <p:blipFill>
          <a:blip r:embed="rId2"/>
          <a:srcRect/>
          <a:stretch>
            <a:fillRect/>
          </a:stretch>
        </p:blipFill>
        <p:spPr>
          <a:xfrm>
            <a:off x="0" y="3227"/>
            <a:ext cx="3055412" cy="2050945"/>
          </a:xfrm>
          <a:prstGeom prst="rect">
            <a:avLst/>
          </a:prstGeom>
        </p:spPr>
      </p:pic>
      <p:sp>
        <p:nvSpPr>
          <p:cNvPr id="4" name="AutoShape 4"/>
          <p:cNvSpPr/>
          <p:nvPr/>
        </p:nvSpPr>
        <p:spPr>
          <a:xfrm>
            <a:off x="-1" y="0"/>
            <a:ext cx="8225093" cy="10287000"/>
          </a:xfrm>
          <a:prstGeom prst="rect">
            <a:avLst/>
          </a:prstGeom>
          <a:solidFill>
            <a:srgbClr val="BF6D5A"/>
          </a:solidFill>
        </p:spPr>
      </p:sp>
      <p:pic>
        <p:nvPicPr>
          <p:cNvPr id="5" name="Picture 5"/>
          <p:cNvPicPr>
            <a:picLocks noChangeAspect="1"/>
          </p:cNvPicPr>
          <p:nvPr/>
        </p:nvPicPr>
        <p:blipFill>
          <a:blip r:embed="rId3"/>
          <a:srcRect/>
          <a:stretch>
            <a:fillRect/>
          </a:stretch>
        </p:blipFill>
        <p:spPr>
          <a:xfrm>
            <a:off x="19050" y="8579657"/>
            <a:ext cx="3243916" cy="1671864"/>
          </a:xfrm>
          <a:prstGeom prst="rect">
            <a:avLst/>
          </a:prstGeom>
        </p:spPr>
      </p:pic>
      <p:sp>
        <p:nvSpPr>
          <p:cNvPr id="7" name="TextBox 7"/>
          <p:cNvSpPr txBox="1"/>
          <p:nvPr/>
        </p:nvSpPr>
        <p:spPr>
          <a:xfrm>
            <a:off x="8225094" y="609435"/>
            <a:ext cx="10395426" cy="1829988"/>
          </a:xfrm>
          <a:prstGeom prst="rect">
            <a:avLst/>
          </a:prstGeom>
        </p:spPr>
        <p:txBody>
          <a:bodyPr wrap="square" lIns="0" tIns="0" rIns="0" bIns="0" rtlCol="0" anchor="t">
            <a:spAutoFit/>
          </a:bodyPr>
          <a:lstStyle/>
          <a:p>
            <a:pPr>
              <a:lnSpc>
                <a:spcPts val="7420"/>
              </a:lnSpc>
            </a:pPr>
            <a:r>
              <a:rPr lang="nl-NL" sz="4400" b="1" dirty="0">
                <a:solidFill>
                  <a:srgbClr val="BF6D5A"/>
                </a:solidFill>
                <a:latin typeface="Poppins" pitchFamily="2" charset="77"/>
                <a:cs typeface="Poppins" pitchFamily="2" charset="77"/>
              </a:rPr>
              <a:t>      Van werkdruk </a:t>
            </a:r>
            <a:r>
              <a:rPr lang="nl-NL" sz="4400" b="1" dirty="0">
                <a:solidFill>
                  <a:srgbClr val="BF6D5A"/>
                </a:solidFill>
                <a:latin typeface="Poppins" pitchFamily="2" charset="77"/>
                <a:cs typeface="Poppins" pitchFamily="2" charset="77"/>
                <a:sym typeface="Wingdings" pitchFamily="2" charset="2"/>
              </a:rPr>
              <a:t></a:t>
            </a:r>
            <a:r>
              <a:rPr lang="nl-NL" sz="4400" b="1" dirty="0">
                <a:solidFill>
                  <a:srgbClr val="BF6D5A"/>
                </a:solidFill>
                <a:latin typeface="Poppins" pitchFamily="2" charset="77"/>
                <a:cs typeface="Poppins" pitchFamily="2" charset="77"/>
              </a:rPr>
              <a:t> werkplezier 	</a:t>
            </a:r>
            <a:br>
              <a:rPr lang="nl-NL" sz="4400" b="1" dirty="0">
                <a:solidFill>
                  <a:srgbClr val="BF6D5A"/>
                </a:solidFill>
                <a:latin typeface="Poppins" pitchFamily="2" charset="77"/>
                <a:cs typeface="Poppins" pitchFamily="2" charset="77"/>
              </a:rPr>
            </a:br>
            <a:r>
              <a:rPr lang="nl-NL" sz="4400" b="1" dirty="0">
                <a:solidFill>
                  <a:srgbClr val="BF6D5A"/>
                </a:solidFill>
                <a:latin typeface="Poppins" pitchFamily="2" charset="77"/>
                <a:cs typeface="Poppins" pitchFamily="2" charset="77"/>
              </a:rPr>
              <a:t>             voor leidinggevenden</a:t>
            </a:r>
          </a:p>
        </p:txBody>
      </p:sp>
      <p:sp>
        <p:nvSpPr>
          <p:cNvPr id="8" name="TextBox 8"/>
          <p:cNvSpPr txBox="1"/>
          <p:nvPr/>
        </p:nvSpPr>
        <p:spPr>
          <a:xfrm>
            <a:off x="9144000" y="3170447"/>
            <a:ext cx="8180487" cy="4881401"/>
          </a:xfrm>
          <a:prstGeom prst="rect">
            <a:avLst/>
          </a:prstGeom>
        </p:spPr>
        <p:txBody>
          <a:bodyPr lIns="0" tIns="0" rIns="0" bIns="0" rtlCol="0" anchor="t">
            <a:spAutoFit/>
          </a:bodyPr>
          <a:lstStyle/>
          <a:p>
            <a:pPr marL="313053" lvl="1">
              <a:lnSpc>
                <a:spcPts val="3711"/>
              </a:lnSpc>
            </a:pPr>
            <a:endParaRPr lang="en-US" sz="2899" spc="-37" dirty="0">
              <a:solidFill>
                <a:srgbClr val="BF6D5A"/>
              </a:solidFill>
              <a:latin typeface="Poppins Bold"/>
            </a:endParaRPr>
          </a:p>
          <a:p>
            <a:pPr marL="457200" indent="-457200">
              <a:buFont typeface="Courier New" panose="02070309020205020404" pitchFamily="49" charset="0"/>
              <a:buChar char="o"/>
            </a:pPr>
            <a:r>
              <a:rPr lang="nl-NL" sz="3200" b="0" i="0" u="none" strike="noStrike" dirty="0">
                <a:solidFill>
                  <a:srgbClr val="674733"/>
                </a:solidFill>
                <a:effectLst/>
              </a:rPr>
              <a:t>Wat is werkdruk en werkplezier? </a:t>
            </a:r>
          </a:p>
          <a:p>
            <a:pPr marL="457200" indent="-457200">
              <a:buFont typeface="Courier New" panose="02070309020205020404" pitchFamily="49" charset="0"/>
              <a:buChar char="o"/>
            </a:pPr>
            <a:r>
              <a:rPr lang="nl-NL" sz="3200" dirty="0">
                <a:solidFill>
                  <a:srgbClr val="674733"/>
                </a:solidFill>
              </a:rPr>
              <a:t>Hoe staat het met jouw energie en veerkracht?</a:t>
            </a:r>
          </a:p>
          <a:p>
            <a:pPr marL="457200" indent="-457200">
              <a:buFont typeface="Courier New" panose="02070309020205020404" pitchFamily="49" charset="0"/>
              <a:buChar char="o"/>
            </a:pPr>
            <a:r>
              <a:rPr lang="nl-NL" sz="3200" b="0" i="0" u="none" strike="noStrike" dirty="0">
                <a:solidFill>
                  <a:srgbClr val="674733"/>
                </a:solidFill>
                <a:effectLst/>
              </a:rPr>
              <a:t>Hoe kan je veerkracht vergroten? </a:t>
            </a:r>
            <a:endParaRPr lang="nl-NL" sz="3200" dirty="0">
              <a:solidFill>
                <a:srgbClr val="674733"/>
              </a:solidFill>
            </a:endParaRPr>
          </a:p>
          <a:p>
            <a:pPr marL="457200" indent="-457200">
              <a:buFont typeface="Courier New" panose="02070309020205020404" pitchFamily="49" charset="0"/>
              <a:buChar char="o"/>
            </a:pPr>
            <a:r>
              <a:rPr lang="nl-NL" sz="3200" b="0" i="0" u="none" strike="noStrike" dirty="0">
                <a:solidFill>
                  <a:srgbClr val="674733"/>
                </a:solidFill>
                <a:effectLst/>
              </a:rPr>
              <a:t>Stress signaleren bij jouw medewerkers.</a:t>
            </a:r>
          </a:p>
          <a:p>
            <a:pPr marL="457200" indent="-457200">
              <a:buFont typeface="Courier New" panose="02070309020205020404" pitchFamily="49" charset="0"/>
              <a:buChar char="o"/>
            </a:pPr>
            <a:r>
              <a:rPr lang="nl-NL" sz="3200" dirty="0">
                <a:solidFill>
                  <a:srgbClr val="674733"/>
                </a:solidFill>
              </a:rPr>
              <a:t>Hoe voer je het gesprek over stress</a:t>
            </a:r>
          </a:p>
          <a:p>
            <a:pPr marL="457200" indent="-457200">
              <a:buFont typeface="Courier New" panose="02070309020205020404" pitchFamily="49" charset="0"/>
              <a:buChar char="o"/>
            </a:pPr>
            <a:r>
              <a:rPr lang="nl-NL" sz="3200" b="0" i="0" u="none" strike="noStrike" dirty="0">
                <a:solidFill>
                  <a:srgbClr val="674733"/>
                </a:solidFill>
                <a:effectLst/>
              </a:rPr>
              <a:t>Buffers tegen stress in jouw team. </a:t>
            </a:r>
          </a:p>
          <a:p>
            <a:endParaRPr lang="nl-NL" sz="3200" dirty="0">
              <a:solidFill>
                <a:schemeClr val="accent2">
                  <a:lumMod val="75000"/>
                </a:schemeClr>
              </a:solidFill>
            </a:endParaRPr>
          </a:p>
          <a:p>
            <a:pPr marL="313053" lvl="1">
              <a:lnSpc>
                <a:spcPts val="3711"/>
              </a:lnSpc>
            </a:pPr>
            <a:endParaRPr lang="en-US" sz="2899" spc="-37" dirty="0">
              <a:solidFill>
                <a:srgbClr val="BF6D5A"/>
              </a:solidFill>
              <a:latin typeface="Poppins"/>
            </a:endParaRPr>
          </a:p>
        </p:txBody>
      </p:sp>
      <p:pic>
        <p:nvPicPr>
          <p:cNvPr id="10" name="Afbeelding 9" descr="Afbeelding met diagram&#10;&#10;Automatisch gegenereerde beschrijving">
            <a:extLst>
              <a:ext uri="{FF2B5EF4-FFF2-40B4-BE49-F238E27FC236}">
                <a16:creationId xmlns:a16="http://schemas.microsoft.com/office/drawing/2014/main" id="{7CC043D3-E13D-674A-9552-CF0C4FA7C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96" y="3208547"/>
            <a:ext cx="7734300" cy="4381500"/>
          </a:xfrm>
          <a:prstGeom prst="rect">
            <a:avLst/>
          </a:prstGeom>
        </p:spPr>
      </p:pic>
      <p:sp>
        <p:nvSpPr>
          <p:cNvPr id="9" name="Tekstvak 8">
            <a:extLst>
              <a:ext uri="{FF2B5EF4-FFF2-40B4-BE49-F238E27FC236}">
                <a16:creationId xmlns:a16="http://schemas.microsoft.com/office/drawing/2014/main" id="{8F73E955-5EA0-8647-B22C-1AF0A108BEBC}"/>
              </a:ext>
            </a:extLst>
          </p:cNvPr>
          <p:cNvSpPr txBox="1"/>
          <p:nvPr/>
        </p:nvSpPr>
        <p:spPr>
          <a:xfrm>
            <a:off x="1905001" y="800100"/>
            <a:ext cx="4267200" cy="1446550"/>
          </a:xfrm>
          <a:prstGeom prst="rect">
            <a:avLst/>
          </a:prstGeom>
          <a:noFill/>
        </p:spPr>
        <p:txBody>
          <a:bodyPr wrap="square" rtlCol="0">
            <a:spAutoFit/>
          </a:bodyPr>
          <a:lstStyle/>
          <a:p>
            <a:r>
              <a:rPr lang="nl-NL" sz="4400" dirty="0">
                <a:solidFill>
                  <a:schemeClr val="bg1"/>
                </a:solidFill>
                <a:latin typeface="Chalkduster" panose="03050602040202020205" pitchFamily="66" charset="77"/>
              </a:rPr>
              <a:t>VOORBEELD WORKSHOP </a:t>
            </a:r>
          </a:p>
        </p:txBody>
      </p:sp>
      <p:sp>
        <p:nvSpPr>
          <p:cNvPr id="6" name="Rechthoek 5">
            <a:extLst>
              <a:ext uri="{FF2B5EF4-FFF2-40B4-BE49-F238E27FC236}">
                <a16:creationId xmlns:a16="http://schemas.microsoft.com/office/drawing/2014/main" id="{82843AC2-E341-B04D-B1B9-CA3D76D8F5B8}"/>
              </a:ext>
            </a:extLst>
          </p:cNvPr>
          <p:cNvSpPr/>
          <p:nvPr/>
        </p:nvSpPr>
        <p:spPr>
          <a:xfrm>
            <a:off x="10287000" y="7810500"/>
            <a:ext cx="60960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1" name="Tekstvak 10">
            <a:extLst>
              <a:ext uri="{FF2B5EF4-FFF2-40B4-BE49-F238E27FC236}">
                <a16:creationId xmlns:a16="http://schemas.microsoft.com/office/drawing/2014/main" id="{4D7D70FD-06CF-E748-8B91-F8DBA2EB11FD}"/>
              </a:ext>
            </a:extLst>
          </p:cNvPr>
          <p:cNvSpPr txBox="1"/>
          <p:nvPr/>
        </p:nvSpPr>
        <p:spPr>
          <a:xfrm>
            <a:off x="10591800" y="7886700"/>
            <a:ext cx="5486400" cy="954107"/>
          </a:xfrm>
          <a:prstGeom prst="rect">
            <a:avLst/>
          </a:prstGeom>
          <a:noFill/>
        </p:spPr>
        <p:txBody>
          <a:bodyPr wrap="square" rtlCol="0">
            <a:spAutoFit/>
          </a:bodyPr>
          <a:lstStyle/>
          <a:p>
            <a:r>
              <a:rPr lang="nl-NL" sz="2800" dirty="0">
                <a:solidFill>
                  <a:schemeClr val="accent6">
                    <a:lumMod val="75000"/>
                  </a:schemeClr>
                </a:solidFill>
              </a:rPr>
              <a:t>Deze workshop is er ook voor medewerkers in aangepaste vorm.</a:t>
            </a:r>
          </a:p>
        </p:txBody>
      </p:sp>
    </p:spTree>
    <p:extLst>
      <p:ext uri="{BB962C8B-B14F-4D97-AF65-F5344CB8AC3E}">
        <p14:creationId xmlns:p14="http://schemas.microsoft.com/office/powerpoint/2010/main" val="256824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Menselijk gezicht, persoon, glimlach&#10;&#10;Automatisch gegenereerde beschrijving">
            <a:extLst>
              <a:ext uri="{FF2B5EF4-FFF2-40B4-BE49-F238E27FC236}">
                <a16:creationId xmlns:a16="http://schemas.microsoft.com/office/drawing/2014/main" id="{5471BA04-7DDD-074C-A38B-52E667EFE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354324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147581" cy="872162"/>
          </a:xfrm>
          <a:custGeom>
            <a:avLst/>
            <a:gdLst/>
            <a:ahLst/>
            <a:cxnLst/>
            <a:rect l="l" t="t" r="r" b="b"/>
            <a:pathLst>
              <a:path w="1147581" h="872162">
                <a:moveTo>
                  <a:pt x="0" y="0"/>
                </a:moveTo>
                <a:lnTo>
                  <a:pt x="1147581" y="0"/>
                </a:lnTo>
                <a:lnTo>
                  <a:pt x="1147581" y="872162"/>
                </a:lnTo>
                <a:lnTo>
                  <a:pt x="0" y="872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rot="-5400000">
            <a:off x="10960557" y="-6135725"/>
            <a:ext cx="20651" cy="15201012"/>
          </a:xfrm>
          <a:prstGeom prst="rect">
            <a:avLst/>
          </a:prstGeom>
          <a:solidFill>
            <a:srgbClr val="BF6D5A"/>
          </a:solidFill>
        </p:spPr>
      </p:sp>
      <p:sp>
        <p:nvSpPr>
          <p:cNvPr id="5" name="TextBox 5"/>
          <p:cNvSpPr txBox="1"/>
          <p:nvPr/>
        </p:nvSpPr>
        <p:spPr>
          <a:xfrm>
            <a:off x="5401307" y="4336509"/>
            <a:ext cx="11857993" cy="942566"/>
          </a:xfrm>
          <a:prstGeom prst="rect">
            <a:avLst/>
          </a:prstGeom>
        </p:spPr>
        <p:txBody>
          <a:bodyPr lIns="0" tIns="0" rIns="0" bIns="0" rtlCol="0" anchor="t">
            <a:spAutoFit/>
          </a:bodyPr>
          <a:lstStyle/>
          <a:p>
            <a:pPr algn="r">
              <a:lnSpc>
                <a:spcPts val="7440"/>
              </a:lnSpc>
            </a:pPr>
            <a:endParaRPr lang="en-US" sz="6000" spc="420" dirty="0">
              <a:solidFill>
                <a:srgbClr val="674733"/>
              </a:solidFill>
              <a:latin typeface="Poppins Bold"/>
            </a:endParaRPr>
          </a:p>
        </p:txBody>
      </p:sp>
      <p:sp>
        <p:nvSpPr>
          <p:cNvPr id="8" name="Freeform 8"/>
          <p:cNvSpPr/>
          <p:nvPr/>
        </p:nvSpPr>
        <p:spPr>
          <a:xfrm>
            <a:off x="-129671" y="8431812"/>
            <a:ext cx="3425019" cy="1924238"/>
          </a:xfrm>
          <a:custGeom>
            <a:avLst/>
            <a:gdLst/>
            <a:ahLst/>
            <a:cxnLst/>
            <a:rect l="l" t="t" r="r" b="b"/>
            <a:pathLst>
              <a:path w="3425019" h="1924238">
                <a:moveTo>
                  <a:pt x="0" y="0"/>
                </a:moveTo>
                <a:lnTo>
                  <a:pt x="3425019" y="0"/>
                </a:lnTo>
                <a:lnTo>
                  <a:pt x="3425019" y="1924238"/>
                </a:lnTo>
                <a:lnTo>
                  <a:pt x="0" y="1924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kstvak 9">
            <a:extLst>
              <a:ext uri="{FF2B5EF4-FFF2-40B4-BE49-F238E27FC236}">
                <a16:creationId xmlns:a16="http://schemas.microsoft.com/office/drawing/2014/main" id="{D4DDA54A-46BC-9B43-BA4A-FB75BCC3160C}"/>
              </a:ext>
            </a:extLst>
          </p:cNvPr>
          <p:cNvSpPr txBox="1"/>
          <p:nvPr/>
        </p:nvSpPr>
        <p:spPr>
          <a:xfrm>
            <a:off x="3581400" y="2309031"/>
            <a:ext cx="13888924" cy="5940088"/>
          </a:xfrm>
          <a:prstGeom prst="rect">
            <a:avLst/>
          </a:prstGeom>
          <a:noFill/>
        </p:spPr>
        <p:txBody>
          <a:bodyPr wrap="square" rtlCol="0">
            <a:spAutoFit/>
          </a:bodyPr>
          <a:lstStyle/>
          <a:p>
            <a:br>
              <a:rPr lang="nl-NL" sz="4400" dirty="0">
                <a:solidFill>
                  <a:srgbClr val="BF6D5A"/>
                </a:solidFill>
                <a:latin typeface="Poppins" pitchFamily="2" charset="77"/>
                <a:cs typeface="Poppins" pitchFamily="2" charset="77"/>
              </a:rPr>
            </a:br>
            <a:r>
              <a:rPr lang="nl-NL" sz="4400" b="1" dirty="0">
                <a:solidFill>
                  <a:srgbClr val="BF6D5A"/>
                </a:solidFill>
                <a:latin typeface="Poppins" pitchFamily="2" charset="77"/>
                <a:cs typeface="Poppins" pitchFamily="2" charset="77"/>
              </a:rPr>
              <a:t>Hoeveel jonge medewerkers werken in jouw bedrijf?</a:t>
            </a:r>
            <a:br>
              <a:rPr lang="nl-NL" sz="4400" b="1" dirty="0">
                <a:solidFill>
                  <a:srgbClr val="BF6D5A"/>
                </a:solidFill>
                <a:latin typeface="Poppins" pitchFamily="2" charset="77"/>
                <a:cs typeface="Poppins" pitchFamily="2" charset="77"/>
              </a:rPr>
            </a:br>
            <a:endParaRPr lang="nl-NL" sz="4400" b="1" dirty="0">
              <a:solidFill>
                <a:srgbClr val="BF6D5A"/>
              </a:solidFill>
              <a:latin typeface="Poppins" pitchFamily="2" charset="77"/>
              <a:cs typeface="Poppins" pitchFamily="2" charset="77"/>
            </a:endParaRPr>
          </a:p>
          <a:p>
            <a:pPr marL="571500" indent="-571500">
              <a:buFont typeface="Wingdings" pitchFamily="2" charset="2"/>
              <a:buChar char="q"/>
            </a:pPr>
            <a:r>
              <a:rPr lang="nl-NL" sz="4400" dirty="0">
                <a:solidFill>
                  <a:srgbClr val="BF6D5A"/>
                </a:solidFill>
                <a:latin typeface="Poppins" pitchFamily="2" charset="77"/>
                <a:cs typeface="Poppins" pitchFamily="2" charset="77"/>
              </a:rPr>
              <a:t>&lt; 25%</a:t>
            </a:r>
          </a:p>
          <a:p>
            <a:pPr marL="571500" indent="-571500">
              <a:buFont typeface="Wingdings" pitchFamily="2" charset="2"/>
              <a:buChar char="q"/>
            </a:pPr>
            <a:r>
              <a:rPr lang="nl-NL" sz="4000" dirty="0">
                <a:solidFill>
                  <a:srgbClr val="BF6D5A"/>
                </a:solidFill>
                <a:latin typeface="Poppins" pitchFamily="2" charset="77"/>
                <a:cs typeface="Poppins" pitchFamily="2" charset="77"/>
              </a:rPr>
              <a:t>25-50%</a:t>
            </a:r>
          </a:p>
          <a:p>
            <a:pPr marL="571500" indent="-571500">
              <a:buFont typeface="Wingdings" pitchFamily="2" charset="2"/>
              <a:buChar char="q"/>
            </a:pPr>
            <a:r>
              <a:rPr lang="nl-NL" sz="4000" dirty="0">
                <a:solidFill>
                  <a:srgbClr val="BF6D5A"/>
                </a:solidFill>
                <a:latin typeface="Poppins" pitchFamily="2" charset="77"/>
                <a:cs typeface="Poppins" pitchFamily="2" charset="77"/>
              </a:rPr>
              <a:t>50-75%</a:t>
            </a:r>
          </a:p>
          <a:p>
            <a:pPr marL="571500" indent="-571500">
              <a:buFont typeface="Wingdings" pitchFamily="2" charset="2"/>
              <a:buChar char="q"/>
            </a:pPr>
            <a:r>
              <a:rPr lang="nl-NL" sz="4000" dirty="0">
                <a:solidFill>
                  <a:srgbClr val="BF6D5A"/>
                </a:solidFill>
                <a:latin typeface="Poppins" pitchFamily="2" charset="77"/>
                <a:cs typeface="Poppins" pitchFamily="2" charset="77"/>
              </a:rPr>
              <a:t>&gt; 75%</a:t>
            </a:r>
          </a:p>
          <a:p>
            <a:pPr marL="571500" indent="-571500">
              <a:buFont typeface="Wingdings" pitchFamily="2" charset="2"/>
              <a:buChar char="q"/>
            </a:pPr>
            <a:r>
              <a:rPr lang="nl-NL" sz="4000" dirty="0">
                <a:solidFill>
                  <a:srgbClr val="BF6D5A"/>
                </a:solidFill>
                <a:latin typeface="Poppins" pitchFamily="2" charset="77"/>
                <a:cs typeface="Poppins" pitchFamily="2" charset="77"/>
              </a:rPr>
              <a:t>Weet ik niet</a:t>
            </a:r>
          </a:p>
        </p:txBody>
      </p:sp>
    </p:spTree>
    <p:extLst>
      <p:ext uri="{BB962C8B-B14F-4D97-AF65-F5344CB8AC3E}">
        <p14:creationId xmlns:p14="http://schemas.microsoft.com/office/powerpoint/2010/main" val="2410078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40779" y="99855"/>
            <a:ext cx="4176471" cy="2152489"/>
          </a:xfrm>
          <a:prstGeom prst="rect">
            <a:avLst/>
          </a:prstGeom>
        </p:spPr>
      </p:pic>
      <p:pic>
        <p:nvPicPr>
          <p:cNvPr id="11" name="Picture 9">
            <a:extLst>
              <a:ext uri="{FF2B5EF4-FFF2-40B4-BE49-F238E27FC236}">
                <a16:creationId xmlns:a16="http://schemas.microsoft.com/office/drawing/2014/main" id="{8EA9B704-DDCF-05CC-0025-D0218135B97D}"/>
              </a:ext>
            </a:extLst>
          </p:cNvPr>
          <p:cNvPicPr>
            <a:picLocks noChangeAspect="1"/>
          </p:cNvPicPr>
          <p:nvPr/>
        </p:nvPicPr>
        <p:blipFill>
          <a:blip r:embed="rId3"/>
          <a:srcRect/>
          <a:stretch>
            <a:fillRect/>
          </a:stretch>
        </p:blipFill>
        <p:spPr>
          <a:xfrm>
            <a:off x="-228600" y="97614"/>
            <a:ext cx="4176471" cy="2152489"/>
          </a:xfrm>
          <a:prstGeom prst="rect">
            <a:avLst/>
          </a:prstGeom>
        </p:spPr>
      </p:pic>
      <p:sp>
        <p:nvSpPr>
          <p:cNvPr id="13" name="Freeform 8">
            <a:extLst>
              <a:ext uri="{FF2B5EF4-FFF2-40B4-BE49-F238E27FC236}">
                <a16:creationId xmlns:a16="http://schemas.microsoft.com/office/drawing/2014/main" id="{19DEB58E-0D31-D844-B070-72B5516B8BF1}"/>
              </a:ext>
            </a:extLst>
          </p:cNvPr>
          <p:cNvSpPr/>
          <p:nvPr/>
        </p:nvSpPr>
        <p:spPr>
          <a:xfrm>
            <a:off x="-129671" y="8431812"/>
            <a:ext cx="3425019" cy="1924238"/>
          </a:xfrm>
          <a:custGeom>
            <a:avLst/>
            <a:gdLst/>
            <a:ahLst/>
            <a:cxnLst/>
            <a:rect l="l" t="t" r="r" b="b"/>
            <a:pathLst>
              <a:path w="3425019" h="1924238">
                <a:moveTo>
                  <a:pt x="0" y="0"/>
                </a:moveTo>
                <a:lnTo>
                  <a:pt x="3425019" y="0"/>
                </a:lnTo>
                <a:lnTo>
                  <a:pt x="3425019" y="1924238"/>
                </a:lnTo>
                <a:lnTo>
                  <a:pt x="0" y="1924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0" name="Afbeelding 19" descr="Afbeelding met illustratie, tekening, Tekenfilm, tekenfilm&#10;&#10;Automatisch gegenereerde beschrijving">
            <a:extLst>
              <a:ext uri="{FF2B5EF4-FFF2-40B4-BE49-F238E27FC236}">
                <a16:creationId xmlns:a16="http://schemas.microsoft.com/office/drawing/2014/main" id="{C34A384D-FBD2-9D4A-86DB-F00A49BB5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7320" y="280670"/>
            <a:ext cx="15468600" cy="9725660"/>
          </a:xfrm>
          <a:prstGeom prst="rect">
            <a:avLst/>
          </a:prstGeom>
        </p:spPr>
      </p:pic>
      <p:pic>
        <p:nvPicPr>
          <p:cNvPr id="22" name="Afbeelding 21" descr="Afbeelding met tekst, Lettertype, wit&#10;&#10;Automatisch gegenereerde beschrijving">
            <a:extLst>
              <a:ext uri="{FF2B5EF4-FFF2-40B4-BE49-F238E27FC236}">
                <a16:creationId xmlns:a16="http://schemas.microsoft.com/office/drawing/2014/main" id="{B371F671-BED8-4142-8656-0FE1C938E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6015">
            <a:off x="113824" y="1322900"/>
            <a:ext cx="8318500" cy="1638300"/>
          </a:xfrm>
          <a:prstGeom prst="rect">
            <a:avLst/>
          </a:prstGeom>
        </p:spPr>
      </p:pic>
      <p:pic>
        <p:nvPicPr>
          <p:cNvPr id="24" name="Afbeelding 23" descr="Afbeelding met tekst, Lettertype, wit&#10;&#10;Automatisch gegenereerde beschrijving">
            <a:extLst>
              <a:ext uri="{FF2B5EF4-FFF2-40B4-BE49-F238E27FC236}">
                <a16:creationId xmlns:a16="http://schemas.microsoft.com/office/drawing/2014/main" id="{BB954228-7115-1E45-9177-B9B02ADC73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9162" y="2552700"/>
            <a:ext cx="11252200" cy="2095500"/>
          </a:xfrm>
          <a:prstGeom prst="rect">
            <a:avLst/>
          </a:prstGeom>
        </p:spPr>
      </p:pic>
      <p:pic>
        <p:nvPicPr>
          <p:cNvPr id="26" name="Afbeelding 25" descr="Afbeelding met tekst, schermopname, Lettertype&#10;&#10;Automatisch gegenereerde beschrijving">
            <a:extLst>
              <a:ext uri="{FF2B5EF4-FFF2-40B4-BE49-F238E27FC236}">
                <a16:creationId xmlns:a16="http://schemas.microsoft.com/office/drawing/2014/main" id="{11268150-39DF-1042-B882-F596D29561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2849" y="5824351"/>
            <a:ext cx="3816000" cy="3181821"/>
          </a:xfrm>
          <a:prstGeom prst="rect">
            <a:avLst/>
          </a:prstGeom>
        </p:spPr>
      </p:pic>
      <p:pic>
        <p:nvPicPr>
          <p:cNvPr id="28" name="Afbeelding 27" descr="Afbeelding met tekst, Lettertype, schermopname&#10;&#10;Automatisch gegenereerde beschrijving">
            <a:extLst>
              <a:ext uri="{FF2B5EF4-FFF2-40B4-BE49-F238E27FC236}">
                <a16:creationId xmlns:a16="http://schemas.microsoft.com/office/drawing/2014/main" id="{E19E6B7C-9D0F-CF4D-874A-491FABE1CA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85600" y="6723662"/>
            <a:ext cx="6502400" cy="3416300"/>
          </a:xfrm>
          <a:prstGeom prst="rect">
            <a:avLst/>
          </a:prstGeom>
        </p:spPr>
      </p:pic>
    </p:spTree>
    <p:extLst>
      <p:ext uri="{BB962C8B-B14F-4D97-AF65-F5344CB8AC3E}">
        <p14:creationId xmlns:p14="http://schemas.microsoft.com/office/powerpoint/2010/main" val="2630634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676"/>
            <a:ext cx="13793440" cy="5140641"/>
          </a:xfrm>
          <a:prstGeom prst="rect">
            <a:avLst/>
          </a:prstGeom>
          <a:solidFill>
            <a:srgbClr val="BF6D5A"/>
          </a:solidFill>
        </p:spPr>
      </p:sp>
      <p:pic>
        <p:nvPicPr>
          <p:cNvPr id="3" name="Picture 3"/>
          <p:cNvPicPr>
            <a:picLocks noChangeAspect="1"/>
          </p:cNvPicPr>
          <p:nvPr/>
        </p:nvPicPr>
        <p:blipFill>
          <a:blip r:embed="rId3"/>
          <a:srcRect l="21688" r="21688"/>
          <a:stretch>
            <a:fillRect/>
          </a:stretch>
        </p:blipFill>
        <p:spPr>
          <a:xfrm>
            <a:off x="10293606" y="1028700"/>
            <a:ext cx="6965694" cy="8201261"/>
          </a:xfrm>
          <a:prstGeom prst="rect">
            <a:avLst/>
          </a:prstGeom>
        </p:spPr>
      </p:pic>
      <p:pic>
        <p:nvPicPr>
          <p:cNvPr id="4" name="Picture 4"/>
          <p:cNvPicPr>
            <a:picLocks noChangeAspect="1"/>
          </p:cNvPicPr>
          <p:nvPr/>
        </p:nvPicPr>
        <p:blipFill>
          <a:blip r:embed="rId4"/>
          <a:srcRect r="57124"/>
          <a:stretch>
            <a:fillRect/>
          </a:stretch>
        </p:blipFill>
        <p:spPr>
          <a:xfrm>
            <a:off x="-16987" y="-47544"/>
            <a:ext cx="1790688" cy="2152489"/>
          </a:xfrm>
          <a:prstGeom prst="rect">
            <a:avLst/>
          </a:prstGeom>
        </p:spPr>
      </p:pic>
      <p:sp>
        <p:nvSpPr>
          <p:cNvPr id="5" name="TextBox 5"/>
          <p:cNvSpPr txBox="1"/>
          <p:nvPr/>
        </p:nvSpPr>
        <p:spPr>
          <a:xfrm>
            <a:off x="2247280" y="1916944"/>
            <a:ext cx="6813635" cy="1119537"/>
          </a:xfrm>
          <a:prstGeom prst="rect">
            <a:avLst/>
          </a:prstGeom>
        </p:spPr>
        <p:txBody>
          <a:bodyPr lIns="0" tIns="0" rIns="0" bIns="0" rtlCol="0" anchor="t">
            <a:spAutoFit/>
          </a:bodyPr>
          <a:lstStyle/>
          <a:p>
            <a:pPr>
              <a:lnSpc>
                <a:spcPts val="9000"/>
              </a:lnSpc>
            </a:pPr>
            <a:r>
              <a:rPr lang="en-US" sz="6600" b="1" spc="300" dirty="0">
                <a:solidFill>
                  <a:srgbClr val="F4F8F3"/>
                </a:solidFill>
                <a:latin typeface="Poppins"/>
              </a:rPr>
              <a:t>De millennial</a:t>
            </a:r>
          </a:p>
        </p:txBody>
      </p:sp>
      <p:sp>
        <p:nvSpPr>
          <p:cNvPr id="6" name="TextBox 6"/>
          <p:cNvSpPr txBox="1"/>
          <p:nvPr/>
        </p:nvSpPr>
        <p:spPr>
          <a:xfrm>
            <a:off x="2247280" y="5572970"/>
            <a:ext cx="7423238" cy="3693319"/>
          </a:xfrm>
          <a:prstGeom prst="rect">
            <a:avLst/>
          </a:prstGeom>
        </p:spPr>
        <p:txBody>
          <a:bodyPr wrap="square" lIns="0" tIns="0" rIns="0" bIns="0" rtlCol="0" anchor="t">
            <a:spAutoFit/>
          </a:bodyPr>
          <a:lstStyle/>
          <a:p>
            <a:pPr>
              <a:lnSpc>
                <a:spcPts val="3600"/>
              </a:lnSpc>
            </a:pPr>
            <a:r>
              <a:rPr lang="en-US" sz="3000" dirty="0" err="1">
                <a:solidFill>
                  <a:srgbClr val="674733"/>
                </a:solidFill>
                <a:latin typeface="Poppins"/>
              </a:rPr>
              <a:t>Geboren</a:t>
            </a:r>
            <a:r>
              <a:rPr lang="en-US" sz="3000" dirty="0">
                <a:solidFill>
                  <a:srgbClr val="674733"/>
                </a:solidFill>
                <a:latin typeface="Poppins"/>
              </a:rPr>
              <a:t> 1980-2000 (23-43 </a:t>
            </a:r>
            <a:r>
              <a:rPr lang="en-US" sz="3000" dirty="0" err="1">
                <a:solidFill>
                  <a:srgbClr val="674733"/>
                </a:solidFill>
                <a:latin typeface="Poppins"/>
              </a:rPr>
              <a:t>jaar</a:t>
            </a:r>
            <a:r>
              <a:rPr lang="en-US" sz="3000" dirty="0">
                <a:solidFill>
                  <a:srgbClr val="674733"/>
                </a:solidFill>
                <a:latin typeface="Poppins"/>
              </a:rPr>
              <a:t>) </a:t>
            </a:r>
          </a:p>
          <a:p>
            <a:pPr>
              <a:lnSpc>
                <a:spcPts val="3600"/>
              </a:lnSpc>
            </a:pPr>
            <a:r>
              <a:rPr lang="en-US" sz="3000" dirty="0" err="1">
                <a:solidFill>
                  <a:srgbClr val="674733"/>
                </a:solidFill>
                <a:latin typeface="Poppins"/>
              </a:rPr>
              <a:t>Jonge</a:t>
            </a:r>
            <a:r>
              <a:rPr lang="en-US" sz="3000" dirty="0">
                <a:solidFill>
                  <a:srgbClr val="674733"/>
                </a:solidFill>
                <a:latin typeface="Poppins"/>
              </a:rPr>
              <a:t> </a:t>
            </a:r>
            <a:r>
              <a:rPr lang="en-US" sz="3000" dirty="0" err="1">
                <a:solidFill>
                  <a:srgbClr val="674733"/>
                </a:solidFill>
                <a:latin typeface="Poppins"/>
              </a:rPr>
              <a:t>medewerkers</a:t>
            </a:r>
            <a:r>
              <a:rPr lang="en-US" sz="3000" dirty="0">
                <a:solidFill>
                  <a:srgbClr val="674733"/>
                </a:solidFill>
                <a:latin typeface="Poppins"/>
              </a:rPr>
              <a:t> 1e </a:t>
            </a:r>
            <a:r>
              <a:rPr lang="en-US" sz="3000" dirty="0" err="1">
                <a:solidFill>
                  <a:srgbClr val="674733"/>
                </a:solidFill>
                <a:latin typeface="Poppins"/>
              </a:rPr>
              <a:t>en</a:t>
            </a:r>
            <a:r>
              <a:rPr lang="en-US" sz="3000" dirty="0">
                <a:solidFill>
                  <a:srgbClr val="674733"/>
                </a:solidFill>
                <a:latin typeface="Poppins"/>
              </a:rPr>
              <a:t> 2e </a:t>
            </a:r>
            <a:r>
              <a:rPr lang="en-US" sz="3000" dirty="0" err="1">
                <a:solidFill>
                  <a:srgbClr val="674733"/>
                </a:solidFill>
                <a:latin typeface="Poppins"/>
              </a:rPr>
              <a:t>baan</a:t>
            </a:r>
            <a:endParaRPr lang="en-US" sz="3000" dirty="0">
              <a:solidFill>
                <a:srgbClr val="674733"/>
              </a:solidFill>
              <a:latin typeface="Poppins"/>
            </a:endParaRPr>
          </a:p>
          <a:p>
            <a:pPr>
              <a:lnSpc>
                <a:spcPts val="3600"/>
              </a:lnSpc>
            </a:pPr>
            <a:r>
              <a:rPr lang="en-US" sz="3000" dirty="0" err="1">
                <a:solidFill>
                  <a:srgbClr val="674733"/>
                </a:solidFill>
                <a:latin typeface="Poppins"/>
              </a:rPr>
              <a:t>Tijdperk</a:t>
            </a:r>
            <a:r>
              <a:rPr lang="en-US" sz="3000" dirty="0">
                <a:solidFill>
                  <a:srgbClr val="674733"/>
                </a:solidFill>
                <a:latin typeface="Poppins"/>
              </a:rPr>
              <a:t> &amp; </a:t>
            </a:r>
            <a:r>
              <a:rPr lang="en-US" sz="3000" dirty="0" err="1">
                <a:solidFill>
                  <a:srgbClr val="674733"/>
                </a:solidFill>
                <a:latin typeface="Poppins"/>
              </a:rPr>
              <a:t>opvoeding</a:t>
            </a:r>
            <a:r>
              <a:rPr lang="en-US" sz="3000" dirty="0">
                <a:solidFill>
                  <a:srgbClr val="674733"/>
                </a:solidFill>
                <a:latin typeface="Poppins"/>
              </a:rPr>
              <a:t> </a:t>
            </a:r>
          </a:p>
          <a:p>
            <a:pPr>
              <a:lnSpc>
                <a:spcPts val="3600"/>
              </a:lnSpc>
            </a:pPr>
            <a:endParaRPr lang="en-US" sz="3000" dirty="0">
              <a:solidFill>
                <a:srgbClr val="674733"/>
              </a:solidFill>
              <a:latin typeface="Poppins"/>
            </a:endParaRPr>
          </a:p>
          <a:p>
            <a:pPr>
              <a:lnSpc>
                <a:spcPts val="3600"/>
              </a:lnSpc>
            </a:pPr>
            <a:r>
              <a:rPr lang="en-US" sz="3000" dirty="0">
                <a:solidFill>
                  <a:srgbClr val="674733"/>
                </a:solidFill>
                <a:latin typeface="Poppins"/>
              </a:rPr>
              <a:t>37% </a:t>
            </a:r>
            <a:r>
              <a:rPr lang="en-US" sz="3000" dirty="0" err="1">
                <a:solidFill>
                  <a:srgbClr val="674733"/>
                </a:solidFill>
                <a:latin typeface="Poppins"/>
              </a:rPr>
              <a:t>ervaart</a:t>
            </a:r>
            <a:r>
              <a:rPr lang="en-US" sz="3000" dirty="0">
                <a:solidFill>
                  <a:srgbClr val="674733"/>
                </a:solidFill>
                <a:latin typeface="Poppins"/>
              </a:rPr>
              <a:t> </a:t>
            </a:r>
            <a:r>
              <a:rPr lang="en-US" sz="3000" dirty="0" err="1">
                <a:solidFill>
                  <a:srgbClr val="674733"/>
                </a:solidFill>
                <a:latin typeface="Poppins"/>
              </a:rPr>
              <a:t>te</a:t>
            </a:r>
            <a:r>
              <a:rPr lang="en-US" sz="3000" dirty="0">
                <a:solidFill>
                  <a:srgbClr val="674733"/>
                </a:solidFill>
                <a:latin typeface="Poppins"/>
              </a:rPr>
              <a:t> </a:t>
            </a:r>
            <a:r>
              <a:rPr lang="en-US" sz="3000" dirty="0" err="1">
                <a:solidFill>
                  <a:srgbClr val="674733"/>
                </a:solidFill>
                <a:latin typeface="Poppins"/>
              </a:rPr>
              <a:t>hoge</a:t>
            </a:r>
            <a:r>
              <a:rPr lang="en-US" sz="3000" dirty="0">
                <a:solidFill>
                  <a:srgbClr val="674733"/>
                </a:solidFill>
                <a:latin typeface="Poppins"/>
              </a:rPr>
              <a:t> </a:t>
            </a:r>
            <a:r>
              <a:rPr lang="en-US" sz="3000" dirty="0" err="1">
                <a:solidFill>
                  <a:srgbClr val="674733"/>
                </a:solidFill>
                <a:latin typeface="Poppins"/>
              </a:rPr>
              <a:t>werkdruk</a:t>
            </a:r>
            <a:endParaRPr lang="en-US" sz="3000" dirty="0">
              <a:solidFill>
                <a:srgbClr val="674733"/>
              </a:solidFill>
              <a:latin typeface="Poppins"/>
            </a:endParaRPr>
          </a:p>
          <a:p>
            <a:pPr>
              <a:lnSpc>
                <a:spcPts val="3600"/>
              </a:lnSpc>
            </a:pPr>
            <a:r>
              <a:rPr lang="en-US" sz="3000" dirty="0">
                <a:solidFill>
                  <a:srgbClr val="674733"/>
                </a:solidFill>
                <a:latin typeface="Poppins"/>
              </a:rPr>
              <a:t>35% </a:t>
            </a:r>
            <a:r>
              <a:rPr lang="en-US" sz="3000" dirty="0" err="1">
                <a:solidFill>
                  <a:srgbClr val="674733"/>
                </a:solidFill>
                <a:latin typeface="Poppins"/>
              </a:rPr>
              <a:t>overweegt</a:t>
            </a:r>
            <a:r>
              <a:rPr lang="en-US" sz="3000" dirty="0">
                <a:solidFill>
                  <a:srgbClr val="674733"/>
                </a:solidFill>
                <a:latin typeface="Poppins"/>
              </a:rPr>
              <a:t> </a:t>
            </a:r>
            <a:r>
              <a:rPr lang="en-US" sz="3000" dirty="0" err="1">
                <a:solidFill>
                  <a:srgbClr val="674733"/>
                </a:solidFill>
                <a:latin typeface="Poppins"/>
              </a:rPr>
              <a:t>komend</a:t>
            </a:r>
            <a:r>
              <a:rPr lang="en-US" sz="3000" dirty="0">
                <a:solidFill>
                  <a:srgbClr val="674733"/>
                </a:solidFill>
                <a:latin typeface="Poppins"/>
              </a:rPr>
              <a:t> </a:t>
            </a:r>
            <a:r>
              <a:rPr lang="en-US" sz="3000" dirty="0" err="1">
                <a:solidFill>
                  <a:srgbClr val="674733"/>
                </a:solidFill>
                <a:latin typeface="Poppins"/>
              </a:rPr>
              <a:t>jaar</a:t>
            </a:r>
            <a:r>
              <a:rPr lang="en-US" sz="3000" dirty="0">
                <a:solidFill>
                  <a:srgbClr val="674733"/>
                </a:solidFill>
                <a:latin typeface="Poppins"/>
              </a:rPr>
              <a:t> </a:t>
            </a:r>
            <a:r>
              <a:rPr lang="en-US" sz="3000" dirty="0" err="1">
                <a:solidFill>
                  <a:srgbClr val="674733"/>
                </a:solidFill>
                <a:latin typeface="Poppins"/>
              </a:rPr>
              <a:t>een</a:t>
            </a:r>
            <a:r>
              <a:rPr lang="en-US" sz="3000" dirty="0">
                <a:solidFill>
                  <a:srgbClr val="674733"/>
                </a:solidFill>
                <a:latin typeface="Poppins"/>
              </a:rPr>
              <a:t> </a:t>
            </a:r>
            <a:r>
              <a:rPr lang="en-US" sz="3000" dirty="0" err="1">
                <a:solidFill>
                  <a:srgbClr val="674733"/>
                </a:solidFill>
                <a:latin typeface="Poppins"/>
              </a:rPr>
              <a:t>andere</a:t>
            </a:r>
            <a:r>
              <a:rPr lang="en-US" sz="3000" dirty="0">
                <a:solidFill>
                  <a:srgbClr val="674733"/>
                </a:solidFill>
                <a:latin typeface="Poppins"/>
              </a:rPr>
              <a:t> </a:t>
            </a:r>
            <a:r>
              <a:rPr lang="en-US" sz="3000" dirty="0" err="1">
                <a:solidFill>
                  <a:srgbClr val="674733"/>
                </a:solidFill>
                <a:latin typeface="Poppins"/>
              </a:rPr>
              <a:t>baan</a:t>
            </a:r>
            <a:endParaRPr lang="en-US" sz="3000" dirty="0">
              <a:solidFill>
                <a:srgbClr val="674733"/>
              </a:solidFill>
              <a:latin typeface="Poppins"/>
            </a:endParaRPr>
          </a:p>
          <a:p>
            <a:pPr>
              <a:lnSpc>
                <a:spcPts val="3600"/>
              </a:lnSpc>
            </a:pPr>
            <a:r>
              <a:rPr lang="en-US" sz="3000" dirty="0">
                <a:solidFill>
                  <a:srgbClr val="674733"/>
                </a:solidFill>
                <a:latin typeface="Poppins"/>
              </a:rPr>
              <a:t>48% </a:t>
            </a:r>
            <a:r>
              <a:rPr lang="en-US" sz="3000" dirty="0" err="1">
                <a:solidFill>
                  <a:srgbClr val="674733"/>
                </a:solidFill>
                <a:latin typeface="Poppins"/>
              </a:rPr>
              <a:t>hoog</a:t>
            </a:r>
            <a:r>
              <a:rPr lang="en-US" sz="3000" dirty="0">
                <a:solidFill>
                  <a:srgbClr val="674733"/>
                </a:solidFill>
                <a:latin typeface="Poppins"/>
              </a:rPr>
              <a:t> </a:t>
            </a:r>
            <a:r>
              <a:rPr lang="en-US" sz="3000" dirty="0" err="1">
                <a:solidFill>
                  <a:srgbClr val="674733"/>
                </a:solidFill>
                <a:latin typeface="Poppins"/>
              </a:rPr>
              <a:t>opgeleid</a:t>
            </a:r>
            <a:endParaRPr lang="en-US" sz="3000" dirty="0">
              <a:solidFill>
                <a:srgbClr val="674733"/>
              </a:solidFill>
              <a:latin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11547" y="2859"/>
            <a:ext cx="13793440" cy="5140641"/>
          </a:xfrm>
          <a:prstGeom prst="rect">
            <a:avLst/>
          </a:prstGeom>
          <a:solidFill>
            <a:srgbClr val="BF6D5A"/>
          </a:solidFill>
        </p:spPr>
      </p:sp>
      <p:pic>
        <p:nvPicPr>
          <p:cNvPr id="3" name="Picture 3"/>
          <p:cNvPicPr>
            <a:picLocks noChangeAspect="1"/>
          </p:cNvPicPr>
          <p:nvPr/>
        </p:nvPicPr>
        <p:blipFill>
          <a:blip r:embed="rId3"/>
          <a:srcRect l="21653" r="12984"/>
          <a:stretch>
            <a:fillRect/>
          </a:stretch>
        </p:blipFill>
        <p:spPr>
          <a:xfrm>
            <a:off x="337833" y="1042869"/>
            <a:ext cx="8030721" cy="8201261"/>
          </a:xfrm>
          <a:prstGeom prst="rect">
            <a:avLst/>
          </a:prstGeom>
        </p:spPr>
      </p:pic>
      <p:sp>
        <p:nvSpPr>
          <p:cNvPr id="4" name="TextBox 4"/>
          <p:cNvSpPr txBox="1"/>
          <p:nvPr/>
        </p:nvSpPr>
        <p:spPr>
          <a:xfrm>
            <a:off x="8803931" y="1353979"/>
            <a:ext cx="7692146" cy="3462486"/>
          </a:xfrm>
          <a:prstGeom prst="rect">
            <a:avLst/>
          </a:prstGeom>
        </p:spPr>
        <p:txBody>
          <a:bodyPr lIns="0" tIns="0" rIns="0" bIns="0" rtlCol="0" anchor="t">
            <a:spAutoFit/>
          </a:bodyPr>
          <a:lstStyle/>
          <a:p>
            <a:pPr algn="r">
              <a:lnSpc>
                <a:spcPts val="9000"/>
              </a:lnSpc>
            </a:pPr>
            <a:r>
              <a:rPr lang="en-US" sz="6600" b="1" spc="300" dirty="0" err="1">
                <a:solidFill>
                  <a:srgbClr val="F4F8F3"/>
                </a:solidFill>
                <a:latin typeface="Poppins"/>
              </a:rPr>
              <a:t>Kwaliteiten</a:t>
            </a:r>
            <a:endParaRPr lang="en-US" sz="6600" b="1" spc="300" dirty="0">
              <a:solidFill>
                <a:srgbClr val="F4F8F3"/>
              </a:solidFill>
              <a:latin typeface="Poppins"/>
            </a:endParaRPr>
          </a:p>
          <a:p>
            <a:pPr algn="r">
              <a:lnSpc>
                <a:spcPts val="9000"/>
              </a:lnSpc>
            </a:pPr>
            <a:r>
              <a:rPr lang="en-US" sz="6600" b="1" spc="300" dirty="0" err="1">
                <a:solidFill>
                  <a:srgbClr val="F4F8F3"/>
                </a:solidFill>
                <a:latin typeface="Poppins"/>
              </a:rPr>
              <a:t>jonge</a:t>
            </a:r>
            <a:r>
              <a:rPr lang="en-US" sz="6600" b="1" spc="300" dirty="0">
                <a:solidFill>
                  <a:srgbClr val="F4F8F3"/>
                </a:solidFill>
                <a:latin typeface="Poppins"/>
              </a:rPr>
              <a:t> </a:t>
            </a:r>
            <a:r>
              <a:rPr lang="en-US" sz="6600" b="1" spc="300" dirty="0" err="1">
                <a:solidFill>
                  <a:srgbClr val="F4F8F3"/>
                </a:solidFill>
                <a:latin typeface="Poppins"/>
              </a:rPr>
              <a:t>medewerkers</a:t>
            </a:r>
            <a:endParaRPr lang="en-US" sz="6600" b="1" spc="300" dirty="0">
              <a:solidFill>
                <a:srgbClr val="F4F8F3"/>
              </a:solidFill>
              <a:latin typeface="Poppins"/>
            </a:endParaRPr>
          </a:p>
        </p:txBody>
      </p:sp>
      <p:sp>
        <p:nvSpPr>
          <p:cNvPr id="5" name="TextBox 5"/>
          <p:cNvSpPr txBox="1"/>
          <p:nvPr/>
        </p:nvSpPr>
        <p:spPr>
          <a:xfrm>
            <a:off x="8144473" y="5361983"/>
            <a:ext cx="9653101" cy="4616648"/>
          </a:xfrm>
          <a:prstGeom prst="rect">
            <a:avLst/>
          </a:prstGeom>
        </p:spPr>
        <p:txBody>
          <a:bodyPr lIns="0" tIns="0" rIns="0" bIns="0" rtlCol="0" anchor="t">
            <a:spAutoFit/>
          </a:bodyPr>
          <a:lstStyle/>
          <a:p>
            <a:pPr algn="r">
              <a:lnSpc>
                <a:spcPts val="3600"/>
              </a:lnSpc>
            </a:pPr>
            <a:r>
              <a:rPr lang="en-US" sz="3000" dirty="0" err="1">
                <a:solidFill>
                  <a:srgbClr val="674733"/>
                </a:solidFill>
                <a:latin typeface="Poppins"/>
              </a:rPr>
              <a:t>Opgegroeid</a:t>
            </a:r>
            <a:r>
              <a:rPr lang="en-US" sz="3000" dirty="0">
                <a:solidFill>
                  <a:srgbClr val="674733"/>
                </a:solidFill>
                <a:latin typeface="Poppins"/>
              </a:rPr>
              <a:t> met </a:t>
            </a:r>
            <a:r>
              <a:rPr lang="en-US" sz="3000" dirty="0" err="1">
                <a:solidFill>
                  <a:srgbClr val="674733"/>
                </a:solidFill>
                <a:latin typeface="Poppins"/>
              </a:rPr>
              <a:t>digitale</a:t>
            </a:r>
            <a:r>
              <a:rPr lang="en-US" sz="3000" dirty="0">
                <a:solidFill>
                  <a:srgbClr val="674733"/>
                </a:solidFill>
                <a:latin typeface="Poppins"/>
              </a:rPr>
              <a:t> </a:t>
            </a:r>
            <a:r>
              <a:rPr lang="en-US" sz="3000" dirty="0" err="1">
                <a:solidFill>
                  <a:srgbClr val="674733"/>
                </a:solidFill>
                <a:latin typeface="Poppins"/>
              </a:rPr>
              <a:t>wereld</a:t>
            </a:r>
            <a:r>
              <a:rPr lang="en-US" sz="3000" dirty="0">
                <a:solidFill>
                  <a:srgbClr val="674733"/>
                </a:solidFill>
                <a:latin typeface="Poppins"/>
              </a:rPr>
              <a:t> </a:t>
            </a:r>
            <a:r>
              <a:rPr lang="en-US" sz="3000" dirty="0" err="1">
                <a:solidFill>
                  <a:srgbClr val="674733"/>
                </a:solidFill>
                <a:latin typeface="Poppins"/>
              </a:rPr>
              <a:t>en</a:t>
            </a:r>
            <a:r>
              <a:rPr lang="en-US" sz="3000" dirty="0">
                <a:solidFill>
                  <a:srgbClr val="674733"/>
                </a:solidFill>
                <a:latin typeface="Poppins"/>
              </a:rPr>
              <a:t> social media</a:t>
            </a:r>
          </a:p>
          <a:p>
            <a:pPr algn="r">
              <a:lnSpc>
                <a:spcPts val="3600"/>
              </a:lnSpc>
            </a:pPr>
            <a:r>
              <a:rPr lang="en-US" sz="3000" dirty="0" err="1">
                <a:solidFill>
                  <a:srgbClr val="674733"/>
                </a:solidFill>
                <a:latin typeface="Poppins"/>
              </a:rPr>
              <a:t>Niet</a:t>
            </a:r>
            <a:r>
              <a:rPr lang="en-US" sz="3000" dirty="0">
                <a:solidFill>
                  <a:srgbClr val="674733"/>
                </a:solidFill>
                <a:latin typeface="Poppins"/>
              </a:rPr>
              <a:t> bang </a:t>
            </a:r>
            <a:r>
              <a:rPr lang="en-US" sz="3000" dirty="0" err="1">
                <a:solidFill>
                  <a:srgbClr val="674733"/>
                </a:solidFill>
                <a:latin typeface="Poppins"/>
              </a:rPr>
              <a:t>voor</a:t>
            </a:r>
            <a:r>
              <a:rPr lang="en-US" sz="3000" dirty="0">
                <a:solidFill>
                  <a:srgbClr val="674733"/>
                </a:solidFill>
                <a:latin typeface="Poppins"/>
              </a:rPr>
              <a:t> </a:t>
            </a:r>
            <a:r>
              <a:rPr lang="en-US" sz="3000" dirty="0" err="1">
                <a:solidFill>
                  <a:srgbClr val="674733"/>
                </a:solidFill>
                <a:latin typeface="Poppins"/>
              </a:rPr>
              <a:t>verandering</a:t>
            </a:r>
            <a:endParaRPr lang="en-US" sz="3000" dirty="0">
              <a:solidFill>
                <a:srgbClr val="674733"/>
              </a:solidFill>
              <a:latin typeface="Poppins"/>
            </a:endParaRPr>
          </a:p>
          <a:p>
            <a:pPr algn="r">
              <a:lnSpc>
                <a:spcPts val="3600"/>
              </a:lnSpc>
            </a:pPr>
            <a:r>
              <a:rPr lang="en-US" sz="3000" dirty="0" err="1">
                <a:solidFill>
                  <a:srgbClr val="674733"/>
                </a:solidFill>
                <a:latin typeface="Poppins"/>
              </a:rPr>
              <a:t>Leren</a:t>
            </a:r>
            <a:r>
              <a:rPr lang="en-US" sz="3000" dirty="0">
                <a:solidFill>
                  <a:srgbClr val="674733"/>
                </a:solidFill>
                <a:latin typeface="Poppins"/>
              </a:rPr>
              <a:t> </a:t>
            </a:r>
            <a:r>
              <a:rPr lang="en-US" sz="3000" dirty="0" err="1">
                <a:solidFill>
                  <a:srgbClr val="674733"/>
                </a:solidFill>
                <a:latin typeface="Poppins"/>
              </a:rPr>
              <a:t>snel</a:t>
            </a:r>
            <a:endParaRPr lang="en-US" sz="3000" dirty="0">
              <a:solidFill>
                <a:srgbClr val="674733"/>
              </a:solidFill>
              <a:latin typeface="Poppins"/>
            </a:endParaRPr>
          </a:p>
          <a:p>
            <a:pPr algn="r">
              <a:lnSpc>
                <a:spcPts val="3600"/>
              </a:lnSpc>
            </a:pPr>
            <a:r>
              <a:rPr lang="en-US" sz="3000" dirty="0" err="1">
                <a:solidFill>
                  <a:srgbClr val="674733"/>
                </a:solidFill>
                <a:latin typeface="Poppins"/>
              </a:rPr>
              <a:t>Zelfverzekerde</a:t>
            </a:r>
            <a:r>
              <a:rPr lang="en-US" sz="3000" dirty="0">
                <a:solidFill>
                  <a:srgbClr val="674733"/>
                </a:solidFill>
                <a:latin typeface="Poppins"/>
              </a:rPr>
              <a:t> </a:t>
            </a:r>
            <a:r>
              <a:rPr lang="en-US" sz="3000" dirty="0" err="1">
                <a:solidFill>
                  <a:srgbClr val="674733"/>
                </a:solidFill>
                <a:latin typeface="Poppins"/>
              </a:rPr>
              <a:t>uitstraling</a:t>
            </a:r>
            <a:endParaRPr lang="en-US" sz="3000" dirty="0">
              <a:solidFill>
                <a:srgbClr val="674733"/>
              </a:solidFill>
              <a:latin typeface="Poppins"/>
            </a:endParaRPr>
          </a:p>
          <a:p>
            <a:pPr algn="r">
              <a:lnSpc>
                <a:spcPts val="3600"/>
              </a:lnSpc>
            </a:pPr>
            <a:r>
              <a:rPr lang="en-US" sz="3000" dirty="0" err="1">
                <a:solidFill>
                  <a:srgbClr val="674733"/>
                </a:solidFill>
                <a:latin typeface="Poppins"/>
              </a:rPr>
              <a:t>Inclusief</a:t>
            </a:r>
            <a:r>
              <a:rPr lang="en-US" sz="3000" dirty="0">
                <a:solidFill>
                  <a:srgbClr val="674733"/>
                </a:solidFill>
                <a:latin typeface="Poppins"/>
              </a:rPr>
              <a:t> </a:t>
            </a:r>
            <a:r>
              <a:rPr lang="en-US" sz="3000" dirty="0" err="1">
                <a:solidFill>
                  <a:srgbClr val="674733"/>
                </a:solidFill>
                <a:latin typeface="Poppins"/>
              </a:rPr>
              <a:t>en</a:t>
            </a:r>
            <a:r>
              <a:rPr lang="en-US" sz="3000" dirty="0">
                <a:solidFill>
                  <a:srgbClr val="674733"/>
                </a:solidFill>
                <a:latin typeface="Poppins"/>
              </a:rPr>
              <a:t> tolerant</a:t>
            </a:r>
          </a:p>
          <a:p>
            <a:pPr algn="r">
              <a:lnSpc>
                <a:spcPts val="3600"/>
              </a:lnSpc>
            </a:pPr>
            <a:r>
              <a:rPr lang="en-US" sz="3000" dirty="0" err="1">
                <a:solidFill>
                  <a:srgbClr val="674733"/>
                </a:solidFill>
                <a:latin typeface="Poppins"/>
              </a:rPr>
              <a:t>Ondernemerszin</a:t>
            </a:r>
            <a:endParaRPr lang="en-US" sz="3000" dirty="0">
              <a:solidFill>
                <a:srgbClr val="674733"/>
              </a:solidFill>
              <a:latin typeface="Poppins"/>
            </a:endParaRPr>
          </a:p>
          <a:p>
            <a:pPr algn="r">
              <a:lnSpc>
                <a:spcPts val="3600"/>
              </a:lnSpc>
            </a:pPr>
            <a:r>
              <a:rPr lang="en-US" sz="3000" dirty="0" err="1">
                <a:solidFill>
                  <a:srgbClr val="674733"/>
                </a:solidFill>
                <a:latin typeface="Poppins"/>
              </a:rPr>
              <a:t>Samenwerken</a:t>
            </a:r>
            <a:endParaRPr lang="en-US" sz="3000" dirty="0">
              <a:solidFill>
                <a:srgbClr val="674733"/>
              </a:solidFill>
              <a:latin typeface="Poppins"/>
            </a:endParaRPr>
          </a:p>
          <a:p>
            <a:pPr algn="r">
              <a:lnSpc>
                <a:spcPts val="3600"/>
              </a:lnSpc>
            </a:pPr>
            <a:r>
              <a:rPr lang="en-US" sz="3000" dirty="0">
                <a:solidFill>
                  <a:srgbClr val="674733"/>
                </a:solidFill>
                <a:latin typeface="Poppins"/>
              </a:rPr>
              <a:t>‘</a:t>
            </a:r>
            <a:r>
              <a:rPr lang="en-US" sz="3000" dirty="0" err="1">
                <a:solidFill>
                  <a:srgbClr val="674733"/>
                </a:solidFill>
                <a:latin typeface="Poppins"/>
              </a:rPr>
              <a:t>Kanarie</a:t>
            </a:r>
            <a:r>
              <a:rPr lang="en-US" sz="3000" dirty="0">
                <a:solidFill>
                  <a:srgbClr val="674733"/>
                </a:solidFill>
                <a:latin typeface="Poppins"/>
              </a:rPr>
              <a:t> in de </a:t>
            </a:r>
            <a:r>
              <a:rPr lang="en-US" sz="3000" dirty="0" err="1">
                <a:solidFill>
                  <a:srgbClr val="674733"/>
                </a:solidFill>
                <a:latin typeface="Poppins"/>
              </a:rPr>
              <a:t>mijn</a:t>
            </a:r>
            <a:r>
              <a:rPr lang="en-US" sz="3000" dirty="0">
                <a:solidFill>
                  <a:srgbClr val="674733"/>
                </a:solidFill>
                <a:latin typeface="Poppins"/>
              </a:rPr>
              <a:t>’</a:t>
            </a:r>
          </a:p>
          <a:p>
            <a:pPr algn="r">
              <a:lnSpc>
                <a:spcPts val="3600"/>
              </a:lnSpc>
            </a:pPr>
            <a:endParaRPr lang="en-US" sz="3000" dirty="0">
              <a:solidFill>
                <a:srgbClr val="674733"/>
              </a:solidFill>
              <a:latin typeface="Poppins"/>
            </a:endParaRPr>
          </a:p>
          <a:p>
            <a:pPr algn="r">
              <a:lnSpc>
                <a:spcPts val="3600"/>
              </a:lnSpc>
            </a:pPr>
            <a:endParaRPr lang="en-US" sz="3000" dirty="0">
              <a:solidFill>
                <a:srgbClr val="674733"/>
              </a:solidFill>
              <a:latin typeface="Poppins"/>
            </a:endParaRPr>
          </a:p>
        </p:txBody>
      </p:sp>
      <p:pic>
        <p:nvPicPr>
          <p:cNvPr id="6" name="Picture 6"/>
          <p:cNvPicPr>
            <a:picLocks noChangeAspect="1"/>
          </p:cNvPicPr>
          <p:nvPr/>
        </p:nvPicPr>
        <p:blipFill>
          <a:blip r:embed="rId4"/>
          <a:srcRect r="56945"/>
          <a:stretch>
            <a:fillRect/>
          </a:stretch>
        </p:blipFill>
        <p:spPr>
          <a:xfrm>
            <a:off x="16489844" y="-110832"/>
            <a:ext cx="1798156" cy="2152489"/>
          </a:xfrm>
          <a:prstGeom prst="rect">
            <a:avLst/>
          </a:prstGeom>
        </p:spPr>
      </p:pic>
      <p:sp>
        <p:nvSpPr>
          <p:cNvPr id="7" name="Pijl links 6">
            <a:extLst>
              <a:ext uri="{FF2B5EF4-FFF2-40B4-BE49-F238E27FC236}">
                <a16:creationId xmlns:a16="http://schemas.microsoft.com/office/drawing/2014/main" id="{1C385CC3-D8A5-894E-96A5-9E82CC09E00C}"/>
              </a:ext>
            </a:extLst>
          </p:cNvPr>
          <p:cNvSpPr/>
          <p:nvPr/>
        </p:nvSpPr>
        <p:spPr>
          <a:xfrm>
            <a:off x="8797962" y="9118431"/>
            <a:ext cx="978408" cy="484632"/>
          </a:xfrm>
          <a:prstGeom prst="rightArrow">
            <a:avLst/>
          </a:prstGeom>
          <a:solidFill>
            <a:srgbClr val="BF6D5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159F18C-268D-1C4B-9C2C-5E9B6124E5C7}"/>
              </a:ext>
            </a:extLst>
          </p:cNvPr>
          <p:cNvSpPr txBox="1"/>
          <p:nvPr/>
        </p:nvSpPr>
        <p:spPr>
          <a:xfrm>
            <a:off x="10205778" y="9122605"/>
            <a:ext cx="9152964" cy="553998"/>
          </a:xfrm>
          <a:prstGeom prst="rect">
            <a:avLst/>
          </a:prstGeom>
          <a:noFill/>
        </p:spPr>
        <p:txBody>
          <a:bodyPr wrap="square">
            <a:spAutoFit/>
          </a:bodyPr>
          <a:lstStyle/>
          <a:p>
            <a:pPr>
              <a:lnSpc>
                <a:spcPts val="3600"/>
              </a:lnSpc>
            </a:pPr>
            <a:r>
              <a:rPr lang="en-US" sz="3000" dirty="0" err="1">
                <a:solidFill>
                  <a:srgbClr val="BF6D5A"/>
                </a:solidFill>
                <a:latin typeface="Poppins"/>
              </a:rPr>
              <a:t>Waardevolle</a:t>
            </a:r>
            <a:r>
              <a:rPr lang="en-US" sz="3000" dirty="0">
                <a:solidFill>
                  <a:srgbClr val="BF6D5A"/>
                </a:solidFill>
                <a:latin typeface="Poppins"/>
              </a:rPr>
              <a:t> </a:t>
            </a:r>
            <a:r>
              <a:rPr lang="en-US" sz="3000" dirty="0" err="1">
                <a:solidFill>
                  <a:srgbClr val="BF6D5A"/>
                </a:solidFill>
                <a:latin typeface="Poppins"/>
              </a:rPr>
              <a:t>bijdrage</a:t>
            </a:r>
            <a:r>
              <a:rPr lang="en-US" sz="3000" dirty="0">
                <a:solidFill>
                  <a:srgbClr val="BF6D5A"/>
                </a:solidFill>
                <a:latin typeface="Poppins"/>
              </a:rPr>
              <a:t> op de </a:t>
            </a:r>
            <a:r>
              <a:rPr lang="en-US" sz="3000" dirty="0" err="1">
                <a:solidFill>
                  <a:srgbClr val="BF6D5A"/>
                </a:solidFill>
                <a:latin typeface="Poppins"/>
              </a:rPr>
              <a:t>werkvloer</a:t>
            </a:r>
            <a:r>
              <a:rPr lang="en-US" sz="3000" dirty="0">
                <a:solidFill>
                  <a:srgbClr val="BF6D5A"/>
                </a:solidFill>
                <a:latin typeface="Poppins"/>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147581" cy="872162"/>
          </a:xfrm>
          <a:custGeom>
            <a:avLst/>
            <a:gdLst/>
            <a:ahLst/>
            <a:cxnLst/>
            <a:rect l="l" t="t" r="r" b="b"/>
            <a:pathLst>
              <a:path w="1147581" h="872162">
                <a:moveTo>
                  <a:pt x="0" y="0"/>
                </a:moveTo>
                <a:lnTo>
                  <a:pt x="1147581" y="0"/>
                </a:lnTo>
                <a:lnTo>
                  <a:pt x="1147581" y="872162"/>
                </a:lnTo>
                <a:lnTo>
                  <a:pt x="0" y="872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rot="-5400000">
            <a:off x="10960557" y="-6135725"/>
            <a:ext cx="20651" cy="15201012"/>
          </a:xfrm>
          <a:prstGeom prst="rect">
            <a:avLst/>
          </a:prstGeom>
          <a:solidFill>
            <a:srgbClr val="BF6D5A"/>
          </a:solidFill>
        </p:spPr>
      </p:sp>
      <p:sp>
        <p:nvSpPr>
          <p:cNvPr id="5" name="TextBox 5"/>
          <p:cNvSpPr txBox="1"/>
          <p:nvPr/>
        </p:nvSpPr>
        <p:spPr>
          <a:xfrm>
            <a:off x="5401307" y="4336509"/>
            <a:ext cx="11857993" cy="942566"/>
          </a:xfrm>
          <a:prstGeom prst="rect">
            <a:avLst/>
          </a:prstGeom>
        </p:spPr>
        <p:txBody>
          <a:bodyPr lIns="0" tIns="0" rIns="0" bIns="0" rtlCol="0" anchor="t">
            <a:spAutoFit/>
          </a:bodyPr>
          <a:lstStyle/>
          <a:p>
            <a:pPr algn="r">
              <a:lnSpc>
                <a:spcPts val="7440"/>
              </a:lnSpc>
            </a:pPr>
            <a:endParaRPr lang="en-US" sz="6000" spc="420" dirty="0">
              <a:solidFill>
                <a:srgbClr val="674733"/>
              </a:solidFill>
              <a:latin typeface="Poppins Bold"/>
            </a:endParaRPr>
          </a:p>
        </p:txBody>
      </p:sp>
      <p:sp>
        <p:nvSpPr>
          <p:cNvPr id="8" name="Freeform 8"/>
          <p:cNvSpPr/>
          <p:nvPr/>
        </p:nvSpPr>
        <p:spPr>
          <a:xfrm>
            <a:off x="-129671" y="8431812"/>
            <a:ext cx="3425019" cy="1924238"/>
          </a:xfrm>
          <a:custGeom>
            <a:avLst/>
            <a:gdLst/>
            <a:ahLst/>
            <a:cxnLst/>
            <a:rect l="l" t="t" r="r" b="b"/>
            <a:pathLst>
              <a:path w="3425019" h="1924238">
                <a:moveTo>
                  <a:pt x="0" y="0"/>
                </a:moveTo>
                <a:lnTo>
                  <a:pt x="3425019" y="0"/>
                </a:lnTo>
                <a:lnTo>
                  <a:pt x="3425019" y="1924238"/>
                </a:lnTo>
                <a:lnTo>
                  <a:pt x="0" y="1924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kstvak 9">
            <a:extLst>
              <a:ext uri="{FF2B5EF4-FFF2-40B4-BE49-F238E27FC236}">
                <a16:creationId xmlns:a16="http://schemas.microsoft.com/office/drawing/2014/main" id="{D4DDA54A-46BC-9B43-BA4A-FB75BCC3160C}"/>
              </a:ext>
            </a:extLst>
          </p:cNvPr>
          <p:cNvSpPr txBox="1"/>
          <p:nvPr/>
        </p:nvSpPr>
        <p:spPr>
          <a:xfrm>
            <a:off x="3581399" y="3006401"/>
            <a:ext cx="13563601" cy="5509200"/>
          </a:xfrm>
          <a:prstGeom prst="rect">
            <a:avLst/>
          </a:prstGeom>
          <a:noFill/>
        </p:spPr>
        <p:txBody>
          <a:bodyPr wrap="square" rtlCol="0">
            <a:spAutoFit/>
          </a:bodyPr>
          <a:lstStyle/>
          <a:p>
            <a:r>
              <a:rPr lang="nl-NL" sz="4400" b="1" dirty="0">
                <a:solidFill>
                  <a:srgbClr val="BF6D5A"/>
                </a:solidFill>
                <a:latin typeface="Poppins" pitchFamily="2" charset="77"/>
                <a:cs typeface="Poppins" pitchFamily="2" charset="77"/>
              </a:rPr>
              <a:t>Wat is volgens jou de grootste uitdaging voor jonge medewerkers op de werkplek?</a:t>
            </a:r>
            <a:br>
              <a:rPr lang="nl-NL" sz="4400" b="1" dirty="0">
                <a:solidFill>
                  <a:srgbClr val="BF6D5A"/>
                </a:solidFill>
                <a:latin typeface="Poppins" pitchFamily="2" charset="77"/>
                <a:cs typeface="Poppins" pitchFamily="2" charset="77"/>
              </a:rPr>
            </a:br>
            <a:endParaRPr lang="nl-NL" sz="4400" b="1" dirty="0">
              <a:solidFill>
                <a:srgbClr val="BF6D5A"/>
              </a:solidFill>
              <a:latin typeface="Poppins" pitchFamily="2" charset="77"/>
              <a:cs typeface="Poppins" pitchFamily="2" charset="77"/>
            </a:endParaRPr>
          </a:p>
          <a:p>
            <a:r>
              <a:rPr lang="nl-NL" sz="4400" dirty="0">
                <a:solidFill>
                  <a:srgbClr val="BF6D5A"/>
                </a:solidFill>
                <a:latin typeface="Poppins" pitchFamily="2" charset="77"/>
                <a:cs typeface="Poppins" pitchFamily="2" charset="77"/>
              </a:rPr>
              <a:t>1) Werk-privébalans</a:t>
            </a:r>
          </a:p>
          <a:p>
            <a:r>
              <a:rPr lang="nl-NL" sz="4400" dirty="0">
                <a:solidFill>
                  <a:srgbClr val="BF6D5A"/>
                </a:solidFill>
                <a:latin typeface="Poppins" pitchFamily="2" charset="77"/>
                <a:cs typeface="Poppins" pitchFamily="2" charset="77"/>
              </a:rPr>
              <a:t>2) Carrièremogelijkheden</a:t>
            </a:r>
          </a:p>
          <a:p>
            <a:r>
              <a:rPr lang="nl-NL" sz="4400" dirty="0">
                <a:solidFill>
                  <a:srgbClr val="BF6D5A"/>
                </a:solidFill>
                <a:latin typeface="Poppins" pitchFamily="2" charset="77"/>
                <a:cs typeface="Poppins" pitchFamily="2" charset="77"/>
              </a:rPr>
              <a:t>3) Stress managen</a:t>
            </a:r>
          </a:p>
          <a:p>
            <a:r>
              <a:rPr lang="nl-NL" sz="4400" dirty="0">
                <a:solidFill>
                  <a:srgbClr val="BF6D5A"/>
                </a:solidFill>
                <a:latin typeface="Poppins" pitchFamily="2" charset="77"/>
                <a:cs typeface="Poppins" pitchFamily="2" charset="77"/>
              </a:rPr>
              <a:t>3) Generatiekloof met oudere collega’s</a:t>
            </a:r>
          </a:p>
          <a:p>
            <a:r>
              <a:rPr lang="nl-NL" sz="4400" dirty="0">
                <a:solidFill>
                  <a:srgbClr val="BF6D5A"/>
                </a:solidFill>
                <a:latin typeface="Poppins" pitchFamily="2" charset="77"/>
                <a:cs typeface="Poppins" pitchFamily="2" charset="77"/>
              </a:rPr>
              <a:t>4) Iets anders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987" y="-5676"/>
            <a:ext cx="13793440" cy="5140641"/>
          </a:xfrm>
          <a:prstGeom prst="rect">
            <a:avLst/>
          </a:prstGeom>
          <a:solidFill>
            <a:srgbClr val="BF6D5A"/>
          </a:solidFill>
        </p:spPr>
      </p:sp>
      <p:pic>
        <p:nvPicPr>
          <p:cNvPr id="3" name="Picture 3"/>
          <p:cNvPicPr>
            <a:picLocks noChangeAspect="1"/>
          </p:cNvPicPr>
          <p:nvPr/>
        </p:nvPicPr>
        <p:blipFill>
          <a:blip r:embed="rId3"/>
          <a:srcRect t="9576" b="9576"/>
          <a:stretch>
            <a:fillRect/>
          </a:stretch>
        </p:blipFill>
        <p:spPr>
          <a:xfrm>
            <a:off x="10896600" y="1447898"/>
            <a:ext cx="6965694" cy="8201261"/>
          </a:xfrm>
          <a:prstGeom prst="rect">
            <a:avLst/>
          </a:prstGeom>
        </p:spPr>
      </p:pic>
      <p:sp>
        <p:nvSpPr>
          <p:cNvPr id="4" name="TextBox 4"/>
          <p:cNvSpPr txBox="1"/>
          <p:nvPr/>
        </p:nvSpPr>
        <p:spPr>
          <a:xfrm>
            <a:off x="2126994" y="1028700"/>
            <a:ext cx="8769606" cy="3462486"/>
          </a:xfrm>
          <a:prstGeom prst="rect">
            <a:avLst/>
          </a:prstGeom>
        </p:spPr>
        <p:txBody>
          <a:bodyPr wrap="square" lIns="0" tIns="0" rIns="0" bIns="0" rtlCol="0" anchor="t">
            <a:spAutoFit/>
          </a:bodyPr>
          <a:lstStyle/>
          <a:p>
            <a:pPr>
              <a:lnSpc>
                <a:spcPts val="9000"/>
              </a:lnSpc>
            </a:pPr>
            <a:r>
              <a:rPr lang="en-US" sz="6600" b="1" spc="300" dirty="0" err="1">
                <a:solidFill>
                  <a:srgbClr val="F4F8F3"/>
                </a:solidFill>
                <a:latin typeface="Poppins"/>
              </a:rPr>
              <a:t>Uitdagingen</a:t>
            </a:r>
            <a:endParaRPr lang="en-US" sz="6600" b="1" spc="300" dirty="0">
              <a:solidFill>
                <a:srgbClr val="F4F8F3"/>
              </a:solidFill>
              <a:latin typeface="Poppins"/>
            </a:endParaRPr>
          </a:p>
          <a:p>
            <a:pPr>
              <a:lnSpc>
                <a:spcPts val="9000"/>
              </a:lnSpc>
            </a:pPr>
            <a:r>
              <a:rPr lang="en-US" sz="6600" b="1" spc="300" dirty="0" err="1">
                <a:solidFill>
                  <a:srgbClr val="F4F8F3"/>
                </a:solidFill>
                <a:latin typeface="Poppins"/>
              </a:rPr>
              <a:t>jonge</a:t>
            </a:r>
            <a:r>
              <a:rPr lang="en-US" sz="6600" b="1" spc="300" dirty="0">
                <a:solidFill>
                  <a:srgbClr val="F4F8F3"/>
                </a:solidFill>
                <a:latin typeface="Poppins"/>
              </a:rPr>
              <a:t> </a:t>
            </a:r>
            <a:r>
              <a:rPr lang="en-US" sz="6600" b="1" spc="300" dirty="0" err="1">
                <a:solidFill>
                  <a:srgbClr val="F4F8F3"/>
                </a:solidFill>
                <a:latin typeface="Poppins"/>
              </a:rPr>
              <a:t>medewerkers</a:t>
            </a:r>
            <a:endParaRPr lang="en-US" sz="6600" b="1" spc="300" dirty="0">
              <a:solidFill>
                <a:srgbClr val="F4F8F3"/>
              </a:solidFill>
              <a:latin typeface="Poppins"/>
            </a:endParaRPr>
          </a:p>
        </p:txBody>
      </p:sp>
      <p:sp>
        <p:nvSpPr>
          <p:cNvPr id="5" name="TextBox 5"/>
          <p:cNvSpPr txBox="1"/>
          <p:nvPr/>
        </p:nvSpPr>
        <p:spPr>
          <a:xfrm>
            <a:off x="2247283" y="6202676"/>
            <a:ext cx="6813638" cy="2308324"/>
          </a:xfrm>
          <a:prstGeom prst="rect">
            <a:avLst/>
          </a:prstGeom>
        </p:spPr>
        <p:txBody>
          <a:bodyPr lIns="0" tIns="0" rIns="0" bIns="0" rtlCol="0" anchor="t">
            <a:spAutoFit/>
          </a:bodyPr>
          <a:lstStyle/>
          <a:p>
            <a:pPr>
              <a:lnSpc>
                <a:spcPts val="3600"/>
              </a:lnSpc>
            </a:pPr>
            <a:r>
              <a:rPr lang="en-US" sz="3000" dirty="0" err="1">
                <a:solidFill>
                  <a:srgbClr val="674733"/>
                </a:solidFill>
                <a:latin typeface="Poppins"/>
              </a:rPr>
              <a:t>Prestatiedruk</a:t>
            </a:r>
            <a:r>
              <a:rPr lang="en-US" sz="3000" dirty="0">
                <a:solidFill>
                  <a:srgbClr val="674733"/>
                </a:solidFill>
                <a:latin typeface="Poppins"/>
              </a:rPr>
              <a:t> - </a:t>
            </a:r>
            <a:r>
              <a:rPr lang="en-US" sz="3000" dirty="0" err="1">
                <a:solidFill>
                  <a:srgbClr val="674733"/>
                </a:solidFill>
                <a:latin typeface="Poppins"/>
              </a:rPr>
              <a:t>perfectionisme</a:t>
            </a:r>
            <a:endParaRPr lang="en-US" sz="3000" dirty="0">
              <a:solidFill>
                <a:srgbClr val="674733"/>
              </a:solidFill>
              <a:latin typeface="Poppins"/>
            </a:endParaRPr>
          </a:p>
          <a:p>
            <a:pPr>
              <a:lnSpc>
                <a:spcPts val="3600"/>
              </a:lnSpc>
            </a:pPr>
            <a:r>
              <a:rPr lang="en-US" sz="3000" dirty="0">
                <a:solidFill>
                  <a:srgbClr val="674733"/>
                </a:solidFill>
                <a:latin typeface="Poppins"/>
              </a:rPr>
              <a:t>Hoge </a:t>
            </a:r>
            <a:r>
              <a:rPr lang="en-US" sz="3000" dirty="0" err="1">
                <a:solidFill>
                  <a:srgbClr val="674733"/>
                </a:solidFill>
                <a:latin typeface="Poppins"/>
              </a:rPr>
              <a:t>verwachtingen</a:t>
            </a:r>
            <a:endParaRPr lang="en-US" sz="3000" dirty="0">
              <a:solidFill>
                <a:srgbClr val="674733"/>
              </a:solidFill>
              <a:latin typeface="Poppins"/>
            </a:endParaRPr>
          </a:p>
          <a:p>
            <a:pPr>
              <a:lnSpc>
                <a:spcPts val="3600"/>
              </a:lnSpc>
            </a:pPr>
            <a:r>
              <a:rPr lang="en-US" sz="3000" dirty="0" err="1">
                <a:solidFill>
                  <a:srgbClr val="674733"/>
                </a:solidFill>
                <a:latin typeface="Poppins"/>
              </a:rPr>
              <a:t>Balans</a:t>
            </a:r>
            <a:r>
              <a:rPr lang="en-US" sz="3000" dirty="0">
                <a:solidFill>
                  <a:srgbClr val="674733"/>
                </a:solidFill>
                <a:latin typeface="Poppins"/>
              </a:rPr>
              <a:t> </a:t>
            </a:r>
            <a:r>
              <a:rPr lang="en-US" sz="3000" dirty="0" err="1">
                <a:solidFill>
                  <a:srgbClr val="674733"/>
                </a:solidFill>
                <a:latin typeface="Poppins"/>
              </a:rPr>
              <a:t>werk</a:t>
            </a:r>
            <a:r>
              <a:rPr lang="en-US" sz="3000" dirty="0">
                <a:solidFill>
                  <a:srgbClr val="674733"/>
                </a:solidFill>
                <a:latin typeface="Poppins"/>
              </a:rPr>
              <a:t> - </a:t>
            </a:r>
            <a:r>
              <a:rPr lang="en-US" sz="3000" dirty="0" err="1">
                <a:solidFill>
                  <a:srgbClr val="674733"/>
                </a:solidFill>
                <a:latin typeface="Poppins"/>
              </a:rPr>
              <a:t>en</a:t>
            </a:r>
            <a:r>
              <a:rPr lang="en-US" sz="3000" dirty="0">
                <a:solidFill>
                  <a:srgbClr val="674733"/>
                </a:solidFill>
                <a:latin typeface="Poppins"/>
              </a:rPr>
              <a:t> </a:t>
            </a:r>
            <a:r>
              <a:rPr lang="en-US" sz="3000" dirty="0" err="1">
                <a:solidFill>
                  <a:srgbClr val="674733"/>
                </a:solidFill>
                <a:latin typeface="Poppins"/>
              </a:rPr>
              <a:t>privéleven</a:t>
            </a:r>
            <a:r>
              <a:rPr lang="en-US" sz="3000" dirty="0">
                <a:solidFill>
                  <a:srgbClr val="674733"/>
                </a:solidFill>
                <a:latin typeface="Poppins"/>
              </a:rPr>
              <a:t> </a:t>
            </a:r>
          </a:p>
          <a:p>
            <a:pPr>
              <a:lnSpc>
                <a:spcPts val="3600"/>
              </a:lnSpc>
            </a:pPr>
            <a:r>
              <a:rPr lang="en-US" sz="3000" dirty="0" err="1">
                <a:solidFill>
                  <a:srgbClr val="674733"/>
                </a:solidFill>
                <a:latin typeface="Poppins"/>
              </a:rPr>
              <a:t>Fomo</a:t>
            </a:r>
            <a:endParaRPr lang="en-US" sz="3000" dirty="0">
              <a:solidFill>
                <a:srgbClr val="674733"/>
              </a:solidFill>
              <a:latin typeface="Poppins"/>
            </a:endParaRPr>
          </a:p>
          <a:p>
            <a:pPr>
              <a:lnSpc>
                <a:spcPts val="3600"/>
              </a:lnSpc>
            </a:pPr>
            <a:r>
              <a:rPr lang="en-US" sz="3000" dirty="0" err="1">
                <a:solidFill>
                  <a:srgbClr val="674733"/>
                </a:solidFill>
                <a:latin typeface="Poppins"/>
              </a:rPr>
              <a:t>Verhouden</a:t>
            </a:r>
            <a:r>
              <a:rPr lang="en-US" sz="3000" dirty="0">
                <a:solidFill>
                  <a:srgbClr val="674733"/>
                </a:solidFill>
                <a:latin typeface="Poppins"/>
              </a:rPr>
              <a:t> tot </a:t>
            </a:r>
            <a:r>
              <a:rPr lang="en-US" sz="3000" dirty="0" err="1">
                <a:solidFill>
                  <a:srgbClr val="674733"/>
                </a:solidFill>
                <a:latin typeface="Poppins"/>
              </a:rPr>
              <a:t>bedrijfscultuur</a:t>
            </a:r>
            <a:endParaRPr lang="en-US" sz="3000" dirty="0">
              <a:solidFill>
                <a:srgbClr val="674733"/>
              </a:solidFill>
              <a:latin typeface="Poppins"/>
            </a:endParaRPr>
          </a:p>
        </p:txBody>
      </p:sp>
      <p:pic>
        <p:nvPicPr>
          <p:cNvPr id="6" name="Picture 6"/>
          <p:cNvPicPr>
            <a:picLocks noChangeAspect="1"/>
          </p:cNvPicPr>
          <p:nvPr/>
        </p:nvPicPr>
        <p:blipFill>
          <a:blip r:embed="rId4"/>
          <a:srcRect r="57124"/>
          <a:stretch>
            <a:fillRect/>
          </a:stretch>
        </p:blipFill>
        <p:spPr>
          <a:xfrm>
            <a:off x="-16987" y="-47544"/>
            <a:ext cx="1790688" cy="215248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11547" y="2859"/>
            <a:ext cx="13793440" cy="5140641"/>
          </a:xfrm>
          <a:prstGeom prst="rect">
            <a:avLst/>
          </a:prstGeom>
          <a:solidFill>
            <a:srgbClr val="BF6D5A"/>
          </a:solidFill>
        </p:spPr>
      </p:sp>
      <p:pic>
        <p:nvPicPr>
          <p:cNvPr id="3" name="Picture 3"/>
          <p:cNvPicPr>
            <a:picLocks noChangeAspect="1"/>
          </p:cNvPicPr>
          <p:nvPr/>
        </p:nvPicPr>
        <p:blipFill>
          <a:blip r:embed="rId3"/>
          <a:srcRect l="21670" r="21670"/>
          <a:stretch>
            <a:fillRect/>
          </a:stretch>
        </p:blipFill>
        <p:spPr>
          <a:xfrm>
            <a:off x="-303236" y="1057039"/>
            <a:ext cx="6965694" cy="8201261"/>
          </a:xfrm>
          <a:prstGeom prst="rect">
            <a:avLst/>
          </a:prstGeom>
        </p:spPr>
      </p:pic>
      <p:pic>
        <p:nvPicPr>
          <p:cNvPr id="4" name="Picture 4"/>
          <p:cNvPicPr>
            <a:picLocks noChangeAspect="1"/>
          </p:cNvPicPr>
          <p:nvPr/>
        </p:nvPicPr>
        <p:blipFill>
          <a:blip r:embed="rId4"/>
          <a:srcRect r="56945"/>
          <a:stretch>
            <a:fillRect/>
          </a:stretch>
        </p:blipFill>
        <p:spPr>
          <a:xfrm>
            <a:off x="16489844" y="-110832"/>
            <a:ext cx="1798156" cy="2152489"/>
          </a:xfrm>
          <a:prstGeom prst="rect">
            <a:avLst/>
          </a:prstGeom>
        </p:spPr>
      </p:pic>
      <p:sp>
        <p:nvSpPr>
          <p:cNvPr id="5" name="TextBox 5"/>
          <p:cNvSpPr txBox="1"/>
          <p:nvPr/>
        </p:nvSpPr>
        <p:spPr>
          <a:xfrm>
            <a:off x="8803931" y="1353979"/>
            <a:ext cx="7692146" cy="3462486"/>
          </a:xfrm>
          <a:prstGeom prst="rect">
            <a:avLst/>
          </a:prstGeom>
        </p:spPr>
        <p:txBody>
          <a:bodyPr lIns="0" tIns="0" rIns="0" bIns="0" rtlCol="0" anchor="t">
            <a:spAutoFit/>
          </a:bodyPr>
          <a:lstStyle/>
          <a:p>
            <a:pPr algn="r">
              <a:lnSpc>
                <a:spcPts val="9000"/>
              </a:lnSpc>
            </a:pPr>
            <a:r>
              <a:rPr lang="en-US" sz="6600" b="1" spc="300" dirty="0" err="1">
                <a:solidFill>
                  <a:srgbClr val="F4F8F3"/>
                </a:solidFill>
                <a:latin typeface="Poppins"/>
              </a:rPr>
              <a:t>Behoeften</a:t>
            </a:r>
            <a:endParaRPr lang="en-US" sz="6600" b="1" spc="300" dirty="0">
              <a:solidFill>
                <a:srgbClr val="F4F8F3"/>
              </a:solidFill>
              <a:latin typeface="Poppins"/>
            </a:endParaRPr>
          </a:p>
          <a:p>
            <a:pPr algn="r">
              <a:lnSpc>
                <a:spcPts val="9000"/>
              </a:lnSpc>
            </a:pPr>
            <a:r>
              <a:rPr lang="en-US" sz="6600" b="1" spc="300" dirty="0" err="1">
                <a:solidFill>
                  <a:srgbClr val="F4F8F3"/>
                </a:solidFill>
                <a:latin typeface="Poppins"/>
              </a:rPr>
              <a:t>jonge</a:t>
            </a:r>
            <a:r>
              <a:rPr lang="en-US" sz="6600" b="1" spc="300" dirty="0">
                <a:solidFill>
                  <a:srgbClr val="F4F8F3"/>
                </a:solidFill>
                <a:latin typeface="Poppins"/>
              </a:rPr>
              <a:t> </a:t>
            </a:r>
            <a:r>
              <a:rPr lang="en-US" sz="6600" b="1" spc="300" dirty="0" err="1">
                <a:solidFill>
                  <a:srgbClr val="F4F8F3"/>
                </a:solidFill>
                <a:latin typeface="Poppins"/>
              </a:rPr>
              <a:t>medewerkers</a:t>
            </a:r>
            <a:endParaRPr lang="en-US" sz="6600" b="1" spc="300" dirty="0">
              <a:solidFill>
                <a:srgbClr val="F4F8F3"/>
              </a:solidFill>
              <a:latin typeface="Poppins"/>
            </a:endParaRPr>
          </a:p>
        </p:txBody>
      </p:sp>
      <p:sp>
        <p:nvSpPr>
          <p:cNvPr id="6" name="TextBox 6"/>
          <p:cNvSpPr txBox="1"/>
          <p:nvPr/>
        </p:nvSpPr>
        <p:spPr>
          <a:xfrm>
            <a:off x="8832267" y="5590583"/>
            <a:ext cx="7663810" cy="3693319"/>
          </a:xfrm>
          <a:prstGeom prst="rect">
            <a:avLst/>
          </a:prstGeom>
        </p:spPr>
        <p:txBody>
          <a:bodyPr lIns="0" tIns="0" rIns="0" bIns="0" rtlCol="0" anchor="t">
            <a:spAutoFit/>
          </a:bodyPr>
          <a:lstStyle/>
          <a:p>
            <a:pPr algn="r">
              <a:lnSpc>
                <a:spcPts val="3600"/>
              </a:lnSpc>
            </a:pPr>
            <a:r>
              <a:rPr lang="en-US" sz="3000" dirty="0" err="1">
                <a:solidFill>
                  <a:srgbClr val="674733"/>
                </a:solidFill>
                <a:latin typeface="Poppins"/>
              </a:rPr>
              <a:t>Persoonlijke</a:t>
            </a:r>
            <a:r>
              <a:rPr lang="en-US" sz="3000" dirty="0">
                <a:solidFill>
                  <a:srgbClr val="674733"/>
                </a:solidFill>
                <a:latin typeface="Poppins"/>
              </a:rPr>
              <a:t> </a:t>
            </a:r>
            <a:r>
              <a:rPr lang="en-US" sz="3000" dirty="0" err="1">
                <a:solidFill>
                  <a:srgbClr val="674733"/>
                </a:solidFill>
                <a:latin typeface="Poppins"/>
              </a:rPr>
              <a:t>ontwikkeling</a:t>
            </a:r>
            <a:endParaRPr lang="en-US" sz="3000" dirty="0">
              <a:solidFill>
                <a:srgbClr val="674733"/>
              </a:solidFill>
              <a:latin typeface="Poppins"/>
            </a:endParaRPr>
          </a:p>
          <a:p>
            <a:pPr algn="r">
              <a:lnSpc>
                <a:spcPts val="3600"/>
              </a:lnSpc>
            </a:pPr>
            <a:r>
              <a:rPr lang="en-US" sz="3000" dirty="0" err="1">
                <a:solidFill>
                  <a:srgbClr val="674733"/>
                </a:solidFill>
                <a:latin typeface="Poppins"/>
              </a:rPr>
              <a:t>Groeikansen</a:t>
            </a:r>
            <a:endParaRPr lang="en-US" sz="3000" dirty="0">
              <a:solidFill>
                <a:srgbClr val="674733"/>
              </a:solidFill>
              <a:latin typeface="Poppins"/>
            </a:endParaRPr>
          </a:p>
          <a:p>
            <a:pPr algn="r">
              <a:lnSpc>
                <a:spcPts val="3600"/>
              </a:lnSpc>
            </a:pPr>
            <a:r>
              <a:rPr lang="en-US" sz="3000" dirty="0" err="1">
                <a:solidFill>
                  <a:srgbClr val="674733"/>
                </a:solidFill>
                <a:latin typeface="Poppins"/>
              </a:rPr>
              <a:t>Betekenisvol</a:t>
            </a:r>
            <a:r>
              <a:rPr lang="en-US" sz="3000" dirty="0">
                <a:solidFill>
                  <a:srgbClr val="674733"/>
                </a:solidFill>
                <a:latin typeface="Poppins"/>
              </a:rPr>
              <a:t> </a:t>
            </a:r>
            <a:r>
              <a:rPr lang="en-US" sz="3000" dirty="0" err="1">
                <a:solidFill>
                  <a:srgbClr val="674733"/>
                </a:solidFill>
                <a:latin typeface="Poppins"/>
              </a:rPr>
              <a:t>werk</a:t>
            </a:r>
            <a:endParaRPr lang="en-US" sz="3000" dirty="0">
              <a:solidFill>
                <a:srgbClr val="674733"/>
              </a:solidFill>
              <a:latin typeface="Poppins"/>
            </a:endParaRPr>
          </a:p>
          <a:p>
            <a:pPr algn="r">
              <a:lnSpc>
                <a:spcPts val="3600"/>
              </a:lnSpc>
            </a:pPr>
            <a:r>
              <a:rPr lang="en-US" sz="3000" dirty="0" err="1">
                <a:solidFill>
                  <a:srgbClr val="674733"/>
                </a:solidFill>
                <a:latin typeface="Poppins"/>
              </a:rPr>
              <a:t>Flexibiliteit</a:t>
            </a:r>
            <a:endParaRPr lang="en-US" sz="3000" dirty="0">
              <a:solidFill>
                <a:srgbClr val="674733"/>
              </a:solidFill>
              <a:latin typeface="Poppins"/>
            </a:endParaRPr>
          </a:p>
          <a:p>
            <a:pPr algn="r">
              <a:lnSpc>
                <a:spcPts val="3600"/>
              </a:lnSpc>
            </a:pPr>
            <a:r>
              <a:rPr lang="en-US" sz="3000" dirty="0" err="1">
                <a:solidFill>
                  <a:srgbClr val="674733"/>
                </a:solidFill>
                <a:latin typeface="Poppins"/>
              </a:rPr>
              <a:t>Werksfeer</a:t>
            </a:r>
            <a:r>
              <a:rPr lang="en-US" sz="3000" dirty="0">
                <a:solidFill>
                  <a:srgbClr val="674733"/>
                </a:solidFill>
                <a:latin typeface="Poppins"/>
              </a:rPr>
              <a:t> </a:t>
            </a:r>
            <a:r>
              <a:rPr lang="en-US" sz="3000" dirty="0" err="1">
                <a:solidFill>
                  <a:srgbClr val="674733"/>
                </a:solidFill>
                <a:latin typeface="Poppins"/>
              </a:rPr>
              <a:t>en</a:t>
            </a:r>
            <a:r>
              <a:rPr lang="en-US" sz="3000" dirty="0">
                <a:solidFill>
                  <a:srgbClr val="674733"/>
                </a:solidFill>
                <a:latin typeface="Poppins"/>
              </a:rPr>
              <a:t> </a:t>
            </a:r>
            <a:r>
              <a:rPr lang="en-US" sz="3000" dirty="0" err="1">
                <a:solidFill>
                  <a:srgbClr val="674733"/>
                </a:solidFill>
                <a:latin typeface="Poppins"/>
              </a:rPr>
              <a:t>werkplek</a:t>
            </a:r>
            <a:endParaRPr lang="en-US" sz="3000" dirty="0">
              <a:solidFill>
                <a:srgbClr val="674733"/>
              </a:solidFill>
              <a:latin typeface="Poppins"/>
            </a:endParaRPr>
          </a:p>
          <a:p>
            <a:pPr algn="r">
              <a:lnSpc>
                <a:spcPts val="3600"/>
              </a:lnSpc>
            </a:pPr>
            <a:r>
              <a:rPr lang="en-US" sz="3000" dirty="0">
                <a:solidFill>
                  <a:srgbClr val="674733"/>
                </a:solidFill>
                <a:latin typeface="Poppins"/>
              </a:rPr>
              <a:t>Goede work/life balance</a:t>
            </a:r>
          </a:p>
          <a:p>
            <a:pPr algn="r">
              <a:lnSpc>
                <a:spcPts val="3600"/>
              </a:lnSpc>
            </a:pPr>
            <a:r>
              <a:rPr lang="en-US" sz="3000" dirty="0">
                <a:solidFill>
                  <a:srgbClr val="674733"/>
                </a:solidFill>
                <a:latin typeface="Poppins"/>
              </a:rPr>
              <a:t>Goede </a:t>
            </a:r>
            <a:r>
              <a:rPr lang="en-US" sz="3000" dirty="0" err="1">
                <a:solidFill>
                  <a:srgbClr val="674733"/>
                </a:solidFill>
                <a:latin typeface="Poppins"/>
              </a:rPr>
              <a:t>verhouding</a:t>
            </a:r>
            <a:r>
              <a:rPr lang="en-US" sz="3000" dirty="0">
                <a:solidFill>
                  <a:srgbClr val="674733"/>
                </a:solidFill>
                <a:latin typeface="Poppins"/>
              </a:rPr>
              <a:t> </a:t>
            </a:r>
            <a:r>
              <a:rPr lang="en-US" sz="3000" dirty="0" err="1">
                <a:solidFill>
                  <a:srgbClr val="674733"/>
                </a:solidFill>
                <a:latin typeface="Poppins"/>
              </a:rPr>
              <a:t>werk-beloning</a:t>
            </a:r>
            <a:endParaRPr lang="en-US" sz="3000" dirty="0">
              <a:solidFill>
                <a:srgbClr val="674733"/>
              </a:solidFill>
              <a:latin typeface="Poppins"/>
            </a:endParaRPr>
          </a:p>
          <a:p>
            <a:pPr algn="r">
              <a:lnSpc>
                <a:spcPts val="3600"/>
              </a:lnSpc>
            </a:pPr>
            <a:r>
              <a:rPr lang="en-US" sz="3000" dirty="0" err="1">
                <a:solidFill>
                  <a:srgbClr val="674733"/>
                </a:solidFill>
                <a:latin typeface="Poppins"/>
              </a:rPr>
              <a:t>Coachend</a:t>
            </a:r>
            <a:r>
              <a:rPr lang="en-US" sz="3000" dirty="0">
                <a:solidFill>
                  <a:srgbClr val="674733"/>
                </a:solidFill>
                <a:latin typeface="Poppins"/>
              </a:rPr>
              <a:t> </a:t>
            </a:r>
            <a:r>
              <a:rPr lang="en-US" sz="3000" dirty="0" err="1">
                <a:solidFill>
                  <a:srgbClr val="674733"/>
                </a:solidFill>
                <a:latin typeface="Poppins"/>
              </a:rPr>
              <a:t>en</a:t>
            </a:r>
            <a:r>
              <a:rPr lang="en-US" sz="3000" dirty="0">
                <a:solidFill>
                  <a:srgbClr val="674733"/>
                </a:solidFill>
                <a:latin typeface="Poppins"/>
              </a:rPr>
              <a:t> </a:t>
            </a:r>
            <a:r>
              <a:rPr lang="en-US" sz="3000" dirty="0" err="1">
                <a:solidFill>
                  <a:srgbClr val="674733"/>
                </a:solidFill>
                <a:latin typeface="Poppins"/>
              </a:rPr>
              <a:t>verbindend</a:t>
            </a:r>
            <a:r>
              <a:rPr lang="en-US" sz="3000" dirty="0">
                <a:solidFill>
                  <a:srgbClr val="674733"/>
                </a:solidFill>
                <a:latin typeface="Poppins"/>
              </a:rPr>
              <a:t> </a:t>
            </a:r>
            <a:r>
              <a:rPr lang="en-US" sz="3000" dirty="0" err="1">
                <a:solidFill>
                  <a:srgbClr val="674733"/>
                </a:solidFill>
                <a:latin typeface="Poppins"/>
              </a:rPr>
              <a:t>leiderschap</a:t>
            </a:r>
            <a:endParaRPr lang="en-US" sz="3000" dirty="0">
              <a:solidFill>
                <a:srgbClr val="674733"/>
              </a:solidFill>
              <a:latin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987" y="-5675"/>
            <a:ext cx="13793440" cy="4193980"/>
          </a:xfrm>
          <a:prstGeom prst="rect">
            <a:avLst/>
          </a:prstGeom>
          <a:solidFill>
            <a:srgbClr val="BF6D5A"/>
          </a:solidFill>
        </p:spPr>
      </p:sp>
      <p:sp>
        <p:nvSpPr>
          <p:cNvPr id="4" name="TextBox 4"/>
          <p:cNvSpPr txBox="1"/>
          <p:nvPr/>
        </p:nvSpPr>
        <p:spPr>
          <a:xfrm>
            <a:off x="2247280" y="600819"/>
            <a:ext cx="7049120" cy="3427861"/>
          </a:xfrm>
          <a:prstGeom prst="rect">
            <a:avLst/>
          </a:prstGeom>
        </p:spPr>
        <p:txBody>
          <a:bodyPr wrap="square" lIns="0" tIns="0" rIns="0" bIns="0" rtlCol="0" anchor="t">
            <a:spAutoFit/>
          </a:bodyPr>
          <a:lstStyle/>
          <a:p>
            <a:pPr>
              <a:lnSpc>
                <a:spcPts val="9000"/>
              </a:lnSpc>
            </a:pPr>
            <a:r>
              <a:rPr lang="en-US" sz="6600" b="1" spc="300" dirty="0" err="1">
                <a:solidFill>
                  <a:srgbClr val="F4F8F3"/>
                </a:solidFill>
                <a:latin typeface="Poppins"/>
              </a:rPr>
              <a:t>Leidinggeven</a:t>
            </a:r>
            <a:r>
              <a:rPr lang="en-US" sz="6600" b="1" spc="300" dirty="0">
                <a:solidFill>
                  <a:srgbClr val="F4F8F3"/>
                </a:solidFill>
                <a:latin typeface="Poppins"/>
              </a:rPr>
              <a:t> </a:t>
            </a:r>
            <a:r>
              <a:rPr lang="en-US" sz="6600" b="1" spc="300" dirty="0" err="1">
                <a:solidFill>
                  <a:srgbClr val="F4F8F3"/>
                </a:solidFill>
                <a:latin typeface="Poppins"/>
              </a:rPr>
              <a:t>aan</a:t>
            </a:r>
            <a:r>
              <a:rPr lang="en-US" sz="6600" b="1" spc="300" dirty="0">
                <a:solidFill>
                  <a:srgbClr val="F4F8F3"/>
                </a:solidFill>
                <a:latin typeface="Poppins"/>
              </a:rPr>
              <a:t> </a:t>
            </a:r>
            <a:r>
              <a:rPr lang="en-US" sz="6600" b="1" spc="300" dirty="0" err="1">
                <a:solidFill>
                  <a:srgbClr val="F4F8F3"/>
                </a:solidFill>
                <a:latin typeface="Poppins"/>
              </a:rPr>
              <a:t>jonge</a:t>
            </a:r>
            <a:r>
              <a:rPr lang="en-US" sz="6600" b="1" spc="300" dirty="0">
                <a:solidFill>
                  <a:srgbClr val="F4F8F3"/>
                </a:solidFill>
                <a:latin typeface="Poppins"/>
              </a:rPr>
              <a:t> </a:t>
            </a:r>
            <a:r>
              <a:rPr lang="en-US" sz="6600" b="1" spc="300" dirty="0" err="1">
                <a:solidFill>
                  <a:srgbClr val="F4F8F3"/>
                </a:solidFill>
                <a:latin typeface="Poppins"/>
              </a:rPr>
              <a:t>medewerkers</a:t>
            </a:r>
            <a:endParaRPr lang="en-US" sz="6600" b="1" spc="300" dirty="0">
              <a:solidFill>
                <a:srgbClr val="F4F8F3"/>
              </a:solidFill>
              <a:latin typeface="Poppins"/>
            </a:endParaRPr>
          </a:p>
        </p:txBody>
      </p:sp>
      <p:sp>
        <p:nvSpPr>
          <p:cNvPr id="5" name="TextBox 5"/>
          <p:cNvSpPr txBox="1"/>
          <p:nvPr/>
        </p:nvSpPr>
        <p:spPr>
          <a:xfrm>
            <a:off x="1088843" y="5091472"/>
            <a:ext cx="8588418" cy="5439951"/>
          </a:xfrm>
          <a:prstGeom prst="rect">
            <a:avLst/>
          </a:prstGeom>
        </p:spPr>
        <p:txBody>
          <a:bodyPr wrap="square" lIns="0" tIns="0" rIns="0" bIns="0" rtlCol="0" anchor="t">
            <a:spAutoFit/>
          </a:bodyPr>
          <a:lstStyle/>
          <a:p>
            <a:pPr marL="342900" lvl="0" indent="-342900">
              <a:buFont typeface="Wingdings" pitchFamily="2" charset="2"/>
              <a:buChar char="ü"/>
              <a:tabLst>
                <a:tab pos="457200" algn="l"/>
              </a:tabLst>
            </a:pPr>
            <a:r>
              <a:rPr lang="en-US" sz="3000" dirty="0">
                <a:solidFill>
                  <a:srgbClr val="674733"/>
                </a:solidFill>
                <a:latin typeface="Poppins"/>
              </a:rPr>
              <a:t> </a:t>
            </a:r>
            <a:r>
              <a:rPr lang="en-US" sz="3000" dirty="0" err="1">
                <a:solidFill>
                  <a:srgbClr val="674733"/>
                </a:solidFill>
                <a:latin typeface="Poppins"/>
              </a:rPr>
              <a:t>Coachend</a:t>
            </a:r>
            <a:r>
              <a:rPr lang="en-US" sz="3000" dirty="0">
                <a:solidFill>
                  <a:srgbClr val="674733"/>
                </a:solidFill>
                <a:latin typeface="Poppins"/>
              </a:rPr>
              <a:t> </a:t>
            </a:r>
            <a:r>
              <a:rPr lang="en-US" sz="3000" dirty="0" err="1">
                <a:solidFill>
                  <a:srgbClr val="674733"/>
                </a:solidFill>
                <a:latin typeface="Poppins"/>
              </a:rPr>
              <a:t>leidinggeven</a:t>
            </a:r>
            <a:r>
              <a:rPr lang="en-US" sz="3000" dirty="0">
                <a:solidFill>
                  <a:srgbClr val="674733"/>
                </a:solidFill>
                <a:latin typeface="Poppins"/>
              </a:rPr>
              <a:t> / </a:t>
            </a:r>
            <a:r>
              <a:rPr lang="en-US" sz="3000" dirty="0" err="1">
                <a:solidFill>
                  <a:srgbClr val="674733"/>
                </a:solidFill>
                <a:latin typeface="Poppins"/>
              </a:rPr>
              <a:t>mentorschap</a:t>
            </a:r>
            <a:endParaRPr lang="en-US" sz="3000" dirty="0">
              <a:solidFill>
                <a:srgbClr val="674733"/>
              </a:solidFill>
              <a:latin typeface="Poppins"/>
              <a:cs typeface="Times New Roman" panose="02020603050405020304" pitchFamily="18" charset="0"/>
            </a:endParaRPr>
          </a:p>
          <a:p>
            <a:pPr marL="342900" lvl="0" indent="-342900">
              <a:buFont typeface="Wingdings" pitchFamily="2" charset="2"/>
              <a:buChar char="ü"/>
              <a:tabLst>
                <a:tab pos="457200" algn="l"/>
              </a:tabLst>
            </a:pPr>
            <a:r>
              <a:rPr lang="en-US" sz="3000" dirty="0">
                <a:solidFill>
                  <a:srgbClr val="674733"/>
                </a:solidFill>
                <a:latin typeface="Poppins"/>
                <a:cs typeface="Times New Roman" panose="02020603050405020304" pitchFamily="18" charset="0"/>
              </a:rPr>
              <a:t> </a:t>
            </a:r>
            <a:r>
              <a:rPr lang="en-US" sz="3000" dirty="0" err="1">
                <a:solidFill>
                  <a:srgbClr val="674733"/>
                </a:solidFill>
                <a:latin typeface="Poppins"/>
                <a:cs typeface="Times New Roman" panose="02020603050405020304" pitchFamily="18" charset="0"/>
              </a:rPr>
              <a:t>Regelmatige</a:t>
            </a:r>
            <a:r>
              <a:rPr lang="en-US" sz="3000" dirty="0">
                <a:solidFill>
                  <a:srgbClr val="674733"/>
                </a:solidFill>
                <a:latin typeface="Poppins"/>
                <a:cs typeface="Times New Roman" panose="02020603050405020304" pitchFamily="18" charset="0"/>
              </a:rPr>
              <a:t> feedback </a:t>
            </a:r>
            <a:r>
              <a:rPr lang="en-US" sz="3000" dirty="0" err="1">
                <a:solidFill>
                  <a:srgbClr val="674733"/>
                </a:solidFill>
                <a:latin typeface="Poppins"/>
                <a:cs typeface="Times New Roman" panose="02020603050405020304" pitchFamily="18" charset="0"/>
              </a:rPr>
              <a:t>en</a:t>
            </a:r>
            <a:r>
              <a:rPr lang="en-US" sz="3000" dirty="0">
                <a:solidFill>
                  <a:srgbClr val="674733"/>
                </a:solidFill>
                <a:latin typeface="Poppins"/>
                <a:cs typeface="Times New Roman" panose="02020603050405020304" pitchFamily="18" charset="0"/>
              </a:rPr>
              <a:t> </a:t>
            </a:r>
            <a:r>
              <a:rPr lang="en-US" sz="3000" dirty="0" err="1">
                <a:solidFill>
                  <a:srgbClr val="674733"/>
                </a:solidFill>
                <a:latin typeface="Poppins"/>
                <a:cs typeface="Times New Roman" panose="02020603050405020304" pitchFamily="18" charset="0"/>
              </a:rPr>
              <a:t>erkenning</a:t>
            </a:r>
            <a:endParaRPr lang="en-US" sz="3000" dirty="0">
              <a:solidFill>
                <a:srgbClr val="674733"/>
              </a:solidFill>
              <a:latin typeface="Poppins"/>
            </a:endParaRPr>
          </a:p>
          <a:p>
            <a:pPr marL="342900" lvl="0" indent="-342900">
              <a:buFont typeface="Wingdings" pitchFamily="2" charset="2"/>
              <a:buChar char="ü"/>
              <a:tabLst>
                <a:tab pos="457200" algn="l"/>
              </a:tabLst>
            </a:pPr>
            <a:r>
              <a:rPr lang="en-US" sz="3000" dirty="0">
                <a:solidFill>
                  <a:srgbClr val="674733"/>
                </a:solidFill>
                <a:latin typeface="Poppins"/>
              </a:rPr>
              <a:t> </a:t>
            </a:r>
            <a:r>
              <a:rPr lang="en-US" sz="3000" dirty="0" err="1">
                <a:solidFill>
                  <a:srgbClr val="674733"/>
                </a:solidFill>
                <a:latin typeface="Poppins"/>
              </a:rPr>
              <a:t>Flexibiliteit</a:t>
            </a:r>
            <a:r>
              <a:rPr lang="en-US" sz="3000" dirty="0">
                <a:solidFill>
                  <a:srgbClr val="674733"/>
                </a:solidFill>
                <a:latin typeface="Poppins"/>
              </a:rPr>
              <a:t> </a:t>
            </a:r>
            <a:r>
              <a:rPr lang="en-US" sz="3000" dirty="0" err="1">
                <a:solidFill>
                  <a:srgbClr val="674733"/>
                </a:solidFill>
                <a:latin typeface="Poppins"/>
              </a:rPr>
              <a:t>bieden</a:t>
            </a:r>
            <a:endParaRPr lang="en-US" sz="3000" dirty="0">
              <a:solidFill>
                <a:srgbClr val="674733"/>
              </a:solidFill>
              <a:latin typeface="Poppins"/>
            </a:endParaRPr>
          </a:p>
          <a:p>
            <a:pPr marL="342900" lvl="0" indent="-342900">
              <a:buFont typeface="Wingdings" pitchFamily="2" charset="2"/>
              <a:buChar char="ü"/>
              <a:tabLst>
                <a:tab pos="457200" algn="l"/>
              </a:tabLst>
            </a:pPr>
            <a:r>
              <a:rPr lang="en-US" sz="3000" dirty="0">
                <a:solidFill>
                  <a:srgbClr val="674733"/>
                </a:solidFill>
                <a:latin typeface="Poppins"/>
                <a:cs typeface="Times New Roman" panose="02020603050405020304" pitchFamily="18" charset="0"/>
              </a:rPr>
              <a:t> </a:t>
            </a:r>
            <a:r>
              <a:rPr lang="en-US" sz="3000" dirty="0" err="1">
                <a:solidFill>
                  <a:srgbClr val="674733"/>
                </a:solidFill>
                <a:latin typeface="Poppins"/>
                <a:cs typeface="Times New Roman" panose="02020603050405020304" pitchFamily="18" charset="0"/>
              </a:rPr>
              <a:t>Zinvol</a:t>
            </a:r>
            <a:r>
              <a:rPr lang="en-US" sz="3000" dirty="0">
                <a:solidFill>
                  <a:srgbClr val="674733"/>
                </a:solidFill>
                <a:latin typeface="Poppins"/>
                <a:cs typeface="Times New Roman" panose="02020603050405020304" pitchFamily="18" charset="0"/>
              </a:rPr>
              <a:t> </a:t>
            </a:r>
            <a:r>
              <a:rPr lang="en-US" sz="3000" dirty="0" err="1">
                <a:solidFill>
                  <a:srgbClr val="674733"/>
                </a:solidFill>
                <a:latin typeface="Poppins"/>
                <a:cs typeface="Times New Roman" panose="02020603050405020304" pitchFamily="18" charset="0"/>
              </a:rPr>
              <a:t>werk</a:t>
            </a:r>
            <a:endParaRPr lang="en-US" sz="3000" dirty="0">
              <a:solidFill>
                <a:srgbClr val="674733"/>
              </a:solidFill>
              <a:latin typeface="Poppins"/>
              <a:cs typeface="Times New Roman" panose="02020603050405020304" pitchFamily="18" charset="0"/>
            </a:endParaRPr>
          </a:p>
          <a:p>
            <a:pPr marL="342900" lvl="0" indent="-342900">
              <a:buFont typeface="Wingdings" pitchFamily="2" charset="2"/>
              <a:buChar char="ü"/>
              <a:tabLst>
                <a:tab pos="457200" algn="l"/>
              </a:tabLst>
            </a:pPr>
            <a:r>
              <a:rPr lang="en-US" sz="3000" dirty="0">
                <a:solidFill>
                  <a:srgbClr val="674733"/>
                </a:solidFill>
                <a:latin typeface="Poppins"/>
                <a:cs typeface="Times New Roman" panose="02020603050405020304" pitchFamily="18" charset="0"/>
              </a:rPr>
              <a:t> </a:t>
            </a:r>
            <a:r>
              <a:rPr lang="en-US" sz="3000" dirty="0" err="1">
                <a:solidFill>
                  <a:srgbClr val="674733"/>
                </a:solidFill>
                <a:latin typeface="Poppins"/>
                <a:cs typeface="Times New Roman" panose="02020603050405020304" pitchFamily="18" charset="0"/>
              </a:rPr>
              <a:t>Ontwikkelingskansen</a:t>
            </a:r>
            <a:endParaRPr lang="en-US" sz="3000" dirty="0">
              <a:solidFill>
                <a:srgbClr val="674733"/>
              </a:solidFill>
              <a:latin typeface="Poppins"/>
              <a:cs typeface="Times New Roman" panose="02020603050405020304" pitchFamily="18" charset="0"/>
            </a:endParaRPr>
          </a:p>
          <a:p>
            <a:pPr marL="342900" lvl="0" indent="-342900">
              <a:buFont typeface="Wingdings" pitchFamily="2" charset="2"/>
              <a:buChar char="ü"/>
              <a:tabLst>
                <a:tab pos="457200" algn="l"/>
              </a:tabLst>
            </a:pPr>
            <a:r>
              <a:rPr lang="en-US" sz="3000" dirty="0">
                <a:solidFill>
                  <a:srgbClr val="674733"/>
                </a:solidFill>
                <a:latin typeface="Poppins"/>
                <a:cs typeface="Times New Roman" panose="02020603050405020304" pitchFamily="18" charset="0"/>
              </a:rPr>
              <a:t> </a:t>
            </a:r>
            <a:r>
              <a:rPr lang="en-US" sz="3000" dirty="0" err="1">
                <a:solidFill>
                  <a:srgbClr val="674733"/>
                </a:solidFill>
                <a:latin typeface="Poppins"/>
                <a:cs typeface="Times New Roman" panose="02020603050405020304" pitchFamily="18" charset="0"/>
              </a:rPr>
              <a:t>Technologie</a:t>
            </a:r>
            <a:r>
              <a:rPr lang="en-US" sz="3000" dirty="0">
                <a:solidFill>
                  <a:srgbClr val="674733"/>
                </a:solidFill>
                <a:latin typeface="Poppins"/>
                <a:cs typeface="Times New Roman" panose="02020603050405020304" pitchFamily="18" charset="0"/>
              </a:rPr>
              <a:t> </a:t>
            </a:r>
            <a:r>
              <a:rPr lang="en-US" sz="3000" dirty="0" err="1">
                <a:solidFill>
                  <a:srgbClr val="674733"/>
                </a:solidFill>
                <a:latin typeface="Poppins"/>
                <a:cs typeface="Times New Roman" panose="02020603050405020304" pitchFamily="18" charset="0"/>
              </a:rPr>
              <a:t>omarmen</a:t>
            </a:r>
            <a:endParaRPr lang="en-US" sz="3000" b="1" dirty="0">
              <a:solidFill>
                <a:srgbClr val="674733"/>
              </a:solidFill>
              <a:latin typeface="Poppins"/>
            </a:endParaRPr>
          </a:p>
          <a:p>
            <a:pPr marL="457200" indent="-457200">
              <a:lnSpc>
                <a:spcPts val="3600"/>
              </a:lnSpc>
              <a:buFont typeface="Wingdings" pitchFamily="2" charset="2"/>
              <a:buChar char="ü"/>
            </a:pPr>
            <a:r>
              <a:rPr lang="en-US" sz="3000" dirty="0" err="1">
                <a:solidFill>
                  <a:srgbClr val="674733"/>
                </a:solidFill>
                <a:latin typeface="Poppins"/>
              </a:rPr>
              <a:t>Gezonde</a:t>
            </a:r>
            <a:r>
              <a:rPr lang="en-US" sz="3000" dirty="0">
                <a:solidFill>
                  <a:srgbClr val="674733"/>
                </a:solidFill>
                <a:latin typeface="Poppins"/>
              </a:rPr>
              <a:t> </a:t>
            </a:r>
            <a:r>
              <a:rPr lang="en-US" sz="3000" dirty="0" err="1">
                <a:solidFill>
                  <a:srgbClr val="674733"/>
                </a:solidFill>
                <a:latin typeface="Poppins"/>
              </a:rPr>
              <a:t>leef</a:t>
            </a:r>
            <a:r>
              <a:rPr lang="en-US" sz="3000" dirty="0">
                <a:solidFill>
                  <a:srgbClr val="674733"/>
                </a:solidFill>
                <a:latin typeface="Poppins"/>
              </a:rPr>
              <a:t>- </a:t>
            </a:r>
            <a:r>
              <a:rPr lang="en-US" sz="3000" dirty="0" err="1">
                <a:solidFill>
                  <a:srgbClr val="674733"/>
                </a:solidFill>
                <a:latin typeface="Poppins"/>
              </a:rPr>
              <a:t>en</a:t>
            </a:r>
            <a:r>
              <a:rPr lang="en-US" sz="3000" dirty="0">
                <a:solidFill>
                  <a:srgbClr val="674733"/>
                </a:solidFill>
                <a:latin typeface="Poppins"/>
              </a:rPr>
              <a:t> </a:t>
            </a:r>
            <a:r>
              <a:rPr lang="en-US" sz="3000" dirty="0" err="1">
                <a:solidFill>
                  <a:srgbClr val="674733"/>
                </a:solidFill>
                <a:latin typeface="Poppins"/>
              </a:rPr>
              <a:t>werkstijl</a:t>
            </a:r>
            <a:endParaRPr lang="en-US" sz="3000" dirty="0">
              <a:solidFill>
                <a:srgbClr val="674733"/>
              </a:solidFill>
              <a:latin typeface="Poppins"/>
            </a:endParaRPr>
          </a:p>
          <a:p>
            <a:pPr marL="457200" indent="-457200">
              <a:lnSpc>
                <a:spcPts val="3600"/>
              </a:lnSpc>
              <a:buFont typeface="Wingdings" pitchFamily="2" charset="2"/>
              <a:buChar char="ü"/>
            </a:pPr>
            <a:r>
              <a:rPr lang="en-US" sz="3000" dirty="0" err="1">
                <a:solidFill>
                  <a:srgbClr val="674733"/>
                </a:solidFill>
                <a:latin typeface="Poppins"/>
              </a:rPr>
              <a:t>Flexibel</a:t>
            </a:r>
            <a:r>
              <a:rPr lang="en-US" sz="3000" dirty="0">
                <a:solidFill>
                  <a:srgbClr val="674733"/>
                </a:solidFill>
                <a:latin typeface="Poppins"/>
              </a:rPr>
              <a:t> &amp; </a:t>
            </a:r>
            <a:r>
              <a:rPr lang="en-US" sz="3000" dirty="0" err="1">
                <a:solidFill>
                  <a:srgbClr val="674733"/>
                </a:solidFill>
                <a:latin typeface="Poppins"/>
              </a:rPr>
              <a:t>hybride</a:t>
            </a:r>
            <a:r>
              <a:rPr lang="en-US" sz="3000" dirty="0">
                <a:solidFill>
                  <a:srgbClr val="674733"/>
                </a:solidFill>
                <a:latin typeface="Poppins"/>
              </a:rPr>
              <a:t> </a:t>
            </a:r>
            <a:r>
              <a:rPr lang="en-US" sz="3000" dirty="0" err="1">
                <a:solidFill>
                  <a:srgbClr val="674733"/>
                </a:solidFill>
                <a:latin typeface="Poppins"/>
              </a:rPr>
              <a:t>werken</a:t>
            </a:r>
            <a:endParaRPr lang="en-US" sz="3000" dirty="0">
              <a:solidFill>
                <a:srgbClr val="674733"/>
              </a:solidFill>
              <a:latin typeface="Poppins"/>
              <a:cs typeface="Times New Roman" panose="02020603050405020304" pitchFamily="18" charset="0"/>
            </a:endParaRPr>
          </a:p>
          <a:p>
            <a:pPr marL="342900" lvl="0" indent="-342900">
              <a:buFont typeface="Wingdings" pitchFamily="2" charset="2"/>
              <a:buChar char="ü"/>
              <a:tabLst>
                <a:tab pos="457200" algn="l"/>
              </a:tabLst>
            </a:pPr>
            <a:endParaRPr lang="en-US" sz="2800" dirty="0">
              <a:solidFill>
                <a:srgbClr val="674733"/>
              </a:solidFill>
              <a:latin typeface="Poppins"/>
              <a:cs typeface="Times New Roman" panose="02020603050405020304" pitchFamily="18" charset="0"/>
            </a:endParaRPr>
          </a:p>
          <a:p>
            <a:pPr marL="342900" lvl="0" indent="-342900">
              <a:buFont typeface="Wingdings" pitchFamily="2" charset="2"/>
              <a:buChar char="ü"/>
              <a:tabLst>
                <a:tab pos="457200" algn="l"/>
              </a:tabLst>
            </a:pPr>
            <a:endParaRPr lang="nl-NL" sz="2800" dirty="0">
              <a:solidFill>
                <a:srgbClr val="674733"/>
              </a:solidFill>
              <a:latin typeface="Calibri" panose="020F0502020204030204" pitchFamily="34" charset="0"/>
              <a:cs typeface="Times New Roman" panose="02020603050405020304" pitchFamily="18" charset="0"/>
            </a:endParaRPr>
          </a:p>
          <a:p>
            <a:pPr marL="342900" lvl="0" indent="-342900">
              <a:buFont typeface="Wingdings" pitchFamily="2" charset="2"/>
              <a:buChar char="ü"/>
              <a:tabLst>
                <a:tab pos="457200" algn="l"/>
              </a:tabLst>
            </a:pP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3600"/>
              </a:lnSpc>
              <a:buFont typeface="Wingdings" pitchFamily="2" charset="2"/>
              <a:buChar char="ü"/>
            </a:pPr>
            <a:endParaRPr lang="en-US" sz="2800" dirty="0">
              <a:solidFill>
                <a:srgbClr val="674733"/>
              </a:solidFill>
              <a:latin typeface="Poppins"/>
            </a:endParaRPr>
          </a:p>
        </p:txBody>
      </p:sp>
      <p:pic>
        <p:nvPicPr>
          <p:cNvPr id="6" name="Picture 6"/>
          <p:cNvPicPr>
            <a:picLocks noChangeAspect="1"/>
          </p:cNvPicPr>
          <p:nvPr/>
        </p:nvPicPr>
        <p:blipFill>
          <a:blip r:embed="rId3"/>
          <a:srcRect r="56945"/>
          <a:stretch>
            <a:fillRect/>
          </a:stretch>
        </p:blipFill>
        <p:spPr>
          <a:xfrm>
            <a:off x="-139709" y="-47544"/>
            <a:ext cx="1798156" cy="2152489"/>
          </a:xfrm>
          <a:prstGeom prst="rect">
            <a:avLst/>
          </a:prstGeom>
        </p:spPr>
      </p:pic>
      <p:pic>
        <p:nvPicPr>
          <p:cNvPr id="9" name="Afbeelding 8" descr="Afbeelding met tekst, Lettertype, ontwerp&#10;&#10;Automatisch gegenereerde beschrijving">
            <a:extLst>
              <a:ext uri="{FF2B5EF4-FFF2-40B4-BE49-F238E27FC236}">
                <a16:creationId xmlns:a16="http://schemas.microsoft.com/office/drawing/2014/main" id="{9EA19832-EC57-5240-9DA4-F5905F5FB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261" y="1035050"/>
            <a:ext cx="7721600" cy="8216900"/>
          </a:xfrm>
          <a:prstGeom prst="rect">
            <a:avLst/>
          </a:prstGeom>
        </p:spPr>
      </p:pic>
    </p:spTree>
    <p:extLst>
      <p:ext uri="{BB962C8B-B14F-4D97-AF65-F5344CB8AC3E}">
        <p14:creationId xmlns:p14="http://schemas.microsoft.com/office/powerpoint/2010/main" val="2910066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04907" y="473716"/>
            <a:ext cx="10554393" cy="2189061"/>
          </a:xfrm>
          <a:prstGeom prst="rect">
            <a:avLst/>
          </a:prstGeom>
        </p:spPr>
        <p:txBody>
          <a:bodyPr lIns="0" tIns="0" rIns="0" bIns="0" rtlCol="0" anchor="t">
            <a:spAutoFit/>
          </a:bodyPr>
          <a:lstStyle/>
          <a:p>
            <a:pPr algn="r">
              <a:lnSpc>
                <a:spcPts val="9000"/>
              </a:lnSpc>
            </a:pPr>
            <a:r>
              <a:rPr lang="en-US" sz="7500" spc="300" dirty="0">
                <a:solidFill>
                  <a:srgbClr val="674733"/>
                </a:solidFill>
                <a:latin typeface="Poppins"/>
              </a:rPr>
              <a:t> </a:t>
            </a:r>
            <a:r>
              <a:rPr lang="en-US" sz="6600" b="1" spc="300" dirty="0">
                <a:solidFill>
                  <a:srgbClr val="674733"/>
                </a:solidFill>
                <a:latin typeface="Poppins"/>
              </a:rPr>
              <a:t>Op de </a:t>
            </a:r>
            <a:r>
              <a:rPr lang="en-US" sz="6600" b="1" spc="300" dirty="0" err="1">
                <a:solidFill>
                  <a:srgbClr val="674733"/>
                </a:solidFill>
                <a:latin typeface="Poppins"/>
              </a:rPr>
              <a:t>werkvloer</a:t>
            </a:r>
            <a:endParaRPr lang="en-US" sz="6600" b="1" spc="300" dirty="0">
              <a:solidFill>
                <a:srgbClr val="674733"/>
              </a:solidFill>
              <a:latin typeface="Poppins"/>
            </a:endParaRPr>
          </a:p>
          <a:p>
            <a:pPr algn="ctr">
              <a:lnSpc>
                <a:spcPts val="9000"/>
              </a:lnSpc>
            </a:pPr>
            <a:r>
              <a:rPr lang="en-US" sz="4400" spc="300" dirty="0">
                <a:solidFill>
                  <a:srgbClr val="674733"/>
                </a:solidFill>
                <a:latin typeface="Poppins"/>
              </a:rPr>
              <a:t>               - Fit for future - </a:t>
            </a:r>
          </a:p>
        </p:txBody>
      </p:sp>
      <p:sp>
        <p:nvSpPr>
          <p:cNvPr id="3" name="AutoShape 3"/>
          <p:cNvSpPr/>
          <p:nvPr/>
        </p:nvSpPr>
        <p:spPr>
          <a:xfrm rot="-5400000">
            <a:off x="-1225145" y="-5548740"/>
            <a:ext cx="20651" cy="15201012"/>
          </a:xfrm>
          <a:prstGeom prst="rect">
            <a:avLst/>
          </a:prstGeom>
          <a:solidFill>
            <a:srgbClr val="BF6D5A"/>
          </a:solidFill>
        </p:spPr>
      </p:sp>
      <p:sp>
        <p:nvSpPr>
          <p:cNvPr id="4" name="AutoShape 4"/>
          <p:cNvSpPr/>
          <p:nvPr/>
        </p:nvSpPr>
        <p:spPr>
          <a:xfrm>
            <a:off x="1028700" y="3525084"/>
            <a:ext cx="7871988" cy="6761916"/>
          </a:xfrm>
          <a:prstGeom prst="rect">
            <a:avLst/>
          </a:prstGeom>
          <a:solidFill>
            <a:srgbClr val="BF6D5A"/>
          </a:solidFill>
        </p:spPr>
      </p:sp>
      <p:sp>
        <p:nvSpPr>
          <p:cNvPr id="5" name="AutoShape 5"/>
          <p:cNvSpPr/>
          <p:nvPr/>
        </p:nvSpPr>
        <p:spPr>
          <a:xfrm>
            <a:off x="9144000" y="3525084"/>
            <a:ext cx="8115300" cy="6761916"/>
          </a:xfrm>
          <a:prstGeom prst="rect">
            <a:avLst/>
          </a:prstGeom>
          <a:solidFill>
            <a:srgbClr val="BF6D5A"/>
          </a:solidFill>
        </p:spPr>
      </p:sp>
      <p:sp>
        <p:nvSpPr>
          <p:cNvPr id="6" name="TextBox 6"/>
          <p:cNvSpPr txBox="1"/>
          <p:nvPr/>
        </p:nvSpPr>
        <p:spPr>
          <a:xfrm>
            <a:off x="1351751" y="3797449"/>
            <a:ext cx="7347542" cy="5551520"/>
          </a:xfrm>
          <a:prstGeom prst="rect">
            <a:avLst/>
          </a:prstGeom>
        </p:spPr>
        <p:txBody>
          <a:bodyPr wrap="square" lIns="0" tIns="0" rIns="0" bIns="0" rtlCol="0" anchor="t">
            <a:spAutoFit/>
          </a:bodyPr>
          <a:lstStyle/>
          <a:p>
            <a:pPr algn="ctr">
              <a:lnSpc>
                <a:spcPts val="5399"/>
              </a:lnSpc>
            </a:pPr>
            <a:r>
              <a:rPr lang="en-US" sz="3599" spc="35" dirty="0" err="1">
                <a:solidFill>
                  <a:srgbClr val="F4F8F3"/>
                </a:solidFill>
                <a:latin typeface="Poppins Bold"/>
              </a:rPr>
              <a:t>Leidinggevenden</a:t>
            </a:r>
            <a:r>
              <a:rPr lang="en-US" sz="3599" spc="35" dirty="0">
                <a:solidFill>
                  <a:srgbClr val="F4F8F3"/>
                </a:solidFill>
                <a:latin typeface="Poppins Bold"/>
              </a:rPr>
              <a:t> &amp; HR</a:t>
            </a:r>
          </a:p>
          <a:p>
            <a:pPr algn="ctr">
              <a:lnSpc>
                <a:spcPts val="4500"/>
              </a:lnSpc>
            </a:pPr>
            <a:endParaRPr lang="en-US" sz="3599" spc="35" dirty="0">
              <a:solidFill>
                <a:srgbClr val="F4F8F3"/>
              </a:solidFill>
              <a:latin typeface="Poppins Bold"/>
            </a:endParaRPr>
          </a:p>
          <a:p>
            <a:pPr marL="647700" lvl="1" indent="-323850">
              <a:lnSpc>
                <a:spcPts val="4230"/>
              </a:lnSpc>
              <a:buFont typeface="Arial"/>
              <a:buChar char="•"/>
            </a:pPr>
            <a:r>
              <a:rPr lang="en-US" sz="3000" dirty="0">
                <a:solidFill>
                  <a:srgbClr val="F4F8F3"/>
                </a:solidFill>
                <a:latin typeface="Poppins"/>
              </a:rPr>
              <a:t>Basis van stress &amp; </a:t>
            </a:r>
            <a:r>
              <a:rPr lang="en-US" sz="3000" dirty="0" err="1">
                <a:solidFill>
                  <a:srgbClr val="F4F8F3"/>
                </a:solidFill>
                <a:latin typeface="Poppins"/>
              </a:rPr>
              <a:t>herstel</a:t>
            </a:r>
            <a:r>
              <a:rPr lang="en-US" sz="3000" dirty="0">
                <a:solidFill>
                  <a:srgbClr val="F4F8F3"/>
                </a:solidFill>
                <a:latin typeface="Poppins"/>
              </a:rPr>
              <a:t> </a:t>
            </a:r>
            <a:r>
              <a:rPr lang="en-US" sz="3000" dirty="0" err="1">
                <a:solidFill>
                  <a:srgbClr val="F4F8F3"/>
                </a:solidFill>
                <a:latin typeface="Poppins"/>
              </a:rPr>
              <a:t>begrijpen</a:t>
            </a:r>
            <a:endParaRPr lang="en-US" sz="3000" dirty="0">
              <a:solidFill>
                <a:srgbClr val="F4F8F3"/>
              </a:solidFill>
              <a:latin typeface="Poppins"/>
            </a:endParaRPr>
          </a:p>
          <a:p>
            <a:pPr marL="647700" lvl="1" indent="-323850">
              <a:lnSpc>
                <a:spcPts val="4230"/>
              </a:lnSpc>
              <a:buFont typeface="Arial"/>
              <a:buChar char="•"/>
            </a:pPr>
            <a:r>
              <a:rPr lang="en-US" sz="3000" dirty="0" err="1">
                <a:solidFill>
                  <a:srgbClr val="F4F8F3"/>
                </a:solidFill>
                <a:latin typeface="Poppins"/>
              </a:rPr>
              <a:t>Openheid</a:t>
            </a:r>
            <a:r>
              <a:rPr lang="en-US" sz="3000" dirty="0">
                <a:solidFill>
                  <a:srgbClr val="F4F8F3"/>
                </a:solidFill>
                <a:latin typeface="Poppins"/>
              </a:rPr>
              <a:t> over </a:t>
            </a:r>
            <a:r>
              <a:rPr lang="en-US" sz="3000" dirty="0" err="1">
                <a:solidFill>
                  <a:srgbClr val="F4F8F3"/>
                </a:solidFill>
                <a:latin typeface="Poppins"/>
              </a:rPr>
              <a:t>werkdruk</a:t>
            </a:r>
            <a:r>
              <a:rPr lang="en-US" sz="3000" dirty="0">
                <a:solidFill>
                  <a:srgbClr val="F4F8F3"/>
                </a:solidFill>
                <a:latin typeface="Poppins"/>
              </a:rPr>
              <a:t> &amp; </a:t>
            </a:r>
            <a:r>
              <a:rPr lang="en-US" sz="3000" dirty="0" err="1">
                <a:solidFill>
                  <a:srgbClr val="F4F8F3"/>
                </a:solidFill>
                <a:latin typeface="Poppins"/>
              </a:rPr>
              <a:t>belastbaarheid</a:t>
            </a:r>
            <a:r>
              <a:rPr lang="en-US" sz="3000" dirty="0">
                <a:solidFill>
                  <a:srgbClr val="F4F8F3"/>
                </a:solidFill>
                <a:latin typeface="Poppins"/>
              </a:rPr>
              <a:t> </a:t>
            </a:r>
          </a:p>
          <a:p>
            <a:pPr marL="647700" lvl="1" indent="-323850">
              <a:lnSpc>
                <a:spcPts val="4230"/>
              </a:lnSpc>
              <a:buFont typeface="Arial"/>
              <a:buChar char="•"/>
            </a:pPr>
            <a:r>
              <a:rPr lang="en-US" sz="3000" dirty="0" err="1">
                <a:solidFill>
                  <a:srgbClr val="F4F8F3"/>
                </a:solidFill>
                <a:latin typeface="Poppins"/>
              </a:rPr>
              <a:t>Gezond</a:t>
            </a:r>
            <a:r>
              <a:rPr lang="en-US" sz="3000" dirty="0">
                <a:solidFill>
                  <a:srgbClr val="F4F8F3"/>
                </a:solidFill>
                <a:latin typeface="Poppins"/>
              </a:rPr>
              <a:t> </a:t>
            </a:r>
            <a:r>
              <a:rPr lang="en-US" sz="3000" dirty="0" err="1">
                <a:solidFill>
                  <a:srgbClr val="F4F8F3"/>
                </a:solidFill>
                <a:latin typeface="Poppins"/>
              </a:rPr>
              <a:t>gedrag</a:t>
            </a:r>
            <a:r>
              <a:rPr lang="en-US" sz="3000" dirty="0">
                <a:solidFill>
                  <a:srgbClr val="F4F8F3"/>
                </a:solidFill>
                <a:latin typeface="Poppins"/>
              </a:rPr>
              <a:t> op de </a:t>
            </a:r>
            <a:r>
              <a:rPr lang="en-US" sz="3000" dirty="0" err="1">
                <a:solidFill>
                  <a:srgbClr val="F4F8F3"/>
                </a:solidFill>
                <a:latin typeface="Poppins"/>
              </a:rPr>
              <a:t>werkvloer</a:t>
            </a:r>
            <a:endParaRPr lang="en-US" sz="3000" dirty="0">
              <a:solidFill>
                <a:srgbClr val="F4F8F3"/>
              </a:solidFill>
              <a:latin typeface="Poppins"/>
            </a:endParaRPr>
          </a:p>
          <a:p>
            <a:pPr marL="647700" lvl="1" indent="-323850">
              <a:lnSpc>
                <a:spcPts val="4230"/>
              </a:lnSpc>
              <a:buFont typeface="Arial"/>
              <a:buChar char="•"/>
            </a:pPr>
            <a:r>
              <a:rPr lang="en-US" sz="3000" dirty="0" err="1">
                <a:solidFill>
                  <a:srgbClr val="F4F8F3"/>
                </a:solidFill>
                <a:latin typeface="Poppins"/>
              </a:rPr>
              <a:t>Gevoel</a:t>
            </a:r>
            <a:r>
              <a:rPr lang="en-US" sz="3000" dirty="0">
                <a:solidFill>
                  <a:srgbClr val="F4F8F3"/>
                </a:solidFill>
                <a:latin typeface="Poppins"/>
              </a:rPr>
              <a:t> van job </a:t>
            </a:r>
            <a:r>
              <a:rPr lang="en-US" sz="3000" dirty="0" err="1">
                <a:solidFill>
                  <a:srgbClr val="F4F8F3"/>
                </a:solidFill>
                <a:latin typeface="Poppins"/>
              </a:rPr>
              <a:t>controle</a:t>
            </a:r>
            <a:r>
              <a:rPr lang="en-US" sz="3000" dirty="0">
                <a:solidFill>
                  <a:srgbClr val="F4F8F3"/>
                </a:solidFill>
                <a:latin typeface="Poppins"/>
              </a:rPr>
              <a:t> </a:t>
            </a:r>
            <a:r>
              <a:rPr lang="en-US" sz="3000" dirty="0" err="1">
                <a:solidFill>
                  <a:srgbClr val="F4F8F3"/>
                </a:solidFill>
                <a:latin typeface="Poppins"/>
              </a:rPr>
              <a:t>vergroten</a:t>
            </a:r>
            <a:endParaRPr lang="en-US" sz="3000" dirty="0">
              <a:solidFill>
                <a:srgbClr val="F4F8F3"/>
              </a:solidFill>
              <a:latin typeface="Poppins"/>
            </a:endParaRPr>
          </a:p>
          <a:p>
            <a:pPr marL="647700" lvl="1" indent="-323850">
              <a:lnSpc>
                <a:spcPts val="4230"/>
              </a:lnSpc>
              <a:buFont typeface="Arial"/>
              <a:buChar char="•"/>
            </a:pPr>
            <a:r>
              <a:rPr lang="en-US" sz="3000" dirty="0" err="1">
                <a:solidFill>
                  <a:srgbClr val="F4F8F3"/>
                </a:solidFill>
                <a:latin typeface="Poppins"/>
              </a:rPr>
              <a:t>Afspraken</a:t>
            </a:r>
            <a:r>
              <a:rPr lang="en-US" sz="3000" dirty="0">
                <a:solidFill>
                  <a:srgbClr val="F4F8F3"/>
                </a:solidFill>
                <a:latin typeface="Poppins"/>
              </a:rPr>
              <a:t> over </a:t>
            </a:r>
            <a:r>
              <a:rPr lang="en-US" sz="3000" dirty="0" err="1">
                <a:solidFill>
                  <a:srgbClr val="F4F8F3"/>
                </a:solidFill>
                <a:latin typeface="Poppins"/>
              </a:rPr>
              <a:t>communicatie</a:t>
            </a:r>
            <a:r>
              <a:rPr lang="en-US" sz="3000" dirty="0">
                <a:solidFill>
                  <a:srgbClr val="F4F8F3"/>
                </a:solidFill>
                <a:latin typeface="Poppins"/>
              </a:rPr>
              <a:t> </a:t>
            </a:r>
          </a:p>
          <a:p>
            <a:pPr marL="323850" lvl="1">
              <a:lnSpc>
                <a:spcPts val="4230"/>
              </a:lnSpc>
            </a:pPr>
            <a:endParaRPr lang="en-US" sz="2800" dirty="0">
              <a:solidFill>
                <a:srgbClr val="F4F8F3"/>
              </a:solidFill>
              <a:latin typeface="Poppins"/>
            </a:endParaRPr>
          </a:p>
        </p:txBody>
      </p:sp>
      <p:sp>
        <p:nvSpPr>
          <p:cNvPr id="7" name="Freeform 7"/>
          <p:cNvSpPr/>
          <p:nvPr/>
        </p:nvSpPr>
        <p:spPr>
          <a:xfrm>
            <a:off x="4693" y="0"/>
            <a:ext cx="3425019" cy="1924238"/>
          </a:xfrm>
          <a:custGeom>
            <a:avLst/>
            <a:gdLst/>
            <a:ahLst/>
            <a:cxnLst/>
            <a:rect l="l" t="t" r="r" b="b"/>
            <a:pathLst>
              <a:path w="3425019" h="1924238">
                <a:moveTo>
                  <a:pt x="0" y="0"/>
                </a:moveTo>
                <a:lnTo>
                  <a:pt x="3425019" y="0"/>
                </a:lnTo>
                <a:lnTo>
                  <a:pt x="3425019" y="1924238"/>
                </a:lnTo>
                <a:lnTo>
                  <a:pt x="0" y="1924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9588708" y="3718560"/>
            <a:ext cx="7225885" cy="6636432"/>
          </a:xfrm>
          <a:prstGeom prst="rect">
            <a:avLst/>
          </a:prstGeom>
        </p:spPr>
        <p:txBody>
          <a:bodyPr lIns="0" tIns="0" rIns="0" bIns="0" rtlCol="0" anchor="t">
            <a:spAutoFit/>
          </a:bodyPr>
          <a:lstStyle/>
          <a:p>
            <a:pPr algn="ctr">
              <a:lnSpc>
                <a:spcPts val="5399"/>
              </a:lnSpc>
            </a:pPr>
            <a:r>
              <a:rPr lang="en-US" sz="3599" spc="35" dirty="0" err="1">
                <a:solidFill>
                  <a:srgbClr val="F4F8F3"/>
                </a:solidFill>
                <a:latin typeface="Poppins Bold"/>
              </a:rPr>
              <a:t>Jonge</a:t>
            </a:r>
            <a:r>
              <a:rPr lang="en-US" sz="3599" spc="35" dirty="0">
                <a:solidFill>
                  <a:srgbClr val="F4F8F3"/>
                </a:solidFill>
                <a:latin typeface="Poppins Bold"/>
              </a:rPr>
              <a:t> </a:t>
            </a:r>
            <a:r>
              <a:rPr lang="en-US" sz="3599" spc="35" dirty="0" err="1">
                <a:solidFill>
                  <a:srgbClr val="F4F8F3"/>
                </a:solidFill>
                <a:latin typeface="Poppins Bold"/>
              </a:rPr>
              <a:t>medewerkers</a:t>
            </a:r>
            <a:endParaRPr lang="en-US" sz="3599" spc="35" dirty="0">
              <a:solidFill>
                <a:srgbClr val="F4F8F3"/>
              </a:solidFill>
              <a:latin typeface="Poppins Bold"/>
            </a:endParaRPr>
          </a:p>
          <a:p>
            <a:pPr algn="ctr">
              <a:lnSpc>
                <a:spcPts val="4500"/>
              </a:lnSpc>
            </a:pPr>
            <a:endParaRPr lang="en-US" sz="3599" spc="35" dirty="0">
              <a:solidFill>
                <a:srgbClr val="F4F8F3"/>
              </a:solidFill>
              <a:latin typeface="Poppins Bold"/>
            </a:endParaRPr>
          </a:p>
          <a:p>
            <a:pPr marL="647700" lvl="1" indent="-323850">
              <a:lnSpc>
                <a:spcPts val="4230"/>
              </a:lnSpc>
              <a:buFont typeface="Arial"/>
              <a:buChar char="•"/>
            </a:pPr>
            <a:r>
              <a:rPr lang="en-US" sz="3000" dirty="0" err="1">
                <a:solidFill>
                  <a:srgbClr val="F4F8F3"/>
                </a:solidFill>
                <a:latin typeface="Poppins"/>
              </a:rPr>
              <a:t>Leren</a:t>
            </a:r>
            <a:r>
              <a:rPr lang="en-US" sz="3000" dirty="0">
                <a:solidFill>
                  <a:srgbClr val="F4F8F3"/>
                </a:solidFill>
                <a:latin typeface="Poppins"/>
              </a:rPr>
              <a:t> hoe stress </a:t>
            </a:r>
            <a:r>
              <a:rPr lang="en-US" sz="3000" dirty="0" err="1">
                <a:solidFill>
                  <a:srgbClr val="F4F8F3"/>
                </a:solidFill>
                <a:latin typeface="Poppins"/>
              </a:rPr>
              <a:t>en</a:t>
            </a:r>
            <a:r>
              <a:rPr lang="en-US" sz="3000" dirty="0">
                <a:solidFill>
                  <a:srgbClr val="F4F8F3"/>
                </a:solidFill>
                <a:latin typeface="Poppins"/>
              </a:rPr>
              <a:t> </a:t>
            </a:r>
            <a:r>
              <a:rPr lang="en-US" sz="3000" dirty="0" err="1">
                <a:solidFill>
                  <a:srgbClr val="F4F8F3"/>
                </a:solidFill>
                <a:latin typeface="Poppins"/>
              </a:rPr>
              <a:t>zelfzorg</a:t>
            </a:r>
            <a:r>
              <a:rPr lang="en-US" sz="3000" dirty="0">
                <a:solidFill>
                  <a:srgbClr val="F4F8F3"/>
                </a:solidFill>
                <a:latin typeface="Poppins"/>
              </a:rPr>
              <a:t> </a:t>
            </a:r>
            <a:r>
              <a:rPr lang="en-US" sz="3000" dirty="0" err="1">
                <a:solidFill>
                  <a:srgbClr val="F4F8F3"/>
                </a:solidFill>
                <a:latin typeface="Poppins"/>
              </a:rPr>
              <a:t>werkt</a:t>
            </a:r>
            <a:endParaRPr lang="en-US" sz="3000" dirty="0">
              <a:solidFill>
                <a:srgbClr val="F4F8F3"/>
              </a:solidFill>
              <a:latin typeface="Poppins"/>
            </a:endParaRPr>
          </a:p>
          <a:p>
            <a:pPr marL="647700" lvl="1" indent="-323850">
              <a:lnSpc>
                <a:spcPts val="4230"/>
              </a:lnSpc>
              <a:buFont typeface="Arial"/>
              <a:buChar char="•"/>
            </a:pPr>
            <a:r>
              <a:rPr lang="en-US" sz="3000" dirty="0">
                <a:solidFill>
                  <a:srgbClr val="F4F8F3"/>
                </a:solidFill>
                <a:latin typeface="Poppins"/>
              </a:rPr>
              <a:t>Focus- </a:t>
            </a:r>
            <a:r>
              <a:rPr lang="en-US" sz="3000" dirty="0" err="1">
                <a:solidFill>
                  <a:srgbClr val="F4F8F3"/>
                </a:solidFill>
                <a:latin typeface="Poppins"/>
              </a:rPr>
              <a:t>en</a:t>
            </a:r>
            <a:r>
              <a:rPr lang="en-US" sz="3000" dirty="0">
                <a:solidFill>
                  <a:srgbClr val="F4F8F3"/>
                </a:solidFill>
                <a:latin typeface="Poppins"/>
              </a:rPr>
              <a:t> </a:t>
            </a:r>
            <a:r>
              <a:rPr lang="en-US" sz="3000" dirty="0" err="1">
                <a:solidFill>
                  <a:srgbClr val="F4F8F3"/>
                </a:solidFill>
                <a:latin typeface="Poppins"/>
              </a:rPr>
              <a:t>aandachtsmanagement</a:t>
            </a:r>
            <a:endParaRPr lang="en-US" sz="3000" dirty="0">
              <a:solidFill>
                <a:srgbClr val="F4F8F3"/>
              </a:solidFill>
              <a:latin typeface="Poppins"/>
            </a:endParaRPr>
          </a:p>
          <a:p>
            <a:pPr marL="647700" lvl="1" indent="-323850">
              <a:lnSpc>
                <a:spcPts val="4230"/>
              </a:lnSpc>
              <a:buFont typeface="Arial"/>
              <a:buChar char="•"/>
            </a:pPr>
            <a:r>
              <a:rPr lang="en-US" sz="3000" dirty="0" err="1">
                <a:solidFill>
                  <a:srgbClr val="F4F8F3"/>
                </a:solidFill>
                <a:latin typeface="Poppins"/>
              </a:rPr>
              <a:t>Gezonde</a:t>
            </a:r>
            <a:r>
              <a:rPr lang="en-US" sz="3000" dirty="0">
                <a:solidFill>
                  <a:srgbClr val="F4F8F3"/>
                </a:solidFill>
                <a:latin typeface="Poppins"/>
              </a:rPr>
              <a:t> </a:t>
            </a:r>
            <a:r>
              <a:rPr lang="en-US" sz="3000" dirty="0" err="1">
                <a:solidFill>
                  <a:srgbClr val="F4F8F3"/>
                </a:solidFill>
                <a:latin typeface="Poppins"/>
              </a:rPr>
              <a:t>digitale</a:t>
            </a:r>
            <a:r>
              <a:rPr lang="en-US" sz="3000" dirty="0">
                <a:solidFill>
                  <a:srgbClr val="F4F8F3"/>
                </a:solidFill>
                <a:latin typeface="Poppins"/>
              </a:rPr>
              <a:t> </a:t>
            </a:r>
            <a:r>
              <a:rPr lang="en-US" sz="3000" dirty="0" err="1">
                <a:solidFill>
                  <a:srgbClr val="F4F8F3"/>
                </a:solidFill>
                <a:latin typeface="Poppins"/>
              </a:rPr>
              <a:t>leefstijl</a:t>
            </a:r>
            <a:endParaRPr lang="en-US" sz="3000" dirty="0">
              <a:solidFill>
                <a:srgbClr val="F4F8F3"/>
              </a:solidFill>
              <a:latin typeface="Poppins"/>
            </a:endParaRPr>
          </a:p>
          <a:p>
            <a:pPr marL="647700" lvl="1" indent="-323850">
              <a:lnSpc>
                <a:spcPts val="4230"/>
              </a:lnSpc>
              <a:buFont typeface="Arial"/>
              <a:buChar char="•"/>
            </a:pPr>
            <a:r>
              <a:rPr lang="en-US" sz="3000" dirty="0" err="1">
                <a:solidFill>
                  <a:srgbClr val="F4F8F3"/>
                </a:solidFill>
                <a:latin typeface="Poppins"/>
              </a:rPr>
              <a:t>Zicht</a:t>
            </a:r>
            <a:r>
              <a:rPr lang="en-US" sz="3000" dirty="0">
                <a:solidFill>
                  <a:srgbClr val="F4F8F3"/>
                </a:solidFill>
                <a:latin typeface="Poppins"/>
              </a:rPr>
              <a:t> op eigen </a:t>
            </a:r>
            <a:r>
              <a:rPr lang="en-US" sz="3000" dirty="0" err="1">
                <a:solidFill>
                  <a:srgbClr val="F4F8F3"/>
                </a:solidFill>
                <a:latin typeface="Poppins"/>
              </a:rPr>
              <a:t>waarden</a:t>
            </a:r>
            <a:endParaRPr lang="en-US" sz="3000" dirty="0">
              <a:solidFill>
                <a:srgbClr val="F4F8F3"/>
              </a:solidFill>
              <a:latin typeface="Poppins"/>
            </a:endParaRPr>
          </a:p>
          <a:p>
            <a:pPr marL="647700" lvl="1" indent="-323850">
              <a:lnSpc>
                <a:spcPts val="4230"/>
              </a:lnSpc>
              <a:buFont typeface="Arial"/>
              <a:buChar char="•"/>
            </a:pPr>
            <a:r>
              <a:rPr lang="en-US" sz="3000" dirty="0" err="1">
                <a:solidFill>
                  <a:srgbClr val="F4F8F3"/>
                </a:solidFill>
                <a:latin typeface="Poppins"/>
              </a:rPr>
              <a:t>Communicatie</a:t>
            </a:r>
            <a:r>
              <a:rPr lang="en-US" sz="3000" dirty="0">
                <a:solidFill>
                  <a:srgbClr val="F4F8F3"/>
                </a:solidFill>
                <a:latin typeface="Poppins"/>
              </a:rPr>
              <a:t>/ </a:t>
            </a:r>
            <a:r>
              <a:rPr lang="en-US" sz="3000" dirty="0" err="1">
                <a:solidFill>
                  <a:srgbClr val="F4F8F3"/>
                </a:solidFill>
                <a:latin typeface="Poppins"/>
              </a:rPr>
              <a:t>Hulp</a:t>
            </a:r>
            <a:r>
              <a:rPr lang="en-US" sz="3000" dirty="0">
                <a:solidFill>
                  <a:srgbClr val="F4F8F3"/>
                </a:solidFill>
                <a:latin typeface="Poppins"/>
              </a:rPr>
              <a:t> </a:t>
            </a:r>
            <a:r>
              <a:rPr lang="en-US" sz="3000" dirty="0" err="1">
                <a:solidFill>
                  <a:srgbClr val="F4F8F3"/>
                </a:solidFill>
                <a:latin typeface="Poppins"/>
              </a:rPr>
              <a:t>vragen</a:t>
            </a:r>
            <a:r>
              <a:rPr lang="en-US" sz="3000" dirty="0">
                <a:solidFill>
                  <a:srgbClr val="F4F8F3"/>
                </a:solidFill>
                <a:latin typeface="Poppins"/>
              </a:rPr>
              <a:t>/feedback </a:t>
            </a:r>
            <a:r>
              <a:rPr lang="en-US" sz="3000" dirty="0" err="1">
                <a:solidFill>
                  <a:srgbClr val="F4F8F3"/>
                </a:solidFill>
                <a:latin typeface="Poppins"/>
              </a:rPr>
              <a:t>geven</a:t>
            </a:r>
            <a:r>
              <a:rPr lang="en-US" sz="3000" dirty="0">
                <a:solidFill>
                  <a:srgbClr val="F4F8F3"/>
                </a:solidFill>
                <a:latin typeface="Poppins"/>
              </a:rPr>
              <a:t> </a:t>
            </a:r>
            <a:r>
              <a:rPr lang="en-US" sz="3000" dirty="0" err="1">
                <a:solidFill>
                  <a:srgbClr val="F4F8F3"/>
                </a:solidFill>
                <a:latin typeface="Poppins"/>
              </a:rPr>
              <a:t>en</a:t>
            </a:r>
            <a:r>
              <a:rPr lang="en-US" sz="3000" dirty="0">
                <a:solidFill>
                  <a:srgbClr val="F4F8F3"/>
                </a:solidFill>
                <a:latin typeface="Poppins"/>
              </a:rPr>
              <a:t> </a:t>
            </a:r>
            <a:r>
              <a:rPr lang="en-US" sz="3000" dirty="0" err="1">
                <a:solidFill>
                  <a:srgbClr val="F4F8F3"/>
                </a:solidFill>
                <a:latin typeface="Poppins"/>
              </a:rPr>
              <a:t>ontvangen</a:t>
            </a:r>
            <a:r>
              <a:rPr lang="en-US" sz="3000" dirty="0">
                <a:solidFill>
                  <a:srgbClr val="F4F8F3"/>
                </a:solidFill>
                <a:latin typeface="Poppins"/>
              </a:rPr>
              <a:t>/</a:t>
            </a:r>
            <a:r>
              <a:rPr lang="en-US" sz="3000" dirty="0" err="1">
                <a:solidFill>
                  <a:srgbClr val="F4F8F3"/>
                </a:solidFill>
                <a:latin typeface="Poppins"/>
              </a:rPr>
              <a:t>grenzen</a:t>
            </a:r>
            <a:r>
              <a:rPr lang="en-US" sz="3000" dirty="0">
                <a:solidFill>
                  <a:srgbClr val="F4F8F3"/>
                </a:solidFill>
                <a:latin typeface="Poppins"/>
              </a:rPr>
              <a:t> </a:t>
            </a:r>
            <a:r>
              <a:rPr lang="en-US" sz="3000" dirty="0" err="1">
                <a:solidFill>
                  <a:srgbClr val="F4F8F3"/>
                </a:solidFill>
                <a:latin typeface="Poppins"/>
              </a:rPr>
              <a:t>stellen</a:t>
            </a:r>
            <a:endParaRPr lang="en-US" sz="3000" dirty="0">
              <a:solidFill>
                <a:srgbClr val="F4F8F3"/>
              </a:solidFill>
              <a:latin typeface="Poppins"/>
            </a:endParaRPr>
          </a:p>
          <a:p>
            <a:pPr marL="647700" lvl="1" indent="-323850">
              <a:lnSpc>
                <a:spcPts val="4230"/>
              </a:lnSpc>
              <a:buFont typeface="Arial"/>
              <a:buChar char="•"/>
            </a:pPr>
            <a:endParaRPr lang="en-US" sz="3000" dirty="0">
              <a:solidFill>
                <a:srgbClr val="F4F8F3"/>
              </a:solidFill>
              <a:latin typeface="Poppins"/>
            </a:endParaRPr>
          </a:p>
          <a:p>
            <a:pPr marL="323850" lvl="1">
              <a:lnSpc>
                <a:spcPts val="4230"/>
              </a:lnSpc>
            </a:pPr>
            <a:r>
              <a:rPr lang="en-US" sz="3000" dirty="0">
                <a:solidFill>
                  <a:srgbClr val="F4F8F3"/>
                </a:solidFill>
                <a:latin typeface="Poppins"/>
              </a:rPr>
              <a:t>                </a:t>
            </a:r>
            <a:endParaRPr lang="en-US" sz="4000" b="1" dirty="0">
              <a:solidFill>
                <a:srgbClr val="F4F8F3"/>
              </a:solidFill>
              <a:latin typeface="Poppins"/>
            </a:endParaRPr>
          </a:p>
        </p:txBody>
      </p:sp>
      <p:sp>
        <p:nvSpPr>
          <p:cNvPr id="12" name="Rechthoek 11">
            <a:extLst>
              <a:ext uri="{FF2B5EF4-FFF2-40B4-BE49-F238E27FC236}">
                <a16:creationId xmlns:a16="http://schemas.microsoft.com/office/drawing/2014/main" id="{668DD3B0-5388-0243-81DF-602CA4798B24}"/>
              </a:ext>
            </a:extLst>
          </p:cNvPr>
          <p:cNvSpPr/>
          <p:nvPr/>
        </p:nvSpPr>
        <p:spPr>
          <a:xfrm>
            <a:off x="5234412" y="9334500"/>
            <a:ext cx="7871988"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3" name="Tekstvak 12">
            <a:extLst>
              <a:ext uri="{FF2B5EF4-FFF2-40B4-BE49-F238E27FC236}">
                <a16:creationId xmlns:a16="http://schemas.microsoft.com/office/drawing/2014/main" id="{6777ECB6-6DDE-5A45-AABE-AFAA075BD5FE}"/>
              </a:ext>
            </a:extLst>
          </p:cNvPr>
          <p:cNvSpPr txBox="1"/>
          <p:nvPr/>
        </p:nvSpPr>
        <p:spPr>
          <a:xfrm>
            <a:off x="5143500" y="9542445"/>
            <a:ext cx="7639849" cy="584775"/>
          </a:xfrm>
          <a:prstGeom prst="rect">
            <a:avLst/>
          </a:prstGeom>
          <a:noFill/>
        </p:spPr>
        <p:txBody>
          <a:bodyPr wrap="square" rtlCol="0">
            <a:spAutoFit/>
          </a:bodyPr>
          <a:lstStyle/>
          <a:p>
            <a:pPr algn="ctr"/>
            <a:r>
              <a:rPr lang="nl-NL" sz="3200" b="1" dirty="0">
                <a:solidFill>
                  <a:srgbClr val="BF6D5A"/>
                </a:solidFill>
                <a:latin typeface="Poppins" pitchFamily="2" charset="77"/>
                <a:cs typeface="Poppins" pitchFamily="2" charset="77"/>
              </a:rPr>
              <a:t>TRAINEN</a:t>
            </a:r>
          </a:p>
        </p:txBody>
      </p:sp>
      <p:sp>
        <p:nvSpPr>
          <p:cNvPr id="14" name="Pijl links 13">
            <a:extLst>
              <a:ext uri="{FF2B5EF4-FFF2-40B4-BE49-F238E27FC236}">
                <a16:creationId xmlns:a16="http://schemas.microsoft.com/office/drawing/2014/main" id="{E1A98841-1328-C742-BE05-F0BD9C567799}"/>
              </a:ext>
            </a:extLst>
          </p:cNvPr>
          <p:cNvSpPr/>
          <p:nvPr/>
        </p:nvSpPr>
        <p:spPr>
          <a:xfrm>
            <a:off x="8686800" y="4381500"/>
            <a:ext cx="978408" cy="484632"/>
          </a:xfrm>
          <a:prstGeom prst="right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links 14">
            <a:extLst>
              <a:ext uri="{FF2B5EF4-FFF2-40B4-BE49-F238E27FC236}">
                <a16:creationId xmlns:a16="http://schemas.microsoft.com/office/drawing/2014/main" id="{7334CABE-3636-D84A-9CB7-3BD4AEE343FC}"/>
              </a:ext>
            </a:extLst>
          </p:cNvPr>
          <p:cNvSpPr/>
          <p:nvPr/>
        </p:nvSpPr>
        <p:spPr>
          <a:xfrm rot="10800000">
            <a:off x="8523232" y="3868064"/>
            <a:ext cx="978408" cy="484632"/>
          </a:xfrm>
          <a:prstGeom prst="right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147581" cy="872162"/>
          </a:xfrm>
          <a:custGeom>
            <a:avLst/>
            <a:gdLst/>
            <a:ahLst/>
            <a:cxnLst/>
            <a:rect l="l" t="t" r="r" b="b"/>
            <a:pathLst>
              <a:path w="1147581" h="872162">
                <a:moveTo>
                  <a:pt x="0" y="0"/>
                </a:moveTo>
                <a:lnTo>
                  <a:pt x="1147581" y="0"/>
                </a:lnTo>
                <a:lnTo>
                  <a:pt x="1147581" y="872162"/>
                </a:lnTo>
                <a:lnTo>
                  <a:pt x="0" y="872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rot="-5400000">
            <a:off x="10960557" y="-6135725"/>
            <a:ext cx="20651" cy="15201012"/>
          </a:xfrm>
          <a:prstGeom prst="rect">
            <a:avLst/>
          </a:prstGeom>
          <a:solidFill>
            <a:srgbClr val="BF6D5A"/>
          </a:solidFill>
        </p:spPr>
      </p:sp>
      <p:sp>
        <p:nvSpPr>
          <p:cNvPr id="5" name="TextBox 5"/>
          <p:cNvSpPr txBox="1"/>
          <p:nvPr/>
        </p:nvSpPr>
        <p:spPr>
          <a:xfrm>
            <a:off x="5401307" y="4336509"/>
            <a:ext cx="11857993" cy="942566"/>
          </a:xfrm>
          <a:prstGeom prst="rect">
            <a:avLst/>
          </a:prstGeom>
        </p:spPr>
        <p:txBody>
          <a:bodyPr lIns="0" tIns="0" rIns="0" bIns="0" rtlCol="0" anchor="t">
            <a:spAutoFit/>
          </a:bodyPr>
          <a:lstStyle/>
          <a:p>
            <a:pPr algn="r">
              <a:lnSpc>
                <a:spcPts val="7440"/>
              </a:lnSpc>
            </a:pPr>
            <a:endParaRPr lang="en-US" sz="6000" spc="420" dirty="0">
              <a:solidFill>
                <a:srgbClr val="674733"/>
              </a:solidFill>
              <a:latin typeface="Poppins Bold"/>
            </a:endParaRPr>
          </a:p>
        </p:txBody>
      </p:sp>
      <p:sp>
        <p:nvSpPr>
          <p:cNvPr id="8" name="Freeform 8"/>
          <p:cNvSpPr/>
          <p:nvPr/>
        </p:nvSpPr>
        <p:spPr>
          <a:xfrm>
            <a:off x="-129671" y="8431812"/>
            <a:ext cx="3425019" cy="1924238"/>
          </a:xfrm>
          <a:custGeom>
            <a:avLst/>
            <a:gdLst/>
            <a:ahLst/>
            <a:cxnLst/>
            <a:rect l="l" t="t" r="r" b="b"/>
            <a:pathLst>
              <a:path w="3425019" h="1924238">
                <a:moveTo>
                  <a:pt x="0" y="0"/>
                </a:moveTo>
                <a:lnTo>
                  <a:pt x="3425019" y="0"/>
                </a:lnTo>
                <a:lnTo>
                  <a:pt x="3425019" y="1924238"/>
                </a:lnTo>
                <a:lnTo>
                  <a:pt x="0" y="1924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kstvak 9">
            <a:extLst>
              <a:ext uri="{FF2B5EF4-FFF2-40B4-BE49-F238E27FC236}">
                <a16:creationId xmlns:a16="http://schemas.microsoft.com/office/drawing/2014/main" id="{D4DDA54A-46BC-9B43-BA4A-FB75BCC3160C}"/>
              </a:ext>
            </a:extLst>
          </p:cNvPr>
          <p:cNvSpPr txBox="1"/>
          <p:nvPr/>
        </p:nvSpPr>
        <p:spPr>
          <a:xfrm>
            <a:off x="3581400" y="2309031"/>
            <a:ext cx="13888924" cy="6186309"/>
          </a:xfrm>
          <a:prstGeom prst="rect">
            <a:avLst/>
          </a:prstGeom>
          <a:noFill/>
        </p:spPr>
        <p:txBody>
          <a:bodyPr wrap="square" rtlCol="0">
            <a:spAutoFit/>
          </a:bodyPr>
          <a:lstStyle/>
          <a:p>
            <a:br>
              <a:rPr lang="nl-NL" sz="4400" dirty="0">
                <a:solidFill>
                  <a:srgbClr val="BF6D5A"/>
                </a:solidFill>
                <a:latin typeface="Poppins" pitchFamily="2" charset="77"/>
                <a:cs typeface="Poppins" pitchFamily="2" charset="77"/>
              </a:rPr>
            </a:br>
            <a:r>
              <a:rPr lang="nl-NL" sz="4400" b="1" dirty="0">
                <a:solidFill>
                  <a:srgbClr val="BF6D5A"/>
                </a:solidFill>
                <a:latin typeface="Poppins" pitchFamily="2" charset="77"/>
                <a:cs typeface="Poppins" pitchFamily="2" charset="77"/>
              </a:rPr>
              <a:t>Hoeveel vrouwelijke medewerkers werken tussen 40-60 jaar werken in jouw bedrijf?</a:t>
            </a:r>
            <a:br>
              <a:rPr lang="nl-NL" sz="4400" b="1" dirty="0">
                <a:solidFill>
                  <a:srgbClr val="BF6D5A"/>
                </a:solidFill>
                <a:latin typeface="Poppins" pitchFamily="2" charset="77"/>
                <a:cs typeface="Poppins" pitchFamily="2" charset="77"/>
              </a:rPr>
            </a:br>
            <a:endParaRPr lang="nl-NL" sz="4400" b="1" dirty="0">
              <a:solidFill>
                <a:srgbClr val="BF6D5A"/>
              </a:solidFill>
              <a:latin typeface="Poppins" pitchFamily="2" charset="77"/>
              <a:cs typeface="Poppins" pitchFamily="2" charset="77"/>
            </a:endParaRPr>
          </a:p>
          <a:p>
            <a:pPr marL="571500" indent="-571500">
              <a:buFont typeface="Wingdings" pitchFamily="2" charset="2"/>
              <a:buChar char="q"/>
            </a:pPr>
            <a:r>
              <a:rPr lang="nl-NL" sz="4400" dirty="0">
                <a:solidFill>
                  <a:srgbClr val="BF6D5A"/>
                </a:solidFill>
                <a:latin typeface="Poppins" pitchFamily="2" charset="77"/>
                <a:cs typeface="Poppins" pitchFamily="2" charset="77"/>
              </a:rPr>
              <a:t>&lt; 25%</a:t>
            </a:r>
          </a:p>
          <a:p>
            <a:pPr marL="571500" indent="-571500">
              <a:buFont typeface="Wingdings" pitchFamily="2" charset="2"/>
              <a:buChar char="q"/>
            </a:pPr>
            <a:r>
              <a:rPr lang="nl-NL" sz="4400" dirty="0">
                <a:solidFill>
                  <a:srgbClr val="BF6D5A"/>
                </a:solidFill>
                <a:latin typeface="Poppins" pitchFamily="2" charset="77"/>
                <a:cs typeface="Poppins" pitchFamily="2" charset="77"/>
              </a:rPr>
              <a:t>25-50%</a:t>
            </a:r>
          </a:p>
          <a:p>
            <a:pPr marL="571500" indent="-571500">
              <a:buFont typeface="Wingdings" pitchFamily="2" charset="2"/>
              <a:buChar char="q"/>
            </a:pPr>
            <a:r>
              <a:rPr lang="nl-NL" sz="4400" dirty="0">
                <a:solidFill>
                  <a:srgbClr val="BF6D5A"/>
                </a:solidFill>
                <a:latin typeface="Poppins" pitchFamily="2" charset="77"/>
                <a:cs typeface="Poppins" pitchFamily="2" charset="77"/>
              </a:rPr>
              <a:t>50-75%</a:t>
            </a:r>
          </a:p>
          <a:p>
            <a:pPr marL="571500" indent="-571500">
              <a:buFont typeface="Wingdings" pitchFamily="2" charset="2"/>
              <a:buChar char="q"/>
            </a:pPr>
            <a:r>
              <a:rPr lang="nl-NL" sz="4400" dirty="0">
                <a:solidFill>
                  <a:srgbClr val="BF6D5A"/>
                </a:solidFill>
                <a:latin typeface="Poppins" pitchFamily="2" charset="77"/>
                <a:cs typeface="Poppins" pitchFamily="2" charset="77"/>
              </a:rPr>
              <a:t>&gt; 75%</a:t>
            </a:r>
          </a:p>
          <a:p>
            <a:pPr marL="571500" indent="-571500">
              <a:buFont typeface="Wingdings" pitchFamily="2" charset="2"/>
              <a:buChar char="q"/>
            </a:pPr>
            <a:r>
              <a:rPr lang="nl-NL" sz="4400" dirty="0">
                <a:solidFill>
                  <a:srgbClr val="BF6D5A"/>
                </a:solidFill>
                <a:latin typeface="Poppins" pitchFamily="2" charset="77"/>
                <a:cs typeface="Poppins" pitchFamily="2" charset="77"/>
              </a:rPr>
              <a:t>Weet ik niet</a:t>
            </a:r>
          </a:p>
        </p:txBody>
      </p:sp>
    </p:spTree>
    <p:extLst>
      <p:ext uri="{BB962C8B-B14F-4D97-AF65-F5344CB8AC3E}">
        <p14:creationId xmlns:p14="http://schemas.microsoft.com/office/powerpoint/2010/main" val="2005058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Lettertype, logo&#10;&#10;Automatisch gegenereerde beschrijving">
            <a:extLst>
              <a:ext uri="{FF2B5EF4-FFF2-40B4-BE49-F238E27FC236}">
                <a16:creationId xmlns:a16="http://schemas.microsoft.com/office/drawing/2014/main" id="{BBE2484A-E745-1648-BC89-B09630C23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019586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987" y="-5676"/>
            <a:ext cx="13793440" cy="5140641"/>
          </a:xfrm>
          <a:prstGeom prst="rect">
            <a:avLst/>
          </a:prstGeom>
          <a:solidFill>
            <a:srgbClr val="BF6D5A"/>
          </a:solidFill>
        </p:spPr>
      </p:sp>
      <p:sp>
        <p:nvSpPr>
          <p:cNvPr id="4" name="TextBox 4"/>
          <p:cNvSpPr txBox="1"/>
          <p:nvPr/>
        </p:nvSpPr>
        <p:spPr>
          <a:xfrm>
            <a:off x="2126994" y="1028700"/>
            <a:ext cx="11055606" cy="2308324"/>
          </a:xfrm>
          <a:prstGeom prst="rect">
            <a:avLst/>
          </a:prstGeom>
        </p:spPr>
        <p:txBody>
          <a:bodyPr wrap="square" lIns="0" tIns="0" rIns="0" bIns="0" rtlCol="0" anchor="t">
            <a:spAutoFit/>
          </a:bodyPr>
          <a:lstStyle/>
          <a:p>
            <a:pPr>
              <a:lnSpc>
                <a:spcPts val="9000"/>
              </a:lnSpc>
            </a:pPr>
            <a:r>
              <a:rPr lang="en-US" sz="7500" spc="300" dirty="0" err="1">
                <a:solidFill>
                  <a:srgbClr val="F4F8F3"/>
                </a:solidFill>
                <a:latin typeface="Poppins"/>
              </a:rPr>
              <a:t>Overgang</a:t>
            </a:r>
            <a:r>
              <a:rPr lang="en-US" sz="7500" spc="300" dirty="0">
                <a:solidFill>
                  <a:srgbClr val="F4F8F3"/>
                </a:solidFill>
                <a:latin typeface="Poppins"/>
              </a:rPr>
              <a:t> of burnout?</a:t>
            </a:r>
          </a:p>
        </p:txBody>
      </p:sp>
      <p:pic>
        <p:nvPicPr>
          <p:cNvPr id="6" name="Picture 6"/>
          <p:cNvPicPr>
            <a:picLocks noChangeAspect="1"/>
          </p:cNvPicPr>
          <p:nvPr/>
        </p:nvPicPr>
        <p:blipFill>
          <a:blip r:embed="rId3"/>
          <a:srcRect r="57124"/>
          <a:stretch>
            <a:fillRect/>
          </a:stretch>
        </p:blipFill>
        <p:spPr>
          <a:xfrm>
            <a:off x="-16987" y="-47544"/>
            <a:ext cx="1790688" cy="2152489"/>
          </a:xfrm>
          <a:prstGeom prst="rect">
            <a:avLst/>
          </a:prstGeom>
        </p:spPr>
      </p:pic>
      <p:sp>
        <p:nvSpPr>
          <p:cNvPr id="15" name="Tekstvak 14">
            <a:extLst>
              <a:ext uri="{FF2B5EF4-FFF2-40B4-BE49-F238E27FC236}">
                <a16:creationId xmlns:a16="http://schemas.microsoft.com/office/drawing/2014/main" id="{3FDD40FA-BB62-A347-B825-6AEF6929227E}"/>
              </a:ext>
            </a:extLst>
          </p:cNvPr>
          <p:cNvSpPr txBox="1"/>
          <p:nvPr/>
        </p:nvSpPr>
        <p:spPr>
          <a:xfrm>
            <a:off x="685800" y="5372100"/>
            <a:ext cx="9448800" cy="4678204"/>
          </a:xfrm>
          <a:prstGeom prst="rect">
            <a:avLst/>
          </a:prstGeom>
          <a:noFill/>
        </p:spPr>
        <p:txBody>
          <a:bodyPr wrap="square" rtlCol="0">
            <a:spAutoFit/>
          </a:bodyPr>
          <a:lstStyle/>
          <a:p>
            <a:pPr marL="285750" indent="-285750">
              <a:buFont typeface="Wingdings" pitchFamily="2" charset="2"/>
              <a:buChar char="ü"/>
            </a:pPr>
            <a:r>
              <a:rPr lang="nl-NL" sz="2800" b="0" i="0" dirty="0">
                <a:solidFill>
                  <a:srgbClr val="674733"/>
                </a:solidFill>
                <a:effectLst/>
                <a:latin typeface="Poppins" pitchFamily="2" charset="77"/>
                <a:cs typeface="Poppins" pitchFamily="2" charset="77"/>
              </a:rPr>
              <a:t>Bij </a:t>
            </a:r>
            <a:r>
              <a:rPr lang="nl-NL" sz="2800" b="1" i="0" dirty="0">
                <a:solidFill>
                  <a:srgbClr val="674733"/>
                </a:solidFill>
                <a:effectLst/>
                <a:latin typeface="Poppins" pitchFamily="2" charset="77"/>
                <a:cs typeface="Poppins" pitchFamily="2" charset="77"/>
              </a:rPr>
              <a:t>55% </a:t>
            </a:r>
            <a:r>
              <a:rPr lang="nl-NL" sz="2800" b="0" i="0" dirty="0">
                <a:solidFill>
                  <a:srgbClr val="674733"/>
                </a:solidFill>
                <a:effectLst/>
                <a:latin typeface="Poppins" pitchFamily="2" charset="77"/>
                <a:cs typeface="Poppins" pitchFamily="2" charset="77"/>
              </a:rPr>
              <a:t>van alle vrouwelijke werknemers in de overgang hebben de klachten invloed op het werk. (pijnklachten, vermoeidheid of concentratieproblemen.)</a:t>
            </a:r>
          </a:p>
          <a:p>
            <a:pPr marL="285750" indent="-285750">
              <a:buFont typeface="Wingdings" pitchFamily="2" charset="2"/>
              <a:buChar char="ü"/>
            </a:pPr>
            <a:r>
              <a:rPr lang="nl-NL" sz="2800" b="1" dirty="0">
                <a:solidFill>
                  <a:srgbClr val="674733"/>
                </a:solidFill>
                <a:latin typeface="Poppins" pitchFamily="2" charset="77"/>
                <a:cs typeface="Poppins" pitchFamily="2" charset="77"/>
              </a:rPr>
              <a:t>2%</a:t>
            </a:r>
            <a:r>
              <a:rPr lang="nl-NL" sz="2800" dirty="0">
                <a:solidFill>
                  <a:srgbClr val="674733"/>
                </a:solidFill>
                <a:latin typeface="Poppins" pitchFamily="2" charset="77"/>
                <a:cs typeface="Poppins" pitchFamily="2" charset="77"/>
              </a:rPr>
              <a:t> meldt zich weleens ziek.</a:t>
            </a:r>
          </a:p>
          <a:p>
            <a:pPr marL="285750" indent="-285750">
              <a:buFont typeface="Wingdings" pitchFamily="2" charset="2"/>
              <a:buChar char="ü"/>
            </a:pPr>
            <a:r>
              <a:rPr lang="nl-NL" sz="2800" b="0" i="0" dirty="0">
                <a:solidFill>
                  <a:srgbClr val="674733"/>
                </a:solidFill>
                <a:effectLst/>
                <a:latin typeface="Poppins" pitchFamily="2" charset="77"/>
                <a:cs typeface="Poppins" pitchFamily="2" charset="77"/>
              </a:rPr>
              <a:t>Van de werknemers die regelmatig last hebben van overgangsklachten heeft </a:t>
            </a:r>
            <a:r>
              <a:rPr lang="nl-NL" sz="2800" b="1" i="0" dirty="0">
                <a:solidFill>
                  <a:srgbClr val="674733"/>
                </a:solidFill>
                <a:effectLst/>
                <a:latin typeface="Poppins" pitchFamily="2" charset="77"/>
                <a:cs typeface="Poppins" pitchFamily="2" charset="77"/>
              </a:rPr>
              <a:t>39% ook burnout klachten</a:t>
            </a:r>
            <a:endParaRPr lang="nl-NL" sz="2800" i="0" dirty="0">
              <a:solidFill>
                <a:srgbClr val="674733"/>
              </a:solidFill>
              <a:effectLst/>
              <a:latin typeface="Poppins" pitchFamily="2" charset="77"/>
              <a:cs typeface="Poppins" pitchFamily="2" charset="77"/>
            </a:endParaRPr>
          </a:p>
          <a:p>
            <a:pPr marL="285750" indent="-285750">
              <a:buFont typeface="Wingdings" pitchFamily="2" charset="2"/>
              <a:buChar char="ü"/>
            </a:pPr>
            <a:r>
              <a:rPr lang="nl-NL" sz="2800" b="1" dirty="0">
                <a:solidFill>
                  <a:srgbClr val="674733"/>
                </a:solidFill>
                <a:latin typeface="Poppins" pitchFamily="2" charset="77"/>
                <a:cs typeface="Poppins" pitchFamily="2" charset="77"/>
              </a:rPr>
              <a:t>10% </a:t>
            </a:r>
            <a:r>
              <a:rPr lang="nl-NL" sz="2800" dirty="0">
                <a:solidFill>
                  <a:srgbClr val="674733"/>
                </a:solidFill>
                <a:latin typeface="Poppins" pitchFamily="2" charset="77"/>
                <a:cs typeface="Poppins" pitchFamily="2" charset="77"/>
              </a:rPr>
              <a:t>denkt over stoppen met werken.</a:t>
            </a:r>
            <a:endParaRPr lang="nl-NL" sz="2800" i="0" dirty="0">
              <a:solidFill>
                <a:srgbClr val="674733"/>
              </a:solidFill>
              <a:effectLst/>
              <a:latin typeface="Poppins" pitchFamily="2" charset="77"/>
              <a:cs typeface="Poppins" pitchFamily="2" charset="77"/>
            </a:endParaRPr>
          </a:p>
          <a:p>
            <a:pPr marL="285750" indent="-285750">
              <a:buFont typeface="Wingdings" pitchFamily="2" charset="2"/>
              <a:buChar char="ü"/>
            </a:pPr>
            <a:endParaRPr lang="nl-NL" sz="2800" b="0" i="0" dirty="0">
              <a:solidFill>
                <a:srgbClr val="674733"/>
              </a:solidFill>
              <a:effectLst/>
              <a:latin typeface="Poppins" pitchFamily="2" charset="77"/>
              <a:cs typeface="Poppins" pitchFamily="2" charset="77"/>
            </a:endParaRPr>
          </a:p>
          <a:p>
            <a:endParaRPr lang="nl-NL" dirty="0">
              <a:solidFill>
                <a:srgbClr val="674733"/>
              </a:solidFill>
            </a:endParaRPr>
          </a:p>
        </p:txBody>
      </p:sp>
      <p:pic>
        <p:nvPicPr>
          <p:cNvPr id="21" name="Afbeelding 20" descr="Afbeelding met persoon, kleding, overdekt, bloem&#10;&#10;Automatisch gegenereerde beschrijving">
            <a:extLst>
              <a:ext uri="{FF2B5EF4-FFF2-40B4-BE49-F238E27FC236}">
                <a16:creationId xmlns:a16="http://schemas.microsoft.com/office/drawing/2014/main" id="{50532603-7BB7-7C41-B6AD-17A701542B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549760" y="3238500"/>
            <a:ext cx="7706864" cy="5140642"/>
          </a:xfrm>
          <a:prstGeom prst="rect">
            <a:avLst/>
          </a:prstGeom>
        </p:spPr>
      </p:pic>
    </p:spTree>
    <p:extLst>
      <p:ext uri="{BB962C8B-B14F-4D97-AF65-F5344CB8AC3E}">
        <p14:creationId xmlns:p14="http://schemas.microsoft.com/office/powerpoint/2010/main" val="1484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6" name="AutoShape 2">
            <a:extLst>
              <a:ext uri="{FF2B5EF4-FFF2-40B4-BE49-F238E27FC236}">
                <a16:creationId xmlns:a16="http://schemas.microsoft.com/office/drawing/2014/main" id="{03590BBC-1988-A048-80D0-3A929C1D4AC2}"/>
              </a:ext>
            </a:extLst>
          </p:cNvPr>
          <p:cNvSpPr/>
          <p:nvPr/>
        </p:nvSpPr>
        <p:spPr>
          <a:xfrm>
            <a:off x="-16988" y="-5676"/>
            <a:ext cx="18914587" cy="10383370"/>
          </a:xfrm>
          <a:prstGeom prst="rect">
            <a:avLst/>
          </a:prstGeom>
          <a:solidFill>
            <a:srgbClr val="BF6D5A"/>
          </a:solidFill>
        </p:spPr>
      </p:sp>
      <p:pic>
        <p:nvPicPr>
          <p:cNvPr id="137" name="Google Shape;137;p23"/>
          <p:cNvPicPr preferRelativeResize="0"/>
          <p:nvPr/>
        </p:nvPicPr>
        <p:blipFill>
          <a:blip r:embed="rId3"/>
          <a:srcRect l="16275" r="16275"/>
          <a:stretch/>
        </p:blipFill>
        <p:spPr>
          <a:xfrm>
            <a:off x="-159666" y="-48183"/>
            <a:ext cx="11018188" cy="10383370"/>
          </a:xfrm>
          <a:prstGeom prst="rect">
            <a:avLst/>
          </a:prstGeom>
          <a:noFill/>
          <a:ln>
            <a:noFill/>
          </a:ln>
        </p:spPr>
      </p:pic>
      <p:sp>
        <p:nvSpPr>
          <p:cNvPr id="138" name="Google Shape;138;p23"/>
          <p:cNvSpPr/>
          <p:nvPr/>
        </p:nvSpPr>
        <p:spPr>
          <a:xfrm>
            <a:off x="6513354" y="1409699"/>
            <a:ext cx="12401233" cy="7743007"/>
          </a:xfrm>
          <a:prstGeom prst="rect">
            <a:avLst/>
          </a:prstGeom>
          <a:solidFill>
            <a:srgbClr val="9CAE94"/>
          </a:solidFill>
          <a:ln>
            <a:noFill/>
          </a:ln>
        </p:spPr>
        <p:txBody>
          <a:bodyPr spcFirstLastPara="1" wrap="square" lIns="91450" tIns="91450" rIns="91450" bIns="91450" anchor="ctr" anchorCtr="0">
            <a:noAutofit/>
          </a:bodyPr>
          <a:lstStyle/>
          <a:p>
            <a:pPr defTabSz="1828800">
              <a:buClr>
                <a:srgbClr val="000000"/>
              </a:buClr>
              <a:buSzPts val="700"/>
              <a:defRPr/>
            </a:pPr>
            <a:endParaRPr sz="1400" kern="0">
              <a:solidFill>
                <a:srgbClr val="000000"/>
              </a:solidFill>
              <a:latin typeface="Arial"/>
              <a:ea typeface="Arial"/>
              <a:cs typeface="Arial"/>
              <a:sym typeface="Arial"/>
            </a:endParaRPr>
          </a:p>
        </p:txBody>
      </p:sp>
      <p:sp>
        <p:nvSpPr>
          <p:cNvPr id="140" name="Google Shape;140;p23"/>
          <p:cNvSpPr txBox="1"/>
          <p:nvPr/>
        </p:nvSpPr>
        <p:spPr>
          <a:xfrm>
            <a:off x="7772399" y="528903"/>
            <a:ext cx="10515599" cy="8113888"/>
          </a:xfrm>
          <a:prstGeom prst="rect">
            <a:avLst/>
          </a:prstGeom>
          <a:noFill/>
          <a:ln>
            <a:noFill/>
          </a:ln>
        </p:spPr>
        <p:txBody>
          <a:bodyPr spcFirstLastPara="1" wrap="square" lIns="0" tIns="0" rIns="0" bIns="0" anchor="t" anchorCtr="0">
            <a:spAutoFit/>
          </a:bodyPr>
          <a:lstStyle/>
          <a:p>
            <a:pPr algn="ctr" defTabSz="1828800">
              <a:lnSpc>
                <a:spcPct val="140010"/>
              </a:lnSpc>
              <a:buClr>
                <a:srgbClr val="000000"/>
              </a:buClr>
              <a:buSzPts val="1900"/>
              <a:defRPr/>
            </a:pPr>
            <a:r>
              <a:rPr lang="nl" sz="3800" b="1" kern="0" dirty="0">
                <a:solidFill>
                  <a:srgbClr val="FFFFFF"/>
                </a:solidFill>
                <a:latin typeface="Roboto"/>
                <a:ea typeface="Roboto"/>
                <a:cs typeface="Roboto"/>
                <a:sym typeface="Roboto"/>
              </a:rPr>
              <a:t> </a:t>
            </a:r>
            <a:endParaRPr sz="1400" kern="0" dirty="0">
              <a:solidFill>
                <a:srgbClr val="000000"/>
              </a:solidFill>
              <a:latin typeface="Arial"/>
              <a:ea typeface="Arial"/>
              <a:cs typeface="Arial"/>
              <a:sym typeface="Arial"/>
            </a:endParaRPr>
          </a:p>
          <a:p>
            <a:pPr algn="ctr" defTabSz="1828800">
              <a:lnSpc>
                <a:spcPct val="140010"/>
              </a:lnSpc>
              <a:buClr>
                <a:srgbClr val="000000"/>
              </a:buClr>
              <a:buSzPts val="1900"/>
              <a:defRPr/>
            </a:pPr>
            <a:endParaRPr sz="3800" b="1" kern="0" dirty="0">
              <a:solidFill>
                <a:srgbClr val="FFFFFF"/>
              </a:solidFill>
              <a:latin typeface="Roboto"/>
              <a:ea typeface="Roboto"/>
              <a:cs typeface="Roboto"/>
              <a:sym typeface="Roboto"/>
            </a:endParaRPr>
          </a:p>
          <a:p>
            <a:pPr algn="ctr" defTabSz="1828800">
              <a:lnSpc>
                <a:spcPct val="140010"/>
              </a:lnSpc>
              <a:buClr>
                <a:srgbClr val="000000"/>
              </a:buClr>
              <a:buSzPts val="1900"/>
              <a:defRPr/>
            </a:pPr>
            <a:r>
              <a:rPr lang="nl-NL" sz="4400" b="1" kern="0" dirty="0">
                <a:solidFill>
                  <a:srgbClr val="FFFFFF"/>
                </a:solidFill>
                <a:latin typeface="Poppins" pitchFamily="2" charset="77"/>
                <a:ea typeface="Roboto"/>
                <a:cs typeface="Poppins" pitchFamily="2" charset="77"/>
                <a:sym typeface="Roboto"/>
              </a:rPr>
              <a:t>ERKENNEN | ONDERSTEUNEN</a:t>
            </a:r>
            <a:br>
              <a:rPr lang="nl-NL" sz="4400" b="1" kern="0" dirty="0">
                <a:solidFill>
                  <a:srgbClr val="FFFFFF"/>
                </a:solidFill>
                <a:latin typeface="Poppins" pitchFamily="2" charset="77"/>
                <a:ea typeface="Roboto"/>
                <a:cs typeface="Poppins" pitchFamily="2" charset="77"/>
                <a:sym typeface="Roboto"/>
              </a:rPr>
            </a:br>
            <a:r>
              <a:rPr lang="nl-NL" sz="4400" b="1" kern="0" dirty="0">
                <a:solidFill>
                  <a:srgbClr val="FFFFFF"/>
                </a:solidFill>
                <a:latin typeface="Poppins" pitchFamily="2" charset="77"/>
                <a:ea typeface="Roboto"/>
                <a:cs typeface="Poppins" pitchFamily="2" charset="77"/>
                <a:sym typeface="Roboto"/>
              </a:rPr>
              <a:t>TABOE VS INCLUSIE</a:t>
            </a:r>
          </a:p>
          <a:p>
            <a:pPr algn="ctr" defTabSz="1828800" fontAlgn="base">
              <a:lnSpc>
                <a:spcPct val="107000"/>
              </a:lnSpc>
              <a:spcAft>
                <a:spcPts val="1600"/>
              </a:spcAft>
              <a:buClr>
                <a:srgbClr val="000000"/>
              </a:buClr>
              <a:defRPr/>
            </a:pPr>
            <a:br>
              <a:rPr lang="nl-NL" sz="3600" i="1" kern="0" dirty="0">
                <a:solidFill>
                  <a:srgbClr val="FFFFFF"/>
                </a:solidFill>
                <a:latin typeface="Poppins" pitchFamily="2" charset="77"/>
                <a:ea typeface="Roboto" panose="02000000000000000000" pitchFamily="2" charset="0"/>
                <a:cs typeface="Poppins" pitchFamily="2" charset="77"/>
                <a:sym typeface="Arial"/>
              </a:rPr>
            </a:br>
            <a:r>
              <a:rPr lang="nl-NL" sz="3600" i="1" kern="0" dirty="0">
                <a:solidFill>
                  <a:srgbClr val="FFFFFF"/>
                </a:solidFill>
                <a:latin typeface="Poppins" pitchFamily="2" charset="77"/>
                <a:ea typeface="Roboto" panose="02000000000000000000" pitchFamily="2" charset="0"/>
                <a:cs typeface="Poppins" pitchFamily="2" charset="77"/>
                <a:sym typeface="Arial"/>
              </a:rPr>
              <a:t>‘Je kunt niet van een mannelijke leidinggevende verwachten dat hij in gesprek gaat met vrouwen over hormonale problematiek zoals menstruatie, zwangerschapswens of overgang.’</a:t>
            </a:r>
            <a:endParaRPr sz="3600" b="1" kern="0" dirty="0">
              <a:solidFill>
                <a:srgbClr val="FFFFFF"/>
              </a:solidFill>
              <a:latin typeface="Poppins" pitchFamily="2" charset="77"/>
              <a:ea typeface="Roboto" panose="02000000000000000000" pitchFamily="2" charset="0"/>
              <a:cs typeface="Poppins" pitchFamily="2" charset="77"/>
              <a:sym typeface="Roboto"/>
            </a:endParaRPr>
          </a:p>
          <a:p>
            <a:pPr defTabSz="1828800">
              <a:lnSpc>
                <a:spcPct val="140010"/>
              </a:lnSpc>
              <a:buClr>
                <a:srgbClr val="000000"/>
              </a:buClr>
              <a:buSzPts val="1900"/>
              <a:defRPr/>
            </a:pPr>
            <a:endParaRPr sz="3800" b="1" kern="0" dirty="0">
              <a:solidFill>
                <a:srgbClr val="FFFFFF"/>
              </a:solidFill>
              <a:latin typeface="Roboto"/>
              <a:ea typeface="Roboto"/>
              <a:cs typeface="Roboto"/>
              <a:sym typeface="Roboto"/>
            </a:endParaRPr>
          </a:p>
        </p:txBody>
      </p:sp>
      <p:pic>
        <p:nvPicPr>
          <p:cNvPr id="3" name="Google Shape;69;p15">
            <a:extLst>
              <a:ext uri="{FF2B5EF4-FFF2-40B4-BE49-F238E27FC236}">
                <a16:creationId xmlns:a16="http://schemas.microsoft.com/office/drawing/2014/main" id="{A91369E9-8828-23F0-CF50-4218826F7C0C}"/>
              </a:ext>
            </a:extLst>
          </p:cNvPr>
          <p:cNvPicPr preferRelativeResize="0"/>
          <p:nvPr/>
        </p:nvPicPr>
        <p:blipFill rotWithShape="1">
          <a:blip r:embed="rId4">
            <a:alphaModFix/>
          </a:blip>
          <a:srcRect/>
          <a:stretch/>
        </p:blipFill>
        <p:spPr>
          <a:xfrm>
            <a:off x="1" y="8609832"/>
            <a:ext cx="3243918" cy="1671864"/>
          </a:xfrm>
          <a:prstGeom prst="rect">
            <a:avLst/>
          </a:prstGeom>
          <a:noFill/>
          <a:ln>
            <a:noFill/>
          </a:ln>
        </p:spPr>
      </p:pic>
    </p:spTree>
    <p:extLst>
      <p:ext uri="{BB962C8B-B14F-4D97-AF65-F5344CB8AC3E}">
        <p14:creationId xmlns:p14="http://schemas.microsoft.com/office/powerpoint/2010/main" val="4216170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05867851-66EF-2D49-B1A3-34C1A89C7622}"/>
              </a:ext>
            </a:extLst>
          </p:cNvPr>
          <p:cNvSpPr/>
          <p:nvPr/>
        </p:nvSpPr>
        <p:spPr>
          <a:xfrm>
            <a:off x="-16988" y="-5676"/>
            <a:ext cx="18304987" cy="10292676"/>
          </a:xfrm>
          <a:prstGeom prst="rect">
            <a:avLst/>
          </a:prstGeom>
          <a:solidFill>
            <a:srgbClr val="BF6D5A"/>
          </a:solidFill>
        </p:spPr>
      </p:sp>
      <p:sp>
        <p:nvSpPr>
          <p:cNvPr id="7" name="TextBox 7"/>
          <p:cNvSpPr txBox="1"/>
          <p:nvPr/>
        </p:nvSpPr>
        <p:spPr>
          <a:xfrm>
            <a:off x="7946645" y="1001268"/>
            <a:ext cx="9376666" cy="2674620"/>
          </a:xfrm>
          <a:prstGeom prst="rect">
            <a:avLst/>
          </a:prstGeom>
        </p:spPr>
        <p:txBody>
          <a:bodyPr vert="horz" lIns="91440" tIns="45720" rIns="91440" bIns="45720" rtlCol="0" anchor="b">
            <a:noAutofit/>
          </a:bodyPr>
          <a:lstStyle/>
          <a:p>
            <a:pPr>
              <a:spcBef>
                <a:spcPct val="0"/>
              </a:spcBef>
              <a:spcAft>
                <a:spcPts val="600"/>
              </a:spcAft>
            </a:pPr>
            <a:r>
              <a:rPr lang="en-US" sz="6000" b="1" spc="268" dirty="0" err="1">
                <a:solidFill>
                  <a:schemeClr val="bg1"/>
                </a:solidFill>
                <a:latin typeface="Poppins" pitchFamily="2" charset="77"/>
                <a:ea typeface="+mj-ea"/>
                <a:cs typeface="Poppins" pitchFamily="2" charset="77"/>
              </a:rPr>
              <a:t>Duurzaam</a:t>
            </a:r>
            <a:r>
              <a:rPr lang="en-US" sz="6000" b="1" spc="268" dirty="0">
                <a:solidFill>
                  <a:schemeClr val="bg1"/>
                </a:solidFill>
                <a:latin typeface="Poppins" pitchFamily="2" charset="77"/>
                <a:ea typeface="+mj-ea"/>
                <a:cs typeface="Poppins" pitchFamily="2" charset="77"/>
              </a:rPr>
              <a:t> </a:t>
            </a:r>
          </a:p>
          <a:p>
            <a:pPr>
              <a:spcBef>
                <a:spcPct val="0"/>
              </a:spcBef>
              <a:spcAft>
                <a:spcPts val="600"/>
              </a:spcAft>
            </a:pPr>
            <a:r>
              <a:rPr lang="en-US" sz="6000" b="1" spc="268" dirty="0" err="1">
                <a:solidFill>
                  <a:schemeClr val="bg1"/>
                </a:solidFill>
                <a:latin typeface="Poppins" pitchFamily="2" charset="77"/>
                <a:ea typeface="+mj-ea"/>
                <a:cs typeface="Poppins" pitchFamily="2" charset="77"/>
              </a:rPr>
              <a:t>herstellen</a:t>
            </a:r>
            <a:r>
              <a:rPr lang="en-US" sz="6000" b="1" spc="268" dirty="0">
                <a:solidFill>
                  <a:schemeClr val="bg1"/>
                </a:solidFill>
                <a:latin typeface="Poppins" pitchFamily="2" charset="77"/>
                <a:ea typeface="+mj-ea"/>
                <a:cs typeface="Poppins" pitchFamily="2" charset="77"/>
              </a:rPr>
              <a:t> burnout(</a:t>
            </a:r>
            <a:r>
              <a:rPr lang="en-US" sz="6000" b="1" spc="268" dirty="0" err="1">
                <a:solidFill>
                  <a:schemeClr val="bg1"/>
                </a:solidFill>
                <a:latin typeface="Poppins" pitchFamily="2" charset="77"/>
                <a:ea typeface="+mj-ea"/>
                <a:cs typeface="Poppins" pitchFamily="2" charset="77"/>
              </a:rPr>
              <a:t>klachten</a:t>
            </a:r>
            <a:r>
              <a:rPr lang="en-US" sz="6000" b="1" spc="268" dirty="0">
                <a:solidFill>
                  <a:schemeClr val="bg1"/>
                </a:solidFill>
                <a:latin typeface="Poppins" pitchFamily="2" charset="77"/>
                <a:ea typeface="+mj-ea"/>
                <a:cs typeface="Poppins" pitchFamily="2" charset="77"/>
              </a:rPr>
              <a:t>)</a:t>
            </a:r>
          </a:p>
        </p:txBody>
      </p:sp>
      <p:sp>
        <p:nvSpPr>
          <p:cNvPr id="8" name="TextBox 8"/>
          <p:cNvSpPr txBox="1"/>
          <p:nvPr/>
        </p:nvSpPr>
        <p:spPr>
          <a:xfrm>
            <a:off x="7696200" y="4059936"/>
            <a:ext cx="10287003" cy="5225796"/>
          </a:xfrm>
          <a:prstGeom prst="rect">
            <a:avLst/>
          </a:prstGeom>
        </p:spPr>
        <p:txBody>
          <a:bodyPr vert="horz" lIns="91440" tIns="45720" rIns="91440" bIns="45720" rtlCol="0">
            <a:normAutofit fontScale="40000" lnSpcReduction="20000"/>
          </a:bodyPr>
          <a:lstStyle/>
          <a:p>
            <a:pPr>
              <a:lnSpc>
                <a:spcPct val="90000"/>
              </a:lnSpc>
              <a:spcAft>
                <a:spcPts val="600"/>
              </a:spcAft>
            </a:pPr>
            <a:endParaRPr lang="en-US" sz="12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1143000" indent="-1143000">
              <a:lnSpc>
                <a:spcPct val="120000"/>
              </a:lnSpc>
              <a:spcAft>
                <a:spcPts val="600"/>
              </a:spcAft>
              <a:buFont typeface="Wingdings" pitchFamily="2" charset="2"/>
              <a:buChar char="ü"/>
            </a:pPr>
            <a:r>
              <a:rPr lang="en-US" sz="7300" b="1" spc="30" dirty="0" err="1">
                <a:solidFill>
                  <a:schemeClr val="bg1"/>
                </a:solidFill>
                <a:latin typeface="Poppins" pitchFamily="2" charset="77"/>
                <a:ea typeface="Roboto" panose="02000000000000000000" pitchFamily="2" charset="0"/>
                <a:cs typeface="Poppins" pitchFamily="2" charset="77"/>
              </a:rPr>
              <a:t>Mulitidisciplinaire</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aanpak</a:t>
            </a:r>
            <a:r>
              <a:rPr lang="en-US" sz="7300" spc="30" dirty="0">
                <a:solidFill>
                  <a:schemeClr val="bg1"/>
                </a:solidFill>
                <a:latin typeface="Poppins" pitchFamily="2" charset="77"/>
                <a:ea typeface="Roboto" panose="02000000000000000000" pitchFamily="2" charset="0"/>
                <a:cs typeface="Poppins" pitchFamily="2" charset="77"/>
              </a:rPr>
              <a:t> door </a:t>
            </a:r>
            <a:r>
              <a:rPr lang="en-US" sz="7300" b="1" spc="30" dirty="0" err="1">
                <a:solidFill>
                  <a:schemeClr val="bg1"/>
                </a:solidFill>
                <a:latin typeface="Poppins" pitchFamily="2" charset="77"/>
                <a:ea typeface="Roboto" panose="02000000000000000000" pitchFamily="2" charset="0"/>
                <a:cs typeface="Poppins" pitchFamily="2" charset="77"/>
              </a:rPr>
              <a:t>gespecialiseerde</a:t>
            </a:r>
            <a:r>
              <a:rPr lang="en-US" sz="7300" spc="30" dirty="0">
                <a:solidFill>
                  <a:schemeClr val="bg1"/>
                </a:solidFill>
                <a:latin typeface="Poppins" pitchFamily="2" charset="77"/>
                <a:ea typeface="Roboto" panose="02000000000000000000" pitchFamily="2" charset="0"/>
                <a:cs typeface="Poppins" pitchFamily="2" charset="77"/>
              </a:rPr>
              <a:t> professionals in de </a:t>
            </a:r>
            <a:r>
              <a:rPr lang="en-US" sz="7300" spc="30" dirty="0" err="1">
                <a:solidFill>
                  <a:schemeClr val="bg1"/>
                </a:solidFill>
                <a:latin typeface="Poppins" pitchFamily="2" charset="77"/>
                <a:ea typeface="Roboto" panose="02000000000000000000" pitchFamily="2" charset="0"/>
                <a:cs typeface="Poppins" pitchFamily="2" charset="77"/>
              </a:rPr>
              <a:t>regio</a:t>
            </a:r>
            <a:endParaRPr lang="en-US" sz="73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ü"/>
            </a:pPr>
            <a:r>
              <a:rPr lang="en-US" sz="7300" spc="30" dirty="0">
                <a:solidFill>
                  <a:schemeClr val="bg1"/>
                </a:solidFill>
                <a:latin typeface="Poppins" pitchFamily="2" charset="77"/>
                <a:ea typeface="Roboto" panose="02000000000000000000" pitchFamily="2" charset="0"/>
                <a:cs typeface="Poppins" pitchFamily="2" charset="77"/>
              </a:rPr>
              <a:t>Intake </a:t>
            </a:r>
            <a:r>
              <a:rPr lang="en-US" sz="7300" spc="30" dirty="0" err="1">
                <a:solidFill>
                  <a:schemeClr val="bg1"/>
                </a:solidFill>
                <a:latin typeface="Poppins" pitchFamily="2" charset="77"/>
                <a:ea typeface="Roboto" panose="02000000000000000000" pitchFamily="2" charset="0"/>
                <a:cs typeface="Poppins" pitchFamily="2" charset="77"/>
              </a:rPr>
              <a:t>binnen</a:t>
            </a:r>
            <a:r>
              <a:rPr lang="en-US" sz="7300" spc="30" dirty="0">
                <a:solidFill>
                  <a:schemeClr val="bg1"/>
                </a:solidFill>
                <a:latin typeface="Poppins" pitchFamily="2" charset="77"/>
                <a:ea typeface="Roboto" panose="02000000000000000000" pitchFamily="2" charset="0"/>
                <a:cs typeface="Poppins" pitchFamily="2" charset="77"/>
              </a:rPr>
              <a:t> 1 week/</a:t>
            </a:r>
            <a:r>
              <a:rPr lang="en-US" sz="7300" b="1" spc="30" dirty="0" err="1">
                <a:solidFill>
                  <a:schemeClr val="bg1"/>
                </a:solidFill>
                <a:latin typeface="Poppins" pitchFamily="2" charset="77"/>
                <a:ea typeface="Roboto" panose="02000000000000000000" pitchFamily="2" charset="0"/>
                <a:cs typeface="Poppins" pitchFamily="2" charset="77"/>
              </a:rPr>
              <a:t>geen</a:t>
            </a:r>
            <a:r>
              <a:rPr lang="en-US" sz="7300" b="1" spc="30" dirty="0">
                <a:solidFill>
                  <a:schemeClr val="bg1"/>
                </a:solidFill>
                <a:latin typeface="Poppins" pitchFamily="2" charset="77"/>
                <a:ea typeface="Roboto" panose="02000000000000000000" pitchFamily="2" charset="0"/>
                <a:cs typeface="Poppins" pitchFamily="2" charset="77"/>
              </a:rPr>
              <a:t> </a:t>
            </a:r>
            <a:r>
              <a:rPr lang="en-US" sz="7300" b="1" spc="30" dirty="0" err="1">
                <a:solidFill>
                  <a:schemeClr val="bg1"/>
                </a:solidFill>
                <a:latin typeface="Poppins" pitchFamily="2" charset="77"/>
                <a:ea typeface="Roboto" panose="02000000000000000000" pitchFamily="2" charset="0"/>
                <a:cs typeface="Poppins" pitchFamily="2" charset="77"/>
              </a:rPr>
              <a:t>wachttijden</a:t>
            </a:r>
            <a:endParaRPr lang="en-US" sz="7300" b="1"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ü"/>
            </a:pPr>
            <a:r>
              <a:rPr lang="en-US" sz="7300" b="1" spc="30" dirty="0" err="1">
                <a:solidFill>
                  <a:schemeClr val="bg1"/>
                </a:solidFill>
                <a:latin typeface="Poppins" pitchFamily="2" charset="77"/>
                <a:ea typeface="Roboto" panose="02000000000000000000" pitchFamily="2" charset="0"/>
                <a:cs typeface="Poppins" pitchFamily="2" charset="77"/>
              </a:rPr>
              <a:t>Eén</a:t>
            </a:r>
            <a:r>
              <a:rPr lang="en-US" sz="7300" b="1" spc="30" dirty="0">
                <a:solidFill>
                  <a:schemeClr val="bg1"/>
                </a:solidFill>
                <a:latin typeface="Poppins" pitchFamily="2" charset="77"/>
                <a:ea typeface="Roboto" panose="02000000000000000000" pitchFamily="2" charset="0"/>
                <a:cs typeface="Poppins" pitchFamily="2" charset="77"/>
              </a:rPr>
              <a:t> </a:t>
            </a:r>
            <a:r>
              <a:rPr lang="en-US" sz="7300" b="1" spc="30" dirty="0" err="1">
                <a:solidFill>
                  <a:schemeClr val="bg1"/>
                </a:solidFill>
                <a:latin typeface="Poppins" pitchFamily="2" charset="77"/>
                <a:ea typeface="Roboto" panose="02000000000000000000" pitchFamily="2" charset="0"/>
                <a:cs typeface="Poppins" pitchFamily="2" charset="77"/>
              </a:rPr>
              <a:t>aanspreekpunt</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voor</a:t>
            </a:r>
            <a:r>
              <a:rPr lang="en-US" sz="7300" spc="30" dirty="0">
                <a:solidFill>
                  <a:schemeClr val="bg1"/>
                </a:solidFill>
                <a:latin typeface="Poppins" pitchFamily="2" charset="77"/>
                <a:ea typeface="Roboto" panose="02000000000000000000" pitchFamily="2" charset="0"/>
                <a:cs typeface="Poppins" pitchFamily="2" charset="77"/>
              </a:rPr>
              <a:t> de </a:t>
            </a:r>
            <a:r>
              <a:rPr lang="en-US" sz="7300" spc="30" dirty="0" err="1">
                <a:solidFill>
                  <a:schemeClr val="bg1"/>
                </a:solidFill>
                <a:latin typeface="Poppins" pitchFamily="2" charset="77"/>
                <a:ea typeface="Roboto" panose="02000000000000000000" pitchFamily="2" charset="0"/>
                <a:cs typeface="Poppins" pitchFamily="2" charset="77"/>
              </a:rPr>
              <a:t>werkgever</a:t>
            </a:r>
            <a:endParaRPr lang="en-US" sz="73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ü"/>
            </a:pPr>
            <a:r>
              <a:rPr lang="en-US" sz="7300" b="1" spc="30" dirty="0" err="1">
                <a:solidFill>
                  <a:schemeClr val="bg1"/>
                </a:solidFill>
                <a:latin typeface="Poppins" pitchFamily="2" charset="77"/>
                <a:ea typeface="Roboto" panose="02000000000000000000" pitchFamily="2" charset="0"/>
                <a:cs typeface="Poppins" pitchFamily="2" charset="77"/>
              </a:rPr>
              <a:t>Afstemming</a:t>
            </a:r>
            <a:r>
              <a:rPr lang="en-US" sz="7300" spc="30" dirty="0">
                <a:solidFill>
                  <a:schemeClr val="bg1"/>
                </a:solidFill>
                <a:latin typeface="Poppins" pitchFamily="2" charset="77"/>
                <a:ea typeface="Roboto" panose="02000000000000000000" pitchFamily="2" charset="0"/>
                <a:cs typeface="Poppins" pitchFamily="2" charset="77"/>
              </a:rPr>
              <a:t> met </a:t>
            </a:r>
            <a:r>
              <a:rPr lang="en-US" sz="7300" spc="30" dirty="0" err="1">
                <a:solidFill>
                  <a:schemeClr val="bg1"/>
                </a:solidFill>
                <a:latin typeface="Poppins" pitchFamily="2" charset="77"/>
                <a:ea typeface="Roboto" panose="02000000000000000000" pitchFamily="2" charset="0"/>
                <a:cs typeface="Poppins" pitchFamily="2" charset="77"/>
              </a:rPr>
              <a:t>werkgever</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bedirjfsarts</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en</a:t>
            </a:r>
            <a:br>
              <a:rPr lang="en-US" sz="7300" spc="30" dirty="0">
                <a:solidFill>
                  <a:schemeClr val="bg1"/>
                </a:solidFill>
                <a:latin typeface="Poppins" pitchFamily="2" charset="77"/>
                <a:ea typeface="Roboto" panose="02000000000000000000" pitchFamily="2" charset="0"/>
                <a:cs typeface="Poppins" pitchFamily="2" charset="77"/>
              </a:rPr>
            </a:b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huisarts</a:t>
            </a:r>
            <a:endParaRPr lang="en-US" sz="73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ü"/>
            </a:pPr>
            <a:r>
              <a:rPr lang="en-US" sz="7300" spc="30" dirty="0">
                <a:solidFill>
                  <a:schemeClr val="bg1"/>
                </a:solidFill>
                <a:latin typeface="Poppins" pitchFamily="2" charset="77"/>
                <a:ea typeface="Roboto" panose="02000000000000000000" pitchFamily="2" charset="0"/>
                <a:cs typeface="Poppins" pitchFamily="2" charset="77"/>
              </a:rPr>
              <a:t>Focus op </a:t>
            </a:r>
            <a:r>
              <a:rPr lang="en-US" sz="7300" b="1" spc="30" dirty="0" err="1">
                <a:solidFill>
                  <a:schemeClr val="bg1"/>
                </a:solidFill>
                <a:latin typeface="Poppins" pitchFamily="2" charset="77"/>
                <a:ea typeface="Roboto" panose="02000000000000000000" pitchFamily="2" charset="0"/>
                <a:cs typeface="Poppins" pitchFamily="2" charset="77"/>
              </a:rPr>
              <a:t>fysiologisch</a:t>
            </a:r>
            <a:r>
              <a:rPr lang="en-US" sz="7300" b="1" spc="30" dirty="0">
                <a:solidFill>
                  <a:schemeClr val="bg1"/>
                </a:solidFill>
                <a:latin typeface="Poppins" pitchFamily="2" charset="77"/>
                <a:ea typeface="Roboto" panose="02000000000000000000" pitchFamily="2" charset="0"/>
                <a:cs typeface="Poppins" pitchFamily="2" charset="77"/>
              </a:rPr>
              <a:t> </a:t>
            </a:r>
            <a:r>
              <a:rPr lang="en-US" sz="7300" b="1" spc="30" dirty="0" err="1">
                <a:solidFill>
                  <a:schemeClr val="bg1"/>
                </a:solidFill>
                <a:latin typeface="Poppins" pitchFamily="2" charset="77"/>
                <a:ea typeface="Roboto" panose="02000000000000000000" pitchFamily="2" charset="0"/>
                <a:cs typeface="Poppins" pitchFamily="2" charset="77"/>
              </a:rPr>
              <a:t>en</a:t>
            </a:r>
            <a:r>
              <a:rPr lang="en-US" sz="7300" b="1" spc="30" dirty="0">
                <a:solidFill>
                  <a:schemeClr val="bg1"/>
                </a:solidFill>
                <a:latin typeface="Poppins" pitchFamily="2" charset="77"/>
                <a:ea typeface="Roboto" panose="02000000000000000000" pitchFamily="2" charset="0"/>
                <a:cs typeface="Poppins" pitchFamily="2" charset="77"/>
              </a:rPr>
              <a:t> </a:t>
            </a:r>
            <a:r>
              <a:rPr lang="en-US" sz="7300" b="1" spc="30" dirty="0" err="1">
                <a:solidFill>
                  <a:schemeClr val="bg1"/>
                </a:solidFill>
                <a:latin typeface="Poppins" pitchFamily="2" charset="77"/>
                <a:ea typeface="Roboto" panose="02000000000000000000" pitchFamily="2" charset="0"/>
                <a:cs typeface="Poppins" pitchFamily="2" charset="77"/>
              </a:rPr>
              <a:t>mentaal</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herstel</a:t>
            </a:r>
            <a:endParaRPr lang="en-US" sz="7300" spc="30" dirty="0"/>
          </a:p>
        </p:txBody>
      </p:sp>
      <p:pic>
        <p:nvPicPr>
          <p:cNvPr id="6" name="Afbeelding 5" descr="Afbeelding met cirkel, zeshoek, ontwerp&#10;&#10;Automatisch gegenereerde beschrijving">
            <a:extLst>
              <a:ext uri="{FF2B5EF4-FFF2-40B4-BE49-F238E27FC236}">
                <a16:creationId xmlns:a16="http://schemas.microsoft.com/office/drawing/2014/main" id="{214648FE-308B-4848-A5E4-117A41D46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7" y="2019300"/>
            <a:ext cx="5995125" cy="6611165"/>
          </a:xfrm>
          <a:prstGeom prst="rect">
            <a:avLst/>
          </a:prstGeom>
        </p:spPr>
      </p:pic>
    </p:spTree>
    <p:extLst>
      <p:ext uri="{BB962C8B-B14F-4D97-AF65-F5344CB8AC3E}">
        <p14:creationId xmlns:p14="http://schemas.microsoft.com/office/powerpoint/2010/main" val="1924394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05867851-66EF-2D49-B1A3-34C1A89C7622}"/>
              </a:ext>
            </a:extLst>
          </p:cNvPr>
          <p:cNvSpPr/>
          <p:nvPr/>
        </p:nvSpPr>
        <p:spPr>
          <a:xfrm>
            <a:off x="-16988" y="-5676"/>
            <a:ext cx="18304987" cy="10292676"/>
          </a:xfrm>
          <a:prstGeom prst="rect">
            <a:avLst/>
          </a:prstGeom>
          <a:solidFill>
            <a:srgbClr val="BF6D5A"/>
          </a:solidFill>
        </p:spPr>
      </p:sp>
      <p:sp>
        <p:nvSpPr>
          <p:cNvPr id="7" name="TextBox 7"/>
          <p:cNvSpPr txBox="1"/>
          <p:nvPr/>
        </p:nvSpPr>
        <p:spPr>
          <a:xfrm>
            <a:off x="7946645" y="1001268"/>
            <a:ext cx="9376666" cy="2674620"/>
          </a:xfrm>
          <a:prstGeom prst="rect">
            <a:avLst/>
          </a:prstGeom>
        </p:spPr>
        <p:txBody>
          <a:bodyPr vert="horz" lIns="91440" tIns="45720" rIns="91440" bIns="45720" rtlCol="0" anchor="b">
            <a:noAutofit/>
          </a:bodyPr>
          <a:lstStyle/>
          <a:p>
            <a:pPr>
              <a:spcBef>
                <a:spcPct val="0"/>
              </a:spcBef>
              <a:spcAft>
                <a:spcPts val="600"/>
              </a:spcAft>
            </a:pPr>
            <a:r>
              <a:rPr lang="en-US" sz="6000" b="1" spc="268" dirty="0">
                <a:solidFill>
                  <a:schemeClr val="bg1"/>
                </a:solidFill>
                <a:latin typeface="Poppins" pitchFamily="2" charset="77"/>
                <a:ea typeface="+mj-ea"/>
                <a:cs typeface="Poppins" pitchFamily="2" charset="77"/>
              </a:rPr>
              <a:t>Van </a:t>
            </a:r>
            <a:r>
              <a:rPr lang="en-US" sz="6000" b="1" spc="268" dirty="0" err="1">
                <a:solidFill>
                  <a:schemeClr val="bg1"/>
                </a:solidFill>
                <a:latin typeface="Poppins" pitchFamily="2" charset="77"/>
                <a:ea typeface="+mj-ea"/>
                <a:cs typeface="Poppins" pitchFamily="2" charset="77"/>
              </a:rPr>
              <a:t>Werkdruk</a:t>
            </a:r>
            <a:r>
              <a:rPr lang="en-US" sz="6000" b="1" spc="268" dirty="0">
                <a:solidFill>
                  <a:schemeClr val="bg1"/>
                </a:solidFill>
                <a:latin typeface="Poppins" pitchFamily="2" charset="77"/>
                <a:ea typeface="+mj-ea"/>
                <a:cs typeface="Poppins" pitchFamily="2" charset="77"/>
              </a:rPr>
              <a:t> </a:t>
            </a:r>
          </a:p>
          <a:p>
            <a:pPr>
              <a:spcBef>
                <a:spcPct val="0"/>
              </a:spcBef>
              <a:spcAft>
                <a:spcPts val="600"/>
              </a:spcAft>
            </a:pPr>
            <a:r>
              <a:rPr lang="en-US" sz="6000" b="1" spc="268" dirty="0" err="1">
                <a:solidFill>
                  <a:schemeClr val="bg1"/>
                </a:solidFill>
                <a:latin typeface="Poppins" pitchFamily="2" charset="77"/>
                <a:ea typeface="+mj-ea"/>
                <a:cs typeface="Poppins" pitchFamily="2" charset="77"/>
              </a:rPr>
              <a:t>naar</a:t>
            </a:r>
            <a:r>
              <a:rPr lang="en-US" sz="6000" b="1" spc="268" dirty="0">
                <a:solidFill>
                  <a:schemeClr val="bg1"/>
                </a:solidFill>
                <a:latin typeface="Poppins" pitchFamily="2" charset="77"/>
                <a:ea typeface="+mj-ea"/>
                <a:cs typeface="Poppins" pitchFamily="2" charset="77"/>
              </a:rPr>
              <a:t> </a:t>
            </a:r>
            <a:r>
              <a:rPr lang="en-US" sz="6000" b="1" spc="268" dirty="0" err="1">
                <a:solidFill>
                  <a:schemeClr val="bg1"/>
                </a:solidFill>
                <a:latin typeface="Poppins" pitchFamily="2" charset="77"/>
                <a:ea typeface="+mj-ea"/>
                <a:cs typeface="Poppins" pitchFamily="2" charset="77"/>
              </a:rPr>
              <a:t>Werkenergie</a:t>
            </a:r>
            <a:endParaRPr lang="en-US" sz="6000" b="1" spc="268" dirty="0">
              <a:solidFill>
                <a:schemeClr val="bg1"/>
              </a:solidFill>
              <a:latin typeface="Poppins" pitchFamily="2" charset="77"/>
              <a:ea typeface="+mj-ea"/>
              <a:cs typeface="Poppins" pitchFamily="2" charset="77"/>
            </a:endParaRPr>
          </a:p>
        </p:txBody>
      </p:sp>
      <p:sp>
        <p:nvSpPr>
          <p:cNvPr id="8" name="TextBox 8"/>
          <p:cNvSpPr txBox="1"/>
          <p:nvPr/>
        </p:nvSpPr>
        <p:spPr>
          <a:xfrm>
            <a:off x="7696200" y="4059936"/>
            <a:ext cx="10287003" cy="5225796"/>
          </a:xfrm>
          <a:prstGeom prst="rect">
            <a:avLst/>
          </a:prstGeom>
        </p:spPr>
        <p:txBody>
          <a:bodyPr vert="horz" lIns="91440" tIns="45720" rIns="91440" bIns="45720" rtlCol="0">
            <a:normAutofit fontScale="40000" lnSpcReduction="20000"/>
          </a:bodyPr>
          <a:lstStyle/>
          <a:p>
            <a:pPr>
              <a:lnSpc>
                <a:spcPct val="90000"/>
              </a:lnSpc>
              <a:spcAft>
                <a:spcPts val="600"/>
              </a:spcAft>
            </a:pPr>
            <a:endParaRPr lang="en-US" sz="12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20000"/>
              </a:lnSpc>
              <a:spcAft>
                <a:spcPts val="600"/>
              </a:spcAft>
            </a:pPr>
            <a:r>
              <a:rPr lang="en-US" sz="7300" b="1" spc="30" dirty="0">
                <a:solidFill>
                  <a:schemeClr val="bg1"/>
                </a:solidFill>
                <a:latin typeface="Poppins" pitchFamily="2" charset="77"/>
                <a:ea typeface="Roboto" panose="02000000000000000000" pitchFamily="2" charset="0"/>
                <a:cs typeface="Poppins" pitchFamily="2" charset="77"/>
              </a:rPr>
              <a:t>Training </a:t>
            </a:r>
            <a:r>
              <a:rPr lang="en-US" sz="7300" b="1" spc="30" dirty="0" err="1">
                <a:solidFill>
                  <a:schemeClr val="bg1"/>
                </a:solidFill>
                <a:latin typeface="Poppins" pitchFamily="2" charset="77"/>
                <a:ea typeface="Roboto" panose="02000000000000000000" pitchFamily="2" charset="0"/>
                <a:cs typeface="Poppins" pitchFamily="2" charset="77"/>
              </a:rPr>
              <a:t>voor</a:t>
            </a:r>
            <a:r>
              <a:rPr lang="en-US" sz="7300" b="1" spc="30" dirty="0">
                <a:solidFill>
                  <a:schemeClr val="bg1"/>
                </a:solidFill>
                <a:latin typeface="Poppins" pitchFamily="2" charset="77"/>
                <a:ea typeface="Roboto" panose="02000000000000000000" pitchFamily="2" charset="0"/>
                <a:cs typeface="Poppins" pitchFamily="2" charset="77"/>
              </a:rPr>
              <a:t> </a:t>
            </a:r>
            <a:r>
              <a:rPr lang="en-US" sz="7300" b="1" spc="30" dirty="0" err="1">
                <a:solidFill>
                  <a:schemeClr val="bg1"/>
                </a:solidFill>
                <a:latin typeface="Poppins" pitchFamily="2" charset="77"/>
                <a:ea typeface="Roboto" panose="02000000000000000000" pitchFamily="2" charset="0"/>
                <a:cs typeface="Poppins" pitchFamily="2" charset="77"/>
              </a:rPr>
              <a:t>leidinggevenden</a:t>
            </a:r>
            <a:endParaRPr lang="en-US" sz="73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ü"/>
            </a:pPr>
            <a:r>
              <a:rPr lang="en-US" sz="7300" spc="30" dirty="0" err="1">
                <a:solidFill>
                  <a:schemeClr val="bg1"/>
                </a:solidFill>
                <a:latin typeface="Poppins" pitchFamily="2" charset="77"/>
                <a:ea typeface="Roboto" panose="02000000000000000000" pitchFamily="2" charset="0"/>
                <a:cs typeface="Poppins" pitchFamily="2" charset="77"/>
              </a:rPr>
              <a:t>Herkennen</a:t>
            </a:r>
            <a:r>
              <a:rPr lang="en-US" sz="7300" spc="30" dirty="0">
                <a:solidFill>
                  <a:schemeClr val="bg1"/>
                </a:solidFill>
                <a:latin typeface="Poppins" pitchFamily="2" charset="77"/>
                <a:ea typeface="Roboto" panose="02000000000000000000" pitchFamily="2" charset="0"/>
                <a:cs typeface="Poppins" pitchFamily="2" charset="77"/>
              </a:rPr>
              <a:t> van </a:t>
            </a:r>
            <a:r>
              <a:rPr lang="en-US" sz="7300" spc="30" dirty="0" err="1">
                <a:solidFill>
                  <a:schemeClr val="bg1"/>
                </a:solidFill>
                <a:latin typeface="Poppins" pitchFamily="2" charset="77"/>
                <a:ea typeface="Roboto" panose="02000000000000000000" pitchFamily="2" charset="0"/>
                <a:cs typeface="Poppins" pitchFamily="2" charset="77"/>
              </a:rPr>
              <a:t>stresssignalen</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bij</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jezelf</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en</a:t>
            </a:r>
            <a:r>
              <a:rPr lang="en-US" sz="7300" spc="30" dirty="0">
                <a:solidFill>
                  <a:schemeClr val="bg1"/>
                </a:solidFill>
                <a:latin typeface="Poppins" pitchFamily="2" charset="77"/>
                <a:ea typeface="Roboto" panose="02000000000000000000" pitchFamily="2" charset="0"/>
                <a:cs typeface="Poppins" pitchFamily="2" charset="77"/>
              </a:rPr>
              <a:t> je </a:t>
            </a:r>
            <a:br>
              <a:rPr lang="en-US" sz="7300" spc="30" dirty="0">
                <a:solidFill>
                  <a:schemeClr val="bg1"/>
                </a:solidFill>
                <a:latin typeface="Poppins" pitchFamily="2" charset="77"/>
                <a:ea typeface="Roboto" panose="02000000000000000000" pitchFamily="2" charset="0"/>
                <a:cs typeface="Poppins" pitchFamily="2" charset="77"/>
              </a:rPr>
            </a:b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medewerkers</a:t>
            </a:r>
            <a:endParaRPr lang="en-US" sz="73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ü"/>
            </a:pPr>
            <a:r>
              <a:rPr lang="en-US" sz="7300" spc="30" dirty="0">
                <a:solidFill>
                  <a:schemeClr val="bg1"/>
                </a:solidFill>
                <a:latin typeface="Poppins" pitchFamily="2" charset="77"/>
                <a:ea typeface="Roboto" panose="02000000000000000000" pitchFamily="2" charset="0"/>
                <a:cs typeface="Poppins" pitchFamily="2" charset="77"/>
              </a:rPr>
              <a:t>Buffers </a:t>
            </a:r>
            <a:r>
              <a:rPr lang="en-US" sz="7300" spc="30" dirty="0" err="1">
                <a:solidFill>
                  <a:schemeClr val="bg1"/>
                </a:solidFill>
                <a:latin typeface="Poppins" pitchFamily="2" charset="77"/>
                <a:ea typeface="Roboto" panose="02000000000000000000" pitchFamily="2" charset="0"/>
                <a:cs typeface="Poppins" pitchFamily="2" charset="77"/>
              </a:rPr>
              <a:t>tegen</a:t>
            </a:r>
            <a:r>
              <a:rPr lang="en-US" sz="7300" spc="30" dirty="0">
                <a:solidFill>
                  <a:schemeClr val="bg1"/>
                </a:solidFill>
                <a:latin typeface="Poppins" pitchFamily="2" charset="77"/>
                <a:ea typeface="Roboto" panose="02000000000000000000" pitchFamily="2" charset="0"/>
                <a:cs typeface="Poppins" pitchFamily="2" charset="77"/>
              </a:rPr>
              <a:t> stress laten </a:t>
            </a:r>
            <a:r>
              <a:rPr lang="en-US" sz="7300" spc="30" dirty="0" err="1">
                <a:solidFill>
                  <a:schemeClr val="bg1"/>
                </a:solidFill>
                <a:latin typeface="Poppins" pitchFamily="2" charset="77"/>
                <a:ea typeface="Roboto" panose="02000000000000000000" pitchFamily="2" charset="0"/>
                <a:cs typeface="Poppins" pitchFamily="2" charset="77"/>
              </a:rPr>
              <a:t>groeien</a:t>
            </a:r>
            <a:r>
              <a:rPr lang="en-US" sz="7300" spc="30" dirty="0">
                <a:solidFill>
                  <a:schemeClr val="bg1"/>
                </a:solidFill>
                <a:latin typeface="Poppins" pitchFamily="2" charset="77"/>
                <a:ea typeface="Roboto" panose="02000000000000000000" pitchFamily="2" charset="0"/>
                <a:cs typeface="Poppins" pitchFamily="2" charset="77"/>
              </a:rPr>
              <a:t> in </a:t>
            </a:r>
            <a:r>
              <a:rPr lang="en-US" sz="7300" spc="30" dirty="0" err="1">
                <a:solidFill>
                  <a:schemeClr val="bg1"/>
                </a:solidFill>
                <a:latin typeface="Poppins" pitchFamily="2" charset="77"/>
                <a:ea typeface="Roboto" panose="02000000000000000000" pitchFamily="2" charset="0"/>
                <a:cs typeface="Poppins" pitchFamily="2" charset="77"/>
              </a:rPr>
              <a:t>jouw</a:t>
            </a:r>
            <a:r>
              <a:rPr lang="en-US" sz="7300" spc="30" dirty="0">
                <a:solidFill>
                  <a:schemeClr val="bg1"/>
                </a:solidFill>
                <a:latin typeface="Poppins" pitchFamily="2" charset="77"/>
                <a:ea typeface="Roboto" panose="02000000000000000000" pitchFamily="2" charset="0"/>
                <a:cs typeface="Poppins" pitchFamily="2" charset="77"/>
              </a:rPr>
              <a:t> team</a:t>
            </a:r>
          </a:p>
          <a:p>
            <a:pPr marL="914400" indent="-1143000">
              <a:lnSpc>
                <a:spcPct val="120000"/>
              </a:lnSpc>
              <a:spcAft>
                <a:spcPts val="600"/>
              </a:spcAft>
              <a:buFont typeface="Wingdings" pitchFamily="2" charset="2"/>
              <a:buChar char="ü"/>
            </a:pPr>
            <a:r>
              <a:rPr lang="en-US" sz="7300" spc="30" dirty="0" err="1">
                <a:solidFill>
                  <a:schemeClr val="bg1"/>
                </a:solidFill>
                <a:latin typeface="Poppins" pitchFamily="2" charset="77"/>
                <a:ea typeface="Roboto" panose="02000000000000000000" pitchFamily="2" charset="0"/>
                <a:cs typeface="Poppins" pitchFamily="2" charset="77"/>
              </a:rPr>
              <a:t>Gesprek</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voeren</a:t>
            </a:r>
            <a:r>
              <a:rPr lang="en-US" sz="7300" spc="30" dirty="0">
                <a:solidFill>
                  <a:schemeClr val="bg1"/>
                </a:solidFill>
                <a:latin typeface="Poppins" pitchFamily="2" charset="77"/>
                <a:ea typeface="Roboto" panose="02000000000000000000" pitchFamily="2" charset="0"/>
                <a:cs typeface="Poppins" pitchFamily="2" charset="77"/>
              </a:rPr>
              <a:t> over stress met je</a:t>
            </a:r>
            <a:br>
              <a:rPr lang="en-US" sz="7300" spc="30" dirty="0">
                <a:solidFill>
                  <a:schemeClr val="bg1"/>
                </a:solidFill>
                <a:latin typeface="Poppins" pitchFamily="2" charset="77"/>
                <a:ea typeface="Roboto" panose="02000000000000000000" pitchFamily="2" charset="0"/>
                <a:cs typeface="Poppins" pitchFamily="2" charset="77"/>
              </a:rPr>
            </a:b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medewerkers</a:t>
            </a:r>
            <a:endParaRPr lang="en-US" sz="7300" spc="30" dirty="0"/>
          </a:p>
        </p:txBody>
      </p:sp>
      <p:pic>
        <p:nvPicPr>
          <p:cNvPr id="3" name="Afbeelding 2" descr="Afbeelding met tekst, Menselijk gezicht, kleding, glimlach&#10;&#10;Automatisch gegenereerde beschrijving">
            <a:extLst>
              <a:ext uri="{FF2B5EF4-FFF2-40B4-BE49-F238E27FC236}">
                <a16:creationId xmlns:a16="http://schemas.microsoft.com/office/drawing/2014/main" id="{02CA9FE1-FA10-D947-B399-2DE738AFA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16417"/>
            <a:ext cx="5969512" cy="7469315"/>
          </a:xfrm>
          <a:prstGeom prst="rect">
            <a:avLst/>
          </a:prstGeom>
        </p:spPr>
      </p:pic>
    </p:spTree>
    <p:extLst>
      <p:ext uri="{BB962C8B-B14F-4D97-AF65-F5344CB8AC3E}">
        <p14:creationId xmlns:p14="http://schemas.microsoft.com/office/powerpoint/2010/main" val="765280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05867851-66EF-2D49-B1A3-34C1A89C7622}"/>
              </a:ext>
            </a:extLst>
          </p:cNvPr>
          <p:cNvSpPr/>
          <p:nvPr/>
        </p:nvSpPr>
        <p:spPr>
          <a:xfrm>
            <a:off x="0" y="11206"/>
            <a:ext cx="18304987" cy="10292676"/>
          </a:xfrm>
          <a:prstGeom prst="rect">
            <a:avLst/>
          </a:prstGeom>
          <a:solidFill>
            <a:srgbClr val="BF6D5A"/>
          </a:solidFill>
        </p:spPr>
      </p:sp>
      <p:sp>
        <p:nvSpPr>
          <p:cNvPr id="7" name="TextBox 7"/>
          <p:cNvSpPr txBox="1"/>
          <p:nvPr/>
        </p:nvSpPr>
        <p:spPr>
          <a:xfrm>
            <a:off x="7924800" y="1181100"/>
            <a:ext cx="9376666" cy="2674620"/>
          </a:xfrm>
          <a:prstGeom prst="rect">
            <a:avLst/>
          </a:prstGeom>
        </p:spPr>
        <p:txBody>
          <a:bodyPr vert="horz" lIns="91440" tIns="45720" rIns="91440" bIns="45720" rtlCol="0" anchor="b">
            <a:normAutofit fontScale="40000" lnSpcReduction="20000"/>
          </a:bodyPr>
          <a:lstStyle/>
          <a:p>
            <a:pPr>
              <a:lnSpc>
                <a:spcPct val="120000"/>
              </a:lnSpc>
              <a:spcBef>
                <a:spcPct val="0"/>
              </a:spcBef>
              <a:spcAft>
                <a:spcPts val="600"/>
              </a:spcAft>
            </a:pPr>
            <a:r>
              <a:rPr lang="nl-NL" sz="10900" b="1" i="0" dirty="0">
                <a:solidFill>
                  <a:schemeClr val="bg1"/>
                </a:solidFill>
                <a:effectLst/>
                <a:latin typeface="Poppins" pitchFamily="2" charset="77"/>
                <a:cs typeface="Poppins" pitchFamily="2" charset="77"/>
              </a:rPr>
              <a:t>Oorzaken van werkstress ontdekken: samen bouwen aan een gezondere organisatie</a:t>
            </a:r>
          </a:p>
          <a:p>
            <a:pPr>
              <a:lnSpc>
                <a:spcPct val="90000"/>
              </a:lnSpc>
              <a:spcBef>
                <a:spcPct val="0"/>
              </a:spcBef>
              <a:spcAft>
                <a:spcPts val="600"/>
              </a:spcAft>
            </a:pPr>
            <a:endParaRPr lang="en-US" sz="8100" b="1" spc="268" dirty="0">
              <a:solidFill>
                <a:schemeClr val="bg1"/>
              </a:solidFill>
              <a:latin typeface="Poppins" pitchFamily="2" charset="77"/>
              <a:ea typeface="+mj-ea"/>
              <a:cs typeface="Poppins" pitchFamily="2" charset="77"/>
            </a:endParaRPr>
          </a:p>
        </p:txBody>
      </p:sp>
      <p:sp>
        <p:nvSpPr>
          <p:cNvPr id="8" name="TextBox 8"/>
          <p:cNvSpPr txBox="1"/>
          <p:nvPr/>
        </p:nvSpPr>
        <p:spPr>
          <a:xfrm>
            <a:off x="7543800" y="4059936"/>
            <a:ext cx="10439403" cy="5225796"/>
          </a:xfrm>
          <a:prstGeom prst="rect">
            <a:avLst/>
          </a:prstGeom>
        </p:spPr>
        <p:txBody>
          <a:bodyPr vert="horz" lIns="91440" tIns="45720" rIns="91440" bIns="45720" rtlCol="0">
            <a:normAutofit/>
          </a:bodyPr>
          <a:lstStyle/>
          <a:p>
            <a:pPr lvl="1">
              <a:lnSpc>
                <a:spcPct val="120000"/>
              </a:lnSpc>
              <a:spcAft>
                <a:spcPts val="600"/>
              </a:spcAft>
            </a:pPr>
            <a:r>
              <a:rPr lang="en-US" sz="3500" b="1" spc="30" dirty="0" err="1">
                <a:solidFill>
                  <a:schemeClr val="bg1"/>
                </a:solidFill>
                <a:latin typeface="Poppins" pitchFamily="2" charset="77"/>
                <a:ea typeface="Roboto" panose="02000000000000000000" pitchFamily="2" charset="0"/>
                <a:cs typeface="Poppins" pitchFamily="2" charset="77"/>
              </a:rPr>
              <a:t>Analyse</a:t>
            </a:r>
            <a:r>
              <a:rPr lang="en-US" sz="3500" b="1" spc="30" dirty="0">
                <a:solidFill>
                  <a:schemeClr val="bg1"/>
                </a:solidFill>
                <a:latin typeface="Poppins" pitchFamily="2" charset="77"/>
                <a:ea typeface="Roboto" panose="02000000000000000000" pitchFamily="2" charset="0"/>
                <a:cs typeface="Poppins" pitchFamily="2" charset="77"/>
              </a:rPr>
              <a:t> van </a:t>
            </a:r>
            <a:r>
              <a:rPr lang="en-US" sz="3500" b="1" spc="30" dirty="0" err="1">
                <a:solidFill>
                  <a:schemeClr val="bg1"/>
                </a:solidFill>
                <a:latin typeface="Poppins" pitchFamily="2" charset="77"/>
                <a:ea typeface="Roboto" panose="02000000000000000000" pitchFamily="2" charset="0"/>
                <a:cs typeface="Poppins" pitchFamily="2" charset="77"/>
              </a:rPr>
              <a:t>werkdruk</a:t>
            </a:r>
            <a:r>
              <a:rPr lang="en-US" sz="3500" b="1" spc="30" dirty="0">
                <a:solidFill>
                  <a:schemeClr val="bg1"/>
                </a:solidFill>
                <a:latin typeface="Poppins" pitchFamily="2" charset="77"/>
                <a:ea typeface="Roboto" panose="02000000000000000000" pitchFamily="2" charset="0"/>
                <a:cs typeface="Poppins" pitchFamily="2" charset="77"/>
              </a:rPr>
              <a:t> </a:t>
            </a:r>
            <a:r>
              <a:rPr lang="en-US" sz="3500" spc="30" dirty="0" err="1">
                <a:solidFill>
                  <a:schemeClr val="bg1"/>
                </a:solidFill>
                <a:latin typeface="Poppins" pitchFamily="2" charset="77"/>
                <a:ea typeface="Roboto" panose="02000000000000000000" pitchFamily="2" charset="0"/>
                <a:cs typeface="Poppins" pitchFamily="2" charset="77"/>
              </a:rPr>
              <a:t>en</a:t>
            </a:r>
            <a:r>
              <a:rPr lang="en-US" sz="3500" spc="30" dirty="0">
                <a:solidFill>
                  <a:schemeClr val="bg1"/>
                </a:solidFill>
                <a:latin typeface="Poppins" pitchFamily="2" charset="77"/>
                <a:ea typeface="Roboto" panose="02000000000000000000" pitchFamily="2" charset="0"/>
                <a:cs typeface="Poppins" pitchFamily="2" charset="77"/>
              </a:rPr>
              <a:t> </a:t>
            </a:r>
            <a:r>
              <a:rPr lang="en-US" sz="3500" spc="30" dirty="0" err="1">
                <a:solidFill>
                  <a:schemeClr val="bg1"/>
                </a:solidFill>
                <a:latin typeface="Poppins" pitchFamily="2" charset="77"/>
                <a:ea typeface="Roboto" panose="02000000000000000000" pitchFamily="2" charset="0"/>
                <a:cs typeface="Poppins" pitchFamily="2" charset="77"/>
              </a:rPr>
              <a:t>werkstress</a:t>
            </a:r>
            <a:r>
              <a:rPr lang="en-US" sz="3500" spc="30" dirty="0">
                <a:solidFill>
                  <a:schemeClr val="bg1"/>
                </a:solidFill>
                <a:latin typeface="Poppins" pitchFamily="2" charset="77"/>
                <a:ea typeface="Roboto" panose="02000000000000000000" pitchFamily="2" charset="0"/>
                <a:cs typeface="Poppins" pitchFamily="2" charset="77"/>
              </a:rPr>
              <a:t> in </a:t>
            </a:r>
            <a:r>
              <a:rPr lang="en-US" sz="3500" spc="30" dirty="0" err="1">
                <a:solidFill>
                  <a:schemeClr val="bg1"/>
                </a:solidFill>
                <a:latin typeface="Poppins" pitchFamily="2" charset="77"/>
                <a:ea typeface="Roboto" panose="02000000000000000000" pitchFamily="2" charset="0"/>
                <a:cs typeface="Poppins" pitchFamily="2" charset="77"/>
              </a:rPr>
              <a:t>jouw</a:t>
            </a:r>
            <a:r>
              <a:rPr lang="en-US" sz="3500" spc="30" dirty="0">
                <a:solidFill>
                  <a:schemeClr val="bg1"/>
                </a:solidFill>
                <a:latin typeface="Poppins" pitchFamily="2" charset="77"/>
                <a:ea typeface="Roboto" panose="02000000000000000000" pitchFamily="2" charset="0"/>
                <a:cs typeface="Poppins" pitchFamily="2" charset="77"/>
              </a:rPr>
              <a:t> </a:t>
            </a:r>
            <a:r>
              <a:rPr lang="en-US" sz="3500" spc="30" dirty="0" err="1">
                <a:solidFill>
                  <a:schemeClr val="bg1"/>
                </a:solidFill>
                <a:latin typeface="Poppins" pitchFamily="2" charset="77"/>
                <a:ea typeface="Roboto" panose="02000000000000000000" pitchFamily="2" charset="0"/>
                <a:cs typeface="Poppins" pitchFamily="2" charset="77"/>
              </a:rPr>
              <a:t>organisatie</a:t>
            </a:r>
            <a:r>
              <a:rPr lang="en-US" sz="3500" spc="30" dirty="0">
                <a:solidFill>
                  <a:schemeClr val="bg1"/>
                </a:solidFill>
                <a:latin typeface="Poppins" pitchFamily="2" charset="77"/>
                <a:ea typeface="Roboto" panose="02000000000000000000" pitchFamily="2" charset="0"/>
                <a:cs typeface="Poppins" pitchFamily="2" charset="77"/>
              </a:rPr>
              <a:t> (TNO-</a:t>
            </a:r>
            <a:r>
              <a:rPr lang="en-US" sz="3500" spc="30" dirty="0" err="1">
                <a:solidFill>
                  <a:schemeClr val="bg1"/>
                </a:solidFill>
                <a:latin typeface="Poppins" pitchFamily="2" charset="77"/>
                <a:ea typeface="Roboto" panose="02000000000000000000" pitchFamily="2" charset="0"/>
                <a:cs typeface="Poppins" pitchFamily="2" charset="77"/>
              </a:rPr>
              <a:t>werkdruk</a:t>
            </a:r>
            <a:r>
              <a:rPr lang="en-US" sz="3500" spc="30" dirty="0">
                <a:solidFill>
                  <a:schemeClr val="bg1"/>
                </a:solidFill>
                <a:latin typeface="Poppins" pitchFamily="2" charset="77"/>
                <a:ea typeface="Roboto" panose="02000000000000000000" pitchFamily="2" charset="0"/>
                <a:cs typeface="Poppins" pitchFamily="2" charset="77"/>
              </a:rPr>
              <a:t> model)</a:t>
            </a:r>
          </a:p>
          <a:p>
            <a:pPr marL="1600200" lvl="1" indent="-1143000">
              <a:lnSpc>
                <a:spcPct val="120000"/>
              </a:lnSpc>
              <a:spcAft>
                <a:spcPts val="600"/>
              </a:spcAft>
              <a:buFont typeface="Wingdings" pitchFamily="2" charset="2"/>
              <a:buChar char="ü"/>
            </a:pPr>
            <a:r>
              <a:rPr lang="en-US" sz="3500" spc="30" dirty="0" err="1">
                <a:solidFill>
                  <a:schemeClr val="bg1"/>
                </a:solidFill>
                <a:latin typeface="Poppins" pitchFamily="2" charset="77"/>
                <a:ea typeface="Roboto" panose="02000000000000000000" pitchFamily="2" charset="0"/>
                <a:cs typeface="Poppins" pitchFamily="2" charset="77"/>
              </a:rPr>
              <a:t>Herkennen</a:t>
            </a:r>
            <a:r>
              <a:rPr lang="en-US" sz="3500" spc="30" dirty="0">
                <a:solidFill>
                  <a:schemeClr val="bg1"/>
                </a:solidFill>
                <a:latin typeface="Poppins" pitchFamily="2" charset="77"/>
                <a:ea typeface="Roboto" panose="02000000000000000000" pitchFamily="2" charset="0"/>
                <a:cs typeface="Poppins" pitchFamily="2" charset="77"/>
              </a:rPr>
              <a:t> van </a:t>
            </a:r>
            <a:r>
              <a:rPr lang="en-US" sz="3500" spc="30" dirty="0" err="1">
                <a:solidFill>
                  <a:schemeClr val="bg1"/>
                </a:solidFill>
                <a:latin typeface="Poppins" pitchFamily="2" charset="77"/>
                <a:ea typeface="Roboto" panose="02000000000000000000" pitchFamily="2" charset="0"/>
                <a:cs typeface="Poppins" pitchFamily="2" charset="77"/>
              </a:rPr>
              <a:t>stresssignalen</a:t>
            </a:r>
            <a:endParaRPr lang="en-US" sz="3500" spc="30" dirty="0">
              <a:solidFill>
                <a:schemeClr val="bg1"/>
              </a:solidFill>
              <a:latin typeface="Poppins" pitchFamily="2" charset="77"/>
              <a:ea typeface="Roboto" panose="02000000000000000000" pitchFamily="2" charset="0"/>
              <a:cs typeface="Poppins" pitchFamily="2" charset="77"/>
            </a:endParaRPr>
          </a:p>
          <a:p>
            <a:pPr marL="1600200" lvl="1" indent="-1143000">
              <a:lnSpc>
                <a:spcPct val="120000"/>
              </a:lnSpc>
              <a:spcAft>
                <a:spcPts val="600"/>
              </a:spcAft>
              <a:buFont typeface="Wingdings" pitchFamily="2" charset="2"/>
              <a:buChar char="ü"/>
            </a:pPr>
            <a:r>
              <a:rPr lang="en-US" sz="3500" spc="30" dirty="0" err="1">
                <a:solidFill>
                  <a:schemeClr val="bg1"/>
                </a:solidFill>
                <a:latin typeface="Poppins" pitchFamily="2" charset="77"/>
                <a:ea typeface="Roboto" panose="02000000000000000000" pitchFamily="2" charset="0"/>
                <a:cs typeface="Poppins" pitchFamily="2" charset="77"/>
              </a:rPr>
              <a:t>Identificeren</a:t>
            </a:r>
            <a:r>
              <a:rPr lang="en-US" sz="3500" spc="30" dirty="0">
                <a:solidFill>
                  <a:schemeClr val="bg1"/>
                </a:solidFill>
                <a:latin typeface="Poppins" pitchFamily="2" charset="77"/>
                <a:ea typeface="Roboto" panose="02000000000000000000" pitchFamily="2" charset="0"/>
                <a:cs typeface="Poppins" pitchFamily="2" charset="77"/>
              </a:rPr>
              <a:t> van </a:t>
            </a:r>
            <a:r>
              <a:rPr lang="en-US" sz="3500" spc="30" dirty="0" err="1">
                <a:solidFill>
                  <a:schemeClr val="bg1"/>
                </a:solidFill>
                <a:latin typeface="Poppins" pitchFamily="2" charset="77"/>
                <a:ea typeface="Roboto" panose="02000000000000000000" pitchFamily="2" charset="0"/>
                <a:cs typeface="Poppins" pitchFamily="2" charset="77"/>
              </a:rPr>
              <a:t>oorzaken</a:t>
            </a:r>
            <a:r>
              <a:rPr lang="en-US" sz="3500" spc="30" dirty="0">
                <a:solidFill>
                  <a:schemeClr val="bg1"/>
                </a:solidFill>
                <a:latin typeface="Poppins" pitchFamily="2" charset="77"/>
                <a:ea typeface="Roboto" panose="02000000000000000000" pitchFamily="2" charset="0"/>
                <a:cs typeface="Poppins" pitchFamily="2" charset="77"/>
              </a:rPr>
              <a:t> van </a:t>
            </a:r>
            <a:r>
              <a:rPr lang="en-US" sz="3500" spc="30" dirty="0" err="1">
                <a:solidFill>
                  <a:schemeClr val="bg1"/>
                </a:solidFill>
                <a:latin typeface="Poppins" pitchFamily="2" charset="77"/>
                <a:ea typeface="Roboto" panose="02000000000000000000" pitchFamily="2" charset="0"/>
                <a:cs typeface="Poppins" pitchFamily="2" charset="77"/>
              </a:rPr>
              <a:t>werkstress</a:t>
            </a:r>
            <a:endParaRPr lang="en-US" sz="3500" spc="30" dirty="0">
              <a:solidFill>
                <a:schemeClr val="bg1"/>
              </a:solidFill>
              <a:latin typeface="Poppins" pitchFamily="2" charset="77"/>
              <a:ea typeface="Roboto" panose="02000000000000000000" pitchFamily="2" charset="0"/>
              <a:cs typeface="Poppins" pitchFamily="2" charset="77"/>
            </a:endParaRPr>
          </a:p>
          <a:p>
            <a:pPr marL="1600200" lvl="1" indent="-1143000">
              <a:lnSpc>
                <a:spcPct val="120000"/>
              </a:lnSpc>
              <a:spcAft>
                <a:spcPts val="600"/>
              </a:spcAft>
              <a:buFont typeface="Wingdings" pitchFamily="2" charset="2"/>
              <a:buChar char="ü"/>
            </a:pPr>
            <a:r>
              <a:rPr lang="en-US" sz="3500" spc="30" dirty="0">
                <a:solidFill>
                  <a:schemeClr val="bg1"/>
                </a:solidFill>
                <a:latin typeface="Poppins" pitchFamily="2" charset="77"/>
                <a:ea typeface="Roboto" panose="02000000000000000000" pitchFamily="2" charset="0"/>
                <a:cs typeface="Poppins" pitchFamily="2" charset="77"/>
              </a:rPr>
              <a:t>Plan </a:t>
            </a:r>
            <a:r>
              <a:rPr lang="en-US" sz="3500" spc="30" dirty="0" err="1">
                <a:solidFill>
                  <a:schemeClr val="bg1"/>
                </a:solidFill>
                <a:latin typeface="Poppins" pitchFamily="2" charset="77"/>
                <a:ea typeface="Roboto" panose="02000000000000000000" pitchFamily="2" charset="0"/>
                <a:cs typeface="Poppins" pitchFamily="2" charset="77"/>
              </a:rPr>
              <a:t>voor</a:t>
            </a:r>
            <a:r>
              <a:rPr lang="en-US" sz="3500" spc="30" dirty="0">
                <a:solidFill>
                  <a:schemeClr val="bg1"/>
                </a:solidFill>
                <a:latin typeface="Poppins" pitchFamily="2" charset="77"/>
                <a:ea typeface="Roboto" panose="02000000000000000000" pitchFamily="2" charset="0"/>
                <a:cs typeface="Poppins" pitchFamily="2" charset="77"/>
              </a:rPr>
              <a:t> </a:t>
            </a:r>
            <a:r>
              <a:rPr lang="en-US" sz="3500" spc="30" dirty="0" err="1">
                <a:solidFill>
                  <a:schemeClr val="bg1"/>
                </a:solidFill>
                <a:latin typeface="Poppins" pitchFamily="2" charset="77"/>
                <a:ea typeface="Roboto" panose="02000000000000000000" pitchFamily="2" charset="0"/>
                <a:cs typeface="Poppins" pitchFamily="2" charset="77"/>
              </a:rPr>
              <a:t>een</a:t>
            </a:r>
            <a:r>
              <a:rPr lang="en-US" sz="3500" spc="30" dirty="0">
                <a:solidFill>
                  <a:schemeClr val="bg1"/>
                </a:solidFill>
                <a:latin typeface="Poppins" pitchFamily="2" charset="77"/>
                <a:ea typeface="Roboto" panose="02000000000000000000" pitchFamily="2" charset="0"/>
                <a:cs typeface="Poppins" pitchFamily="2" charset="77"/>
              </a:rPr>
              <a:t> </a:t>
            </a:r>
            <a:r>
              <a:rPr lang="en-US" sz="3500" spc="30" dirty="0" err="1">
                <a:solidFill>
                  <a:schemeClr val="bg1"/>
                </a:solidFill>
                <a:latin typeface="Poppins" pitchFamily="2" charset="77"/>
                <a:ea typeface="Roboto" panose="02000000000000000000" pitchFamily="2" charset="0"/>
                <a:cs typeface="Poppins" pitchFamily="2" charset="77"/>
              </a:rPr>
              <a:t>gezondere</a:t>
            </a:r>
            <a:r>
              <a:rPr lang="en-US" sz="3500" spc="30" dirty="0">
                <a:solidFill>
                  <a:schemeClr val="bg1"/>
                </a:solidFill>
                <a:latin typeface="Poppins" pitchFamily="2" charset="77"/>
                <a:ea typeface="Roboto" panose="02000000000000000000" pitchFamily="2" charset="0"/>
                <a:cs typeface="Poppins" pitchFamily="2" charset="77"/>
              </a:rPr>
              <a:t> </a:t>
            </a:r>
            <a:r>
              <a:rPr lang="en-US" sz="3500" spc="30" dirty="0" err="1">
                <a:solidFill>
                  <a:schemeClr val="bg1"/>
                </a:solidFill>
                <a:latin typeface="Poppins" pitchFamily="2" charset="77"/>
                <a:ea typeface="Roboto" panose="02000000000000000000" pitchFamily="2" charset="0"/>
                <a:cs typeface="Poppins" pitchFamily="2" charset="77"/>
              </a:rPr>
              <a:t>organisatie</a:t>
            </a:r>
            <a:endParaRPr lang="en-US" sz="3500" spc="30" dirty="0"/>
          </a:p>
        </p:txBody>
      </p:sp>
      <p:sp>
        <p:nvSpPr>
          <p:cNvPr id="9" name="Tekstvak 8">
            <a:extLst>
              <a:ext uri="{FF2B5EF4-FFF2-40B4-BE49-F238E27FC236}">
                <a16:creationId xmlns:a16="http://schemas.microsoft.com/office/drawing/2014/main" id="{ADE35AB7-0670-AF4C-A524-937EDB2989CF}"/>
              </a:ext>
            </a:extLst>
          </p:cNvPr>
          <p:cNvSpPr txBox="1"/>
          <p:nvPr/>
        </p:nvSpPr>
        <p:spPr>
          <a:xfrm>
            <a:off x="1252893" y="7653915"/>
            <a:ext cx="4685545" cy="1569660"/>
          </a:xfrm>
          <a:prstGeom prst="rect">
            <a:avLst/>
          </a:prstGeom>
          <a:noFill/>
        </p:spPr>
        <p:txBody>
          <a:bodyPr wrap="square" rtlCol="0">
            <a:spAutoFit/>
          </a:bodyPr>
          <a:lstStyle/>
          <a:p>
            <a:pPr algn="ctr"/>
            <a:r>
              <a:rPr lang="nl-NL" sz="2400" dirty="0">
                <a:solidFill>
                  <a:schemeClr val="bg1"/>
                </a:solidFill>
                <a:effectLst/>
                <a:latin typeface="Chalkboard SE" panose="03050602040202020205" pitchFamily="66" charset="77"/>
              </a:rPr>
              <a:t>‘ Elk geval van burn-out zou een reden moeten zijn om de werkorganisatie tegen het licht te houden. ‘</a:t>
            </a:r>
            <a:endParaRPr lang="nl-NL" sz="2400" dirty="0">
              <a:solidFill>
                <a:schemeClr val="bg1"/>
              </a:solidFill>
              <a:latin typeface="Chalkboard SE" panose="03050602040202020205" pitchFamily="66" charset="77"/>
            </a:endParaRPr>
          </a:p>
        </p:txBody>
      </p:sp>
      <p:pic>
        <p:nvPicPr>
          <p:cNvPr id="3" name="Afbeelding 2" descr="Afbeelding met kleding, persoon, overdekt, tafel&#10;&#10;Automatisch gegenereerde beschrijving">
            <a:extLst>
              <a:ext uri="{FF2B5EF4-FFF2-40B4-BE49-F238E27FC236}">
                <a16:creationId xmlns:a16="http://schemas.microsoft.com/office/drawing/2014/main" id="{F45E3A04-C686-3741-8541-8C6D6357B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98" y="2212165"/>
            <a:ext cx="5972135" cy="4460669"/>
          </a:xfrm>
          <a:prstGeom prst="rect">
            <a:avLst/>
          </a:prstGeom>
        </p:spPr>
      </p:pic>
    </p:spTree>
    <p:extLst>
      <p:ext uri="{BB962C8B-B14F-4D97-AF65-F5344CB8AC3E}">
        <p14:creationId xmlns:p14="http://schemas.microsoft.com/office/powerpoint/2010/main" val="2029921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05867851-66EF-2D49-B1A3-34C1A89C7622}"/>
              </a:ext>
            </a:extLst>
          </p:cNvPr>
          <p:cNvSpPr/>
          <p:nvPr/>
        </p:nvSpPr>
        <p:spPr>
          <a:xfrm>
            <a:off x="-30434" y="-5676"/>
            <a:ext cx="18304987" cy="10292676"/>
          </a:xfrm>
          <a:prstGeom prst="rect">
            <a:avLst/>
          </a:prstGeom>
          <a:solidFill>
            <a:srgbClr val="BF6D5A"/>
          </a:solidFill>
        </p:spPr>
      </p:sp>
      <p:sp>
        <p:nvSpPr>
          <p:cNvPr id="7" name="TextBox 7"/>
          <p:cNvSpPr txBox="1"/>
          <p:nvPr/>
        </p:nvSpPr>
        <p:spPr>
          <a:xfrm>
            <a:off x="8610599" y="-190500"/>
            <a:ext cx="8616255" cy="267462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8100" b="1" spc="268" dirty="0">
              <a:solidFill>
                <a:schemeClr val="bg1"/>
              </a:solidFill>
              <a:latin typeface="Poppins" pitchFamily="2" charset="77"/>
              <a:ea typeface="+mj-ea"/>
              <a:cs typeface="Poppins" pitchFamily="2" charset="77"/>
            </a:endParaRPr>
          </a:p>
          <a:p>
            <a:pPr>
              <a:lnSpc>
                <a:spcPct val="90000"/>
              </a:lnSpc>
              <a:spcBef>
                <a:spcPct val="0"/>
              </a:spcBef>
              <a:spcAft>
                <a:spcPts val="600"/>
              </a:spcAft>
            </a:pPr>
            <a:r>
              <a:rPr lang="en-US" sz="6600" b="1" spc="268" dirty="0" err="1">
                <a:solidFill>
                  <a:schemeClr val="bg1"/>
                </a:solidFill>
                <a:latin typeface="Poppins" pitchFamily="2" charset="77"/>
                <a:ea typeface="+mj-ea"/>
                <a:cs typeface="Poppins" pitchFamily="2" charset="77"/>
              </a:rPr>
              <a:t>Millennial@Work</a:t>
            </a:r>
            <a:endParaRPr lang="en-US" sz="6600" b="1" spc="268" dirty="0">
              <a:solidFill>
                <a:schemeClr val="bg1"/>
              </a:solidFill>
              <a:latin typeface="Poppins" pitchFamily="2" charset="77"/>
              <a:ea typeface="+mj-ea"/>
              <a:cs typeface="Poppins" pitchFamily="2" charset="77"/>
            </a:endParaRPr>
          </a:p>
        </p:txBody>
      </p:sp>
      <p:sp>
        <p:nvSpPr>
          <p:cNvPr id="8" name="TextBox 8"/>
          <p:cNvSpPr txBox="1"/>
          <p:nvPr/>
        </p:nvSpPr>
        <p:spPr>
          <a:xfrm>
            <a:off x="7468166" y="2933700"/>
            <a:ext cx="10287003" cy="5225796"/>
          </a:xfrm>
          <a:prstGeom prst="rect">
            <a:avLst/>
          </a:prstGeom>
        </p:spPr>
        <p:txBody>
          <a:bodyPr vert="horz" lIns="91440" tIns="45720" rIns="91440" bIns="45720" rtlCol="0">
            <a:normAutofit fontScale="55000" lnSpcReduction="20000"/>
          </a:bodyPr>
          <a:lstStyle/>
          <a:p>
            <a:pPr>
              <a:lnSpc>
                <a:spcPct val="90000"/>
              </a:lnSpc>
              <a:spcAft>
                <a:spcPts val="600"/>
              </a:spcAft>
            </a:pPr>
            <a:endParaRPr lang="en-US" sz="12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914400" indent="-1143000">
              <a:lnSpc>
                <a:spcPct val="120000"/>
              </a:lnSpc>
              <a:spcAft>
                <a:spcPts val="600"/>
              </a:spcAft>
              <a:buFont typeface="Wingdings" pitchFamily="2" charset="2"/>
              <a:buChar char="q"/>
            </a:pPr>
            <a:r>
              <a:rPr lang="en-US" sz="7300" b="1" spc="30" dirty="0">
                <a:solidFill>
                  <a:schemeClr val="bg1"/>
                </a:solidFill>
                <a:latin typeface="Poppins" pitchFamily="2" charset="77"/>
                <a:ea typeface="Roboto" panose="02000000000000000000" pitchFamily="2" charset="0"/>
                <a:cs typeface="Poppins" pitchFamily="2" charset="77"/>
              </a:rPr>
              <a:t>Whitepaper</a:t>
            </a:r>
            <a:r>
              <a:rPr lang="en-US" sz="7300" spc="30" dirty="0">
                <a:solidFill>
                  <a:schemeClr val="bg1"/>
                </a:solidFill>
                <a:latin typeface="Poppins" pitchFamily="2" charset="77"/>
                <a:ea typeface="Roboto" panose="02000000000000000000" pitchFamily="2" charset="0"/>
                <a:cs typeface="Poppins" pitchFamily="2" charset="77"/>
              </a:rPr>
              <a:t> – </a:t>
            </a:r>
            <a:r>
              <a:rPr lang="en-US" sz="7300" spc="30" dirty="0" err="1">
                <a:solidFill>
                  <a:schemeClr val="bg1"/>
                </a:solidFill>
                <a:latin typeface="Poppins" pitchFamily="2" charset="77"/>
                <a:ea typeface="Roboto" panose="02000000000000000000" pitchFamily="2" charset="0"/>
                <a:cs typeface="Poppins" pitchFamily="2" charset="77"/>
              </a:rPr>
              <a:t>Millennials@Work</a:t>
            </a:r>
            <a:endParaRPr lang="en-US" sz="7300" b="1"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q"/>
            </a:pPr>
            <a:r>
              <a:rPr lang="en-US" sz="7300" b="1" spc="30" dirty="0">
                <a:solidFill>
                  <a:schemeClr val="bg1"/>
                </a:solidFill>
                <a:latin typeface="Poppins" pitchFamily="2" charset="77"/>
                <a:ea typeface="Roboto" panose="02000000000000000000" pitchFamily="2" charset="0"/>
                <a:cs typeface="Poppins" pitchFamily="2" charset="77"/>
              </a:rPr>
              <a:t>Webinars/workshops</a:t>
            </a:r>
            <a:endParaRPr lang="en-US" sz="73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q"/>
            </a:pPr>
            <a:r>
              <a:rPr lang="en-US" sz="7300" b="1" spc="30" dirty="0" err="1">
                <a:solidFill>
                  <a:schemeClr val="bg1"/>
                </a:solidFill>
                <a:latin typeface="Poppins" pitchFamily="2" charset="77"/>
                <a:ea typeface="Roboto" panose="02000000000000000000" pitchFamily="2" charset="0"/>
                <a:cs typeface="Poppins" pitchFamily="2" charset="77"/>
              </a:rPr>
              <a:t>Trainingen</a:t>
            </a:r>
            <a:r>
              <a:rPr lang="en-US" sz="7300" b="1"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voor</a:t>
            </a:r>
            <a:r>
              <a:rPr lang="en-US" sz="7300" spc="30" dirty="0">
                <a:solidFill>
                  <a:schemeClr val="bg1"/>
                </a:solidFill>
                <a:latin typeface="Poppins" pitchFamily="2" charset="77"/>
                <a:ea typeface="Roboto" panose="02000000000000000000" pitchFamily="2" charset="0"/>
                <a:cs typeface="Poppins" pitchFamily="2" charset="77"/>
              </a:rPr>
              <a:t> millennials </a:t>
            </a:r>
            <a:r>
              <a:rPr lang="en-US" sz="7300" spc="30" dirty="0" err="1">
                <a:solidFill>
                  <a:schemeClr val="bg1"/>
                </a:solidFill>
                <a:latin typeface="Poppins" pitchFamily="2" charset="77"/>
                <a:ea typeface="Roboto" panose="02000000000000000000" pitchFamily="2" charset="0"/>
                <a:cs typeface="Poppins" pitchFamily="2" charset="77"/>
              </a:rPr>
              <a:t>en</a:t>
            </a:r>
            <a:br>
              <a:rPr lang="en-US" sz="7300" spc="30" dirty="0">
                <a:solidFill>
                  <a:schemeClr val="bg1"/>
                </a:solidFill>
                <a:latin typeface="Poppins" pitchFamily="2" charset="77"/>
                <a:ea typeface="Roboto" panose="02000000000000000000" pitchFamily="2" charset="0"/>
                <a:cs typeface="Poppins" pitchFamily="2" charset="77"/>
              </a:rPr>
            </a:b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hun</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leidinggevenden</a:t>
            </a:r>
            <a:endParaRPr lang="en-US" sz="73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q"/>
            </a:pPr>
            <a:r>
              <a:rPr lang="en-US" sz="7300" spc="30" dirty="0" err="1">
                <a:solidFill>
                  <a:schemeClr val="bg1"/>
                </a:solidFill>
                <a:latin typeface="Poppins" pitchFamily="2" charset="77"/>
                <a:ea typeface="Roboto" panose="02000000000000000000" pitchFamily="2" charset="0"/>
                <a:cs typeface="Poppins" pitchFamily="2" charset="77"/>
              </a:rPr>
              <a:t>Persoonlijke</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begeleiding</a:t>
            </a: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bij</a:t>
            </a:r>
            <a:br>
              <a:rPr lang="en-US" sz="7300" spc="30" dirty="0">
                <a:solidFill>
                  <a:schemeClr val="bg1"/>
                </a:solidFill>
                <a:latin typeface="Poppins" pitchFamily="2" charset="77"/>
                <a:ea typeface="Roboto" panose="02000000000000000000" pitchFamily="2" charset="0"/>
                <a:cs typeface="Poppins" pitchFamily="2" charset="77"/>
              </a:rPr>
            </a:br>
            <a:r>
              <a:rPr lang="en-US" sz="7300" spc="30" dirty="0">
                <a:solidFill>
                  <a:schemeClr val="bg1"/>
                </a:solidFill>
                <a:latin typeface="Poppins" pitchFamily="2" charset="77"/>
                <a:ea typeface="Roboto" panose="02000000000000000000" pitchFamily="2" charset="0"/>
                <a:cs typeface="Poppins" pitchFamily="2" charset="77"/>
              </a:rPr>
              <a:t>  </a:t>
            </a:r>
            <a:r>
              <a:rPr lang="en-US" sz="7300" spc="30" dirty="0" err="1">
                <a:solidFill>
                  <a:schemeClr val="bg1"/>
                </a:solidFill>
                <a:latin typeface="Poppins" pitchFamily="2" charset="77"/>
                <a:ea typeface="Roboto" panose="02000000000000000000" pitchFamily="2" charset="0"/>
                <a:cs typeface="Poppins" pitchFamily="2" charset="77"/>
              </a:rPr>
              <a:t>stressklachten</a:t>
            </a:r>
            <a:endParaRPr lang="en-US" sz="7300" spc="30" dirty="0"/>
          </a:p>
        </p:txBody>
      </p:sp>
      <p:pic>
        <p:nvPicPr>
          <p:cNvPr id="3" name="Afbeelding 2" descr="Afbeelding met tekst, hemel, kleding, buitenshuis&#10;&#10;Automatisch gegenereerde beschrijving">
            <a:extLst>
              <a:ext uri="{FF2B5EF4-FFF2-40B4-BE49-F238E27FC236}">
                <a16:creationId xmlns:a16="http://schemas.microsoft.com/office/drawing/2014/main" id="{700615EB-0709-474C-87B5-43D4D6656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0" y="1521162"/>
            <a:ext cx="6167252" cy="7239000"/>
          </a:xfrm>
          <a:prstGeom prst="rect">
            <a:avLst/>
          </a:prstGeom>
        </p:spPr>
      </p:pic>
    </p:spTree>
    <p:extLst>
      <p:ext uri="{BB962C8B-B14F-4D97-AF65-F5344CB8AC3E}">
        <p14:creationId xmlns:p14="http://schemas.microsoft.com/office/powerpoint/2010/main" val="180272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05867851-66EF-2D49-B1A3-34C1A89C7622}"/>
              </a:ext>
            </a:extLst>
          </p:cNvPr>
          <p:cNvSpPr/>
          <p:nvPr/>
        </p:nvSpPr>
        <p:spPr>
          <a:xfrm>
            <a:off x="-16988" y="-5676"/>
            <a:ext cx="18304987" cy="10292676"/>
          </a:xfrm>
          <a:prstGeom prst="rect">
            <a:avLst/>
          </a:prstGeom>
          <a:solidFill>
            <a:srgbClr val="BF6D5A"/>
          </a:solidFill>
        </p:spPr>
      </p:sp>
      <p:sp>
        <p:nvSpPr>
          <p:cNvPr id="7" name="TextBox 7"/>
          <p:cNvSpPr txBox="1"/>
          <p:nvPr/>
        </p:nvSpPr>
        <p:spPr>
          <a:xfrm>
            <a:off x="8763000" y="1001268"/>
            <a:ext cx="8484111" cy="2674620"/>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endParaRPr lang="en-US" sz="8100" b="1" spc="268" dirty="0">
              <a:solidFill>
                <a:schemeClr val="bg1"/>
              </a:solidFill>
              <a:latin typeface="Poppins" pitchFamily="2" charset="77"/>
              <a:ea typeface="+mj-ea"/>
              <a:cs typeface="Poppins" pitchFamily="2" charset="77"/>
            </a:endParaRPr>
          </a:p>
          <a:p>
            <a:pPr>
              <a:lnSpc>
                <a:spcPct val="90000"/>
              </a:lnSpc>
              <a:spcBef>
                <a:spcPct val="0"/>
              </a:spcBef>
              <a:spcAft>
                <a:spcPts val="600"/>
              </a:spcAft>
            </a:pPr>
            <a:r>
              <a:rPr lang="en-US" sz="7800" b="1" spc="268" dirty="0" err="1">
                <a:solidFill>
                  <a:schemeClr val="bg1"/>
                </a:solidFill>
                <a:latin typeface="Poppins" pitchFamily="2" charset="77"/>
                <a:ea typeface="+mj-ea"/>
                <a:cs typeface="Poppins" pitchFamily="2" charset="77"/>
              </a:rPr>
              <a:t>Vrouwen</a:t>
            </a:r>
            <a:r>
              <a:rPr lang="en-US" sz="7800" b="1" spc="268" dirty="0">
                <a:solidFill>
                  <a:schemeClr val="bg1"/>
                </a:solidFill>
                <a:latin typeface="Poppins" pitchFamily="2" charset="77"/>
                <a:ea typeface="+mj-ea"/>
                <a:cs typeface="Poppins" pitchFamily="2" charset="77"/>
              </a:rPr>
              <a:t> in de </a:t>
            </a:r>
            <a:r>
              <a:rPr lang="en-US" sz="7800" b="1" spc="268" dirty="0" err="1">
                <a:solidFill>
                  <a:schemeClr val="bg1"/>
                </a:solidFill>
                <a:latin typeface="Poppins" pitchFamily="2" charset="77"/>
                <a:ea typeface="+mj-ea"/>
                <a:cs typeface="Poppins" pitchFamily="2" charset="77"/>
              </a:rPr>
              <a:t>overgang</a:t>
            </a:r>
            <a:endParaRPr lang="en-US" sz="7800" b="1" spc="268" dirty="0">
              <a:solidFill>
                <a:schemeClr val="bg1"/>
              </a:solidFill>
              <a:latin typeface="Poppins" pitchFamily="2" charset="77"/>
              <a:ea typeface="+mj-ea"/>
              <a:cs typeface="Poppins" pitchFamily="2" charset="77"/>
            </a:endParaRPr>
          </a:p>
          <a:p>
            <a:pPr>
              <a:lnSpc>
                <a:spcPct val="90000"/>
              </a:lnSpc>
              <a:spcBef>
                <a:spcPct val="0"/>
              </a:spcBef>
              <a:spcAft>
                <a:spcPts val="600"/>
              </a:spcAft>
            </a:pPr>
            <a:endParaRPr lang="en-US" sz="8100" spc="268" dirty="0">
              <a:solidFill>
                <a:schemeClr val="accent2">
                  <a:lumMod val="50000"/>
                </a:schemeClr>
              </a:solidFill>
              <a:latin typeface="Poppins" pitchFamily="2" charset="77"/>
              <a:ea typeface="+mj-ea"/>
              <a:cs typeface="Poppins" pitchFamily="2" charset="77"/>
            </a:endParaRPr>
          </a:p>
        </p:txBody>
      </p:sp>
      <p:pic>
        <p:nvPicPr>
          <p:cNvPr id="10" name="Afbeelding 9">
            <a:extLst>
              <a:ext uri="{FF2B5EF4-FFF2-40B4-BE49-F238E27FC236}">
                <a16:creationId xmlns:a16="http://schemas.microsoft.com/office/drawing/2014/main" id="{A49429AE-BAE8-724B-9F1C-6E739C8CF117}"/>
              </a:ext>
            </a:extLst>
          </p:cNvPr>
          <p:cNvPicPr>
            <a:picLocks noChangeAspect="1"/>
          </p:cNvPicPr>
          <p:nvPr/>
        </p:nvPicPr>
        <p:blipFill>
          <a:blip r:embed="rId3" cstate="print">
            <a:extLst>
              <a:ext uri="{28A0092B-C50C-407E-A947-70E740481C1C}">
                <a14:useLocalDpi xmlns:a14="http://schemas.microsoft.com/office/drawing/2010/main" val="0"/>
              </a:ext>
            </a:extLst>
          </a:blip>
          <a:srcRect l="1972" r="1972"/>
          <a:stretch/>
        </p:blipFill>
        <p:spPr>
          <a:xfrm>
            <a:off x="2" y="11"/>
            <a:ext cx="6986016"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TextBox 8"/>
          <p:cNvSpPr txBox="1"/>
          <p:nvPr/>
        </p:nvSpPr>
        <p:spPr>
          <a:xfrm>
            <a:off x="7696200" y="4059936"/>
            <a:ext cx="10287003" cy="5225796"/>
          </a:xfrm>
          <a:prstGeom prst="rect">
            <a:avLst/>
          </a:prstGeom>
        </p:spPr>
        <p:txBody>
          <a:bodyPr vert="horz" lIns="91440" tIns="45720" rIns="91440" bIns="45720" rtlCol="0">
            <a:normAutofit fontScale="40000" lnSpcReduction="20000"/>
          </a:bodyPr>
          <a:lstStyle/>
          <a:p>
            <a:pPr>
              <a:lnSpc>
                <a:spcPct val="90000"/>
              </a:lnSpc>
              <a:spcAft>
                <a:spcPts val="600"/>
              </a:spcAft>
            </a:pPr>
            <a:endParaRPr lang="en-US" sz="12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914400" indent="-1143000">
              <a:lnSpc>
                <a:spcPct val="120000"/>
              </a:lnSpc>
              <a:spcAft>
                <a:spcPts val="600"/>
              </a:spcAft>
              <a:buFont typeface="Wingdings" pitchFamily="2" charset="2"/>
              <a:buChar char="q"/>
            </a:pPr>
            <a:r>
              <a:rPr lang="en-US" sz="8400" b="1" spc="30" dirty="0">
                <a:solidFill>
                  <a:schemeClr val="bg1"/>
                </a:solidFill>
                <a:latin typeface="Poppins" pitchFamily="2" charset="77"/>
                <a:ea typeface="Roboto" panose="02000000000000000000" pitchFamily="2" charset="0"/>
                <a:cs typeface="Poppins" pitchFamily="2" charset="77"/>
              </a:rPr>
              <a:t>Whitepaper</a:t>
            </a:r>
            <a:r>
              <a:rPr lang="en-US" sz="8400" spc="30" dirty="0">
                <a:solidFill>
                  <a:schemeClr val="bg1"/>
                </a:solidFill>
                <a:latin typeface="Poppins" pitchFamily="2" charset="77"/>
                <a:ea typeface="Roboto" panose="02000000000000000000" pitchFamily="2" charset="0"/>
                <a:cs typeface="Poppins" pitchFamily="2" charset="77"/>
              </a:rPr>
              <a:t> – De </a:t>
            </a:r>
            <a:r>
              <a:rPr lang="en-US" sz="8400" spc="30" dirty="0" err="1">
                <a:solidFill>
                  <a:schemeClr val="bg1"/>
                </a:solidFill>
                <a:latin typeface="Poppins" pitchFamily="2" charset="77"/>
                <a:ea typeface="Roboto" panose="02000000000000000000" pitchFamily="2" charset="0"/>
                <a:cs typeface="Poppins" pitchFamily="2" charset="77"/>
              </a:rPr>
              <a:t>Overgang</a:t>
            </a:r>
            <a:endParaRPr lang="en-US" sz="8400" b="1"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q"/>
            </a:pPr>
            <a:r>
              <a:rPr lang="en-US" sz="8400" b="1" spc="30" dirty="0">
                <a:solidFill>
                  <a:schemeClr val="bg1"/>
                </a:solidFill>
                <a:latin typeface="Poppins" pitchFamily="2" charset="77"/>
                <a:ea typeface="Roboto" panose="02000000000000000000" pitchFamily="2" charset="0"/>
                <a:cs typeface="Poppins" pitchFamily="2" charset="77"/>
              </a:rPr>
              <a:t>Webinars/workshops  – </a:t>
            </a:r>
            <a:r>
              <a:rPr lang="en-US" sz="8400" spc="30" dirty="0" err="1">
                <a:solidFill>
                  <a:schemeClr val="bg1"/>
                </a:solidFill>
                <a:latin typeface="Poppins" pitchFamily="2" charset="77"/>
                <a:ea typeface="Roboto" panose="02000000000000000000" pitchFamily="2" charset="0"/>
                <a:cs typeface="Poppins" pitchFamily="2" charset="77"/>
              </a:rPr>
              <a:t>Hormonen</a:t>
            </a:r>
            <a:r>
              <a:rPr lang="en-US" sz="8400" spc="30" dirty="0">
                <a:solidFill>
                  <a:schemeClr val="bg1"/>
                </a:solidFill>
                <a:latin typeface="Poppins" pitchFamily="2" charset="77"/>
                <a:ea typeface="Roboto" panose="02000000000000000000" pitchFamily="2" charset="0"/>
                <a:cs typeface="Poppins" pitchFamily="2" charset="77"/>
              </a:rPr>
              <a:t>   </a:t>
            </a:r>
            <a:br>
              <a:rPr lang="en-US" sz="8400" spc="30" dirty="0">
                <a:solidFill>
                  <a:schemeClr val="bg1"/>
                </a:solidFill>
                <a:latin typeface="Poppins" pitchFamily="2" charset="77"/>
                <a:ea typeface="Roboto" panose="02000000000000000000" pitchFamily="2" charset="0"/>
                <a:cs typeface="Poppins" pitchFamily="2" charset="77"/>
              </a:rPr>
            </a:br>
            <a:r>
              <a:rPr lang="en-US" sz="8400" spc="30" dirty="0">
                <a:solidFill>
                  <a:schemeClr val="bg1"/>
                </a:solidFill>
                <a:latin typeface="Poppins" pitchFamily="2" charset="77"/>
                <a:ea typeface="Roboto" panose="02000000000000000000" pitchFamily="2" charset="0"/>
                <a:cs typeface="Poppins" pitchFamily="2" charset="77"/>
              </a:rPr>
              <a:t>  op de </a:t>
            </a:r>
            <a:r>
              <a:rPr lang="en-US" sz="8400" spc="30" dirty="0" err="1">
                <a:solidFill>
                  <a:schemeClr val="bg1"/>
                </a:solidFill>
                <a:latin typeface="Poppins" pitchFamily="2" charset="77"/>
                <a:ea typeface="Roboto" panose="02000000000000000000" pitchFamily="2" charset="0"/>
                <a:cs typeface="Poppins" pitchFamily="2" charset="77"/>
              </a:rPr>
              <a:t>werkvloer</a:t>
            </a:r>
            <a:endParaRPr lang="en-US" sz="8400" spc="30" dirty="0">
              <a:solidFill>
                <a:schemeClr val="bg1"/>
              </a:solidFill>
              <a:latin typeface="Poppins" pitchFamily="2" charset="77"/>
              <a:ea typeface="Roboto" panose="02000000000000000000" pitchFamily="2" charset="0"/>
              <a:cs typeface="Poppins" pitchFamily="2" charset="77"/>
            </a:endParaRPr>
          </a:p>
          <a:p>
            <a:pPr marL="914400" indent="-1143000">
              <a:lnSpc>
                <a:spcPct val="120000"/>
              </a:lnSpc>
              <a:spcAft>
                <a:spcPts val="600"/>
              </a:spcAft>
              <a:buFont typeface="Wingdings" pitchFamily="2" charset="2"/>
              <a:buChar char="q"/>
            </a:pPr>
            <a:r>
              <a:rPr lang="en-US" sz="8400" b="1" spc="30" dirty="0">
                <a:solidFill>
                  <a:schemeClr val="bg1"/>
                </a:solidFill>
                <a:latin typeface="Poppins" pitchFamily="2" charset="77"/>
                <a:ea typeface="Roboto" panose="02000000000000000000" pitchFamily="2" charset="0"/>
                <a:cs typeface="Poppins" pitchFamily="2" charset="77"/>
              </a:rPr>
              <a:t>Training</a:t>
            </a:r>
            <a:r>
              <a:rPr lang="en-US" sz="8400" spc="30" dirty="0">
                <a:solidFill>
                  <a:schemeClr val="bg1"/>
                </a:solidFill>
                <a:latin typeface="Poppins" pitchFamily="2" charset="77"/>
                <a:ea typeface="Roboto" panose="02000000000000000000" pitchFamily="2" charset="0"/>
                <a:cs typeface="Poppins" pitchFamily="2" charset="77"/>
              </a:rPr>
              <a:t> </a:t>
            </a:r>
            <a:r>
              <a:rPr lang="en-US" sz="8400" spc="30" dirty="0" err="1">
                <a:solidFill>
                  <a:schemeClr val="bg1"/>
                </a:solidFill>
                <a:latin typeface="Poppins" pitchFamily="2" charset="77"/>
                <a:ea typeface="Roboto" panose="02000000000000000000" pitchFamily="2" charset="0"/>
                <a:cs typeface="Poppins" pitchFamily="2" charset="77"/>
              </a:rPr>
              <a:t>voor</a:t>
            </a:r>
            <a:r>
              <a:rPr lang="en-US" sz="8400" spc="30" dirty="0">
                <a:solidFill>
                  <a:schemeClr val="bg1"/>
                </a:solidFill>
                <a:latin typeface="Poppins" pitchFamily="2" charset="77"/>
                <a:ea typeface="Roboto" panose="02000000000000000000" pitchFamily="2" charset="0"/>
                <a:cs typeface="Poppins" pitchFamily="2" charset="77"/>
              </a:rPr>
              <a:t> </a:t>
            </a:r>
            <a:r>
              <a:rPr lang="en-US" sz="8400" spc="30" dirty="0" err="1">
                <a:solidFill>
                  <a:schemeClr val="bg1"/>
                </a:solidFill>
                <a:latin typeface="Poppins" pitchFamily="2" charset="77"/>
                <a:ea typeface="Roboto" panose="02000000000000000000" pitchFamily="2" charset="0"/>
                <a:cs typeface="Poppins" pitchFamily="2" charset="77"/>
              </a:rPr>
              <a:t>vrouwen</a:t>
            </a:r>
            <a:r>
              <a:rPr lang="en-US" sz="8400" spc="30" dirty="0">
                <a:solidFill>
                  <a:schemeClr val="bg1"/>
                </a:solidFill>
                <a:latin typeface="Poppins" pitchFamily="2" charset="77"/>
                <a:ea typeface="Roboto" panose="02000000000000000000" pitchFamily="2" charset="0"/>
                <a:cs typeface="Poppins" pitchFamily="2" charset="77"/>
              </a:rPr>
              <a:t> in de</a:t>
            </a:r>
            <a:br>
              <a:rPr lang="en-US" sz="8400" spc="30" dirty="0">
                <a:solidFill>
                  <a:schemeClr val="bg1"/>
                </a:solidFill>
                <a:latin typeface="Poppins" pitchFamily="2" charset="77"/>
                <a:ea typeface="Roboto" panose="02000000000000000000" pitchFamily="2" charset="0"/>
                <a:cs typeface="Poppins" pitchFamily="2" charset="77"/>
              </a:rPr>
            </a:br>
            <a:r>
              <a:rPr lang="en-US" sz="8400" spc="30" dirty="0">
                <a:solidFill>
                  <a:schemeClr val="bg1"/>
                </a:solidFill>
                <a:latin typeface="Poppins" pitchFamily="2" charset="77"/>
                <a:ea typeface="Roboto" panose="02000000000000000000" pitchFamily="2" charset="0"/>
                <a:cs typeface="Poppins" pitchFamily="2" charset="77"/>
              </a:rPr>
              <a:t>  </a:t>
            </a:r>
            <a:r>
              <a:rPr lang="en-US" sz="8400" spc="30" dirty="0" err="1">
                <a:solidFill>
                  <a:schemeClr val="bg1"/>
                </a:solidFill>
                <a:latin typeface="Poppins" pitchFamily="2" charset="77"/>
                <a:ea typeface="Roboto" panose="02000000000000000000" pitchFamily="2" charset="0"/>
                <a:cs typeface="Poppins" pitchFamily="2" charset="77"/>
              </a:rPr>
              <a:t>overgang</a:t>
            </a:r>
            <a:r>
              <a:rPr lang="en-US" sz="8400" spc="30" dirty="0">
                <a:solidFill>
                  <a:schemeClr val="bg1"/>
                </a:solidFill>
                <a:latin typeface="Poppins" pitchFamily="2" charset="77"/>
                <a:ea typeface="Roboto" panose="02000000000000000000" pitchFamily="2" charset="0"/>
                <a:cs typeface="Poppins" pitchFamily="2" charset="77"/>
              </a:rPr>
              <a:t>.</a:t>
            </a:r>
          </a:p>
          <a:p>
            <a:pPr marL="914400" indent="-1143000">
              <a:lnSpc>
                <a:spcPct val="120000"/>
              </a:lnSpc>
              <a:spcAft>
                <a:spcPts val="600"/>
              </a:spcAft>
              <a:buFont typeface="Wingdings" pitchFamily="2" charset="2"/>
              <a:buChar char="q"/>
            </a:pPr>
            <a:r>
              <a:rPr lang="en-US" sz="8400" b="1" spc="30" dirty="0">
                <a:solidFill>
                  <a:schemeClr val="bg1"/>
                </a:solidFill>
                <a:latin typeface="Poppins" pitchFamily="2" charset="77"/>
                <a:ea typeface="Roboto" panose="02000000000000000000" pitchFamily="2" charset="0"/>
                <a:cs typeface="Poppins" pitchFamily="2" charset="77"/>
              </a:rPr>
              <a:t>Module </a:t>
            </a:r>
            <a:r>
              <a:rPr lang="en-US" sz="8400" spc="30" dirty="0" err="1">
                <a:solidFill>
                  <a:schemeClr val="bg1"/>
                </a:solidFill>
                <a:latin typeface="Poppins" pitchFamily="2" charset="77"/>
                <a:ea typeface="Roboto" panose="02000000000000000000" pitchFamily="2" charset="0"/>
                <a:cs typeface="Poppins" pitchFamily="2" charset="77"/>
              </a:rPr>
              <a:t>Overgangskracht</a:t>
            </a:r>
            <a:endParaRPr lang="en-US" sz="8400" spc="30" dirty="0">
              <a:solidFill>
                <a:schemeClr val="bg1"/>
              </a:solidFill>
              <a:latin typeface="Poppins" pitchFamily="2" charset="77"/>
              <a:ea typeface="Roboto" panose="02000000000000000000" pitchFamily="2" charset="0"/>
              <a:cs typeface="Poppins" pitchFamily="2" charset="77"/>
            </a:endParaRPr>
          </a:p>
          <a:p>
            <a:pPr indent="-228600">
              <a:lnSpc>
                <a:spcPct val="120000"/>
              </a:lnSpc>
              <a:spcAft>
                <a:spcPts val="600"/>
              </a:spcAft>
              <a:buFont typeface="Arial" panose="020B0604020202020204" pitchFamily="34" charset="0"/>
              <a:buChar char="•"/>
            </a:pPr>
            <a:endParaRPr lang="en-US" sz="3100" spc="3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3871934" y="-3138060"/>
            <a:ext cx="20651" cy="9476519"/>
          </a:xfrm>
          <a:prstGeom prst="rect">
            <a:avLst/>
          </a:prstGeom>
          <a:solidFill>
            <a:srgbClr val="BF6D5A"/>
          </a:solidFill>
        </p:spPr>
      </p:sp>
      <p:pic>
        <p:nvPicPr>
          <p:cNvPr id="3" name="Picture 3"/>
          <p:cNvPicPr>
            <a:picLocks noChangeAspect="1"/>
          </p:cNvPicPr>
          <p:nvPr/>
        </p:nvPicPr>
        <p:blipFill>
          <a:blip r:embed="rId2"/>
          <a:srcRect/>
          <a:stretch>
            <a:fillRect/>
          </a:stretch>
        </p:blipFill>
        <p:spPr>
          <a:xfrm>
            <a:off x="0" y="3227"/>
            <a:ext cx="3055412" cy="2050945"/>
          </a:xfrm>
          <a:prstGeom prst="rect">
            <a:avLst/>
          </a:prstGeom>
        </p:spPr>
      </p:pic>
      <p:sp>
        <p:nvSpPr>
          <p:cNvPr id="4" name="AutoShape 4"/>
          <p:cNvSpPr/>
          <p:nvPr/>
        </p:nvSpPr>
        <p:spPr>
          <a:xfrm>
            <a:off x="-37585" y="-93649"/>
            <a:ext cx="8225093" cy="10492853"/>
          </a:xfrm>
          <a:prstGeom prst="rect">
            <a:avLst/>
          </a:prstGeom>
          <a:solidFill>
            <a:srgbClr val="BF6D5A"/>
          </a:solidFill>
        </p:spPr>
      </p:sp>
      <p:pic>
        <p:nvPicPr>
          <p:cNvPr id="5" name="Picture 5"/>
          <p:cNvPicPr>
            <a:picLocks noChangeAspect="1"/>
          </p:cNvPicPr>
          <p:nvPr/>
        </p:nvPicPr>
        <p:blipFill>
          <a:blip r:embed="rId3"/>
          <a:srcRect/>
          <a:stretch>
            <a:fillRect/>
          </a:stretch>
        </p:blipFill>
        <p:spPr>
          <a:xfrm>
            <a:off x="381000" y="108940"/>
            <a:ext cx="3979447" cy="2050945"/>
          </a:xfrm>
          <a:prstGeom prst="rect">
            <a:avLst/>
          </a:prstGeom>
        </p:spPr>
      </p:pic>
      <p:sp>
        <p:nvSpPr>
          <p:cNvPr id="7" name="TextBox 7"/>
          <p:cNvSpPr txBox="1"/>
          <p:nvPr/>
        </p:nvSpPr>
        <p:spPr>
          <a:xfrm>
            <a:off x="10100494" y="609435"/>
            <a:ext cx="8187506" cy="934871"/>
          </a:xfrm>
          <a:prstGeom prst="rect">
            <a:avLst/>
          </a:prstGeom>
        </p:spPr>
        <p:txBody>
          <a:bodyPr wrap="square" lIns="0" tIns="0" rIns="0" bIns="0" rtlCol="0" anchor="t">
            <a:spAutoFit/>
          </a:bodyPr>
          <a:lstStyle/>
          <a:p>
            <a:pPr>
              <a:lnSpc>
                <a:spcPts val="7420"/>
              </a:lnSpc>
            </a:pPr>
            <a:r>
              <a:rPr lang="nl-NL" sz="5800" b="1" dirty="0">
                <a:solidFill>
                  <a:srgbClr val="BF6D5A"/>
                </a:solidFill>
                <a:latin typeface="Poppins" pitchFamily="2" charset="77"/>
                <a:cs typeface="Poppins" pitchFamily="2" charset="77"/>
              </a:rPr>
              <a:t>Waarom</a:t>
            </a:r>
            <a:r>
              <a:rPr lang="en-US" sz="5800" b="1" dirty="0">
                <a:solidFill>
                  <a:srgbClr val="BF6D5A"/>
                </a:solidFill>
                <a:latin typeface="Poppins" pitchFamily="2" charset="77"/>
                <a:cs typeface="Poppins" pitchFamily="2" charset="77"/>
              </a:rPr>
              <a:t> BPB?</a:t>
            </a:r>
          </a:p>
        </p:txBody>
      </p:sp>
      <p:sp>
        <p:nvSpPr>
          <p:cNvPr id="8" name="TextBox 8"/>
          <p:cNvSpPr txBox="1"/>
          <p:nvPr/>
        </p:nvSpPr>
        <p:spPr>
          <a:xfrm>
            <a:off x="9244643" y="2482897"/>
            <a:ext cx="8180487" cy="7436010"/>
          </a:xfrm>
          <a:prstGeom prst="rect">
            <a:avLst/>
          </a:prstGeom>
        </p:spPr>
        <p:txBody>
          <a:bodyPr lIns="0" tIns="0" rIns="0" bIns="0" rtlCol="0" anchor="t">
            <a:spAutoFit/>
          </a:bodyPr>
          <a:lstStyle/>
          <a:p>
            <a:pPr algn="ctr">
              <a:lnSpc>
                <a:spcPts val="3072"/>
              </a:lnSpc>
            </a:pPr>
            <a:endParaRPr lang="nl-NL" dirty="0"/>
          </a:p>
          <a:p>
            <a:pPr marL="601980" lvl="1" indent="-342900">
              <a:lnSpc>
                <a:spcPct val="200000"/>
              </a:lnSpc>
              <a:buFont typeface="Wingdings" pitchFamily="2" charset="2"/>
              <a:buChar char="ü"/>
            </a:pPr>
            <a:r>
              <a:rPr lang="nl-NL" sz="2400" spc="-31" dirty="0">
                <a:solidFill>
                  <a:srgbClr val="674733"/>
                </a:solidFill>
                <a:latin typeface="Poppins" pitchFamily="2" charset="77"/>
                <a:cs typeface="Poppins" pitchFamily="2" charset="77"/>
              </a:rPr>
              <a:t>Wij geloven in de </a:t>
            </a:r>
            <a:r>
              <a:rPr lang="nl-NL" sz="2400" b="1" spc="-31" dirty="0">
                <a:solidFill>
                  <a:srgbClr val="674733"/>
                </a:solidFill>
                <a:latin typeface="Poppins" pitchFamily="2" charset="77"/>
                <a:cs typeface="Poppins" pitchFamily="2" charset="77"/>
              </a:rPr>
              <a:t>veerkracht </a:t>
            </a:r>
            <a:r>
              <a:rPr lang="nl-NL" sz="2400" spc="-31" dirty="0">
                <a:solidFill>
                  <a:srgbClr val="674733"/>
                </a:solidFill>
                <a:latin typeface="Poppins" pitchFamily="2" charset="77"/>
                <a:cs typeface="Poppins" pitchFamily="2" charset="77"/>
              </a:rPr>
              <a:t>van mensen</a:t>
            </a:r>
          </a:p>
          <a:p>
            <a:pPr marL="601980" lvl="1" indent="-342900">
              <a:lnSpc>
                <a:spcPct val="200000"/>
              </a:lnSpc>
              <a:buFont typeface="Wingdings" pitchFamily="2" charset="2"/>
              <a:buChar char="ü"/>
            </a:pPr>
            <a:r>
              <a:rPr lang="nl-NL" sz="2400" spc="-31" dirty="0">
                <a:solidFill>
                  <a:srgbClr val="674733"/>
                </a:solidFill>
                <a:latin typeface="Poppins" pitchFamily="2" charset="77"/>
                <a:cs typeface="Poppins" pitchFamily="2" charset="77"/>
              </a:rPr>
              <a:t>Trainingen vanuit </a:t>
            </a:r>
            <a:r>
              <a:rPr lang="nl-NL" sz="2400" b="1" spc="-31" dirty="0">
                <a:solidFill>
                  <a:srgbClr val="674733"/>
                </a:solidFill>
                <a:latin typeface="Poppins" pitchFamily="2" charset="77"/>
                <a:cs typeface="Poppins" pitchFamily="2" charset="77"/>
              </a:rPr>
              <a:t>expertise</a:t>
            </a:r>
            <a:r>
              <a:rPr lang="nl-NL" sz="2400" spc="-31" dirty="0">
                <a:solidFill>
                  <a:srgbClr val="674733"/>
                </a:solidFill>
                <a:latin typeface="Poppins" pitchFamily="2" charset="77"/>
                <a:cs typeface="Poppins" pitchFamily="2" charset="77"/>
              </a:rPr>
              <a:t> door ons kennis-team</a:t>
            </a:r>
          </a:p>
          <a:p>
            <a:pPr marL="601980" lvl="1" indent="-342900">
              <a:lnSpc>
                <a:spcPct val="200000"/>
              </a:lnSpc>
              <a:buFont typeface="Wingdings" pitchFamily="2" charset="2"/>
              <a:buChar char="ü"/>
            </a:pPr>
            <a:r>
              <a:rPr lang="nl-NL" sz="2400" spc="-31" dirty="0">
                <a:solidFill>
                  <a:srgbClr val="674733"/>
                </a:solidFill>
                <a:latin typeface="Poppins" pitchFamily="2" charset="77"/>
                <a:cs typeface="Poppins" pitchFamily="2" charset="77"/>
              </a:rPr>
              <a:t>Wij werken als </a:t>
            </a:r>
            <a:r>
              <a:rPr lang="nl-NL" sz="2400" b="1" spc="-31" dirty="0">
                <a:solidFill>
                  <a:srgbClr val="674733"/>
                </a:solidFill>
                <a:latin typeface="Poppins" pitchFamily="2" charset="77"/>
                <a:cs typeface="Poppins" pitchFamily="2" charset="77"/>
              </a:rPr>
              <a:t>samenwerkingspartner</a:t>
            </a:r>
            <a:r>
              <a:rPr lang="nl-NL" sz="2400" spc="-31" dirty="0">
                <a:solidFill>
                  <a:srgbClr val="674733"/>
                </a:solidFill>
                <a:latin typeface="Poppins" pitchFamily="2" charset="77"/>
                <a:cs typeface="Poppins" pitchFamily="2" charset="77"/>
              </a:rPr>
              <a:t> met jullie</a:t>
            </a:r>
          </a:p>
          <a:p>
            <a:pPr marL="601980" lvl="1" indent="-342900">
              <a:lnSpc>
                <a:spcPct val="200000"/>
              </a:lnSpc>
              <a:buFont typeface="Wingdings" pitchFamily="2" charset="2"/>
              <a:buChar char="ü"/>
            </a:pPr>
            <a:r>
              <a:rPr lang="nl-NL" sz="2400" spc="-31" dirty="0">
                <a:solidFill>
                  <a:srgbClr val="674733"/>
                </a:solidFill>
                <a:latin typeface="Poppins" pitchFamily="2" charset="77"/>
                <a:cs typeface="Poppins" pitchFamily="2" charset="77"/>
              </a:rPr>
              <a:t>Veel </a:t>
            </a:r>
            <a:r>
              <a:rPr lang="nl-NL" sz="2400" b="1" spc="-31" dirty="0">
                <a:solidFill>
                  <a:srgbClr val="674733"/>
                </a:solidFill>
                <a:latin typeface="Poppins" pitchFamily="2" charset="77"/>
                <a:cs typeface="Poppins" pitchFamily="2" charset="77"/>
              </a:rPr>
              <a:t>kennis</a:t>
            </a:r>
            <a:r>
              <a:rPr lang="nl-NL" sz="2400" spc="-31" dirty="0">
                <a:solidFill>
                  <a:srgbClr val="674733"/>
                </a:solidFill>
                <a:latin typeface="Poppins" pitchFamily="2" charset="77"/>
                <a:cs typeface="Poppins" pitchFamily="2" charset="77"/>
              </a:rPr>
              <a:t> in huis, we delen graag</a:t>
            </a:r>
          </a:p>
          <a:p>
            <a:pPr marL="601980" lvl="1" indent="-342900">
              <a:lnSpc>
                <a:spcPct val="200000"/>
              </a:lnSpc>
              <a:buFont typeface="Wingdings" pitchFamily="2" charset="2"/>
              <a:buChar char="ü"/>
            </a:pPr>
            <a:r>
              <a:rPr lang="nl-NL" sz="2400" b="1" spc="-31" dirty="0">
                <a:solidFill>
                  <a:srgbClr val="674733"/>
                </a:solidFill>
                <a:latin typeface="Poppins" pitchFamily="2" charset="77"/>
                <a:cs typeface="Poppins" pitchFamily="2" charset="77"/>
              </a:rPr>
              <a:t>Geen wachttijden </a:t>
            </a:r>
            <a:r>
              <a:rPr lang="nl-NL" sz="2400" spc="-31" dirty="0">
                <a:solidFill>
                  <a:srgbClr val="674733"/>
                </a:solidFill>
                <a:latin typeface="Poppins" pitchFamily="2" charset="77"/>
                <a:cs typeface="Poppins" pitchFamily="2" charset="77"/>
              </a:rPr>
              <a:t>bij individuele trajecten</a:t>
            </a:r>
          </a:p>
          <a:p>
            <a:pPr marL="601980" lvl="1" indent="-342900">
              <a:lnSpc>
                <a:spcPct val="200000"/>
              </a:lnSpc>
              <a:buFont typeface="Wingdings" pitchFamily="2" charset="2"/>
              <a:buChar char="ü"/>
            </a:pPr>
            <a:r>
              <a:rPr lang="nl-NL" sz="2400" spc="-31" dirty="0">
                <a:solidFill>
                  <a:srgbClr val="674733"/>
                </a:solidFill>
                <a:latin typeface="Poppins" pitchFamily="2" charset="77"/>
                <a:cs typeface="Poppins" pitchFamily="2" charset="77"/>
              </a:rPr>
              <a:t>In de </a:t>
            </a:r>
            <a:r>
              <a:rPr lang="nl-NL" sz="2400" b="1" spc="-31" dirty="0">
                <a:solidFill>
                  <a:srgbClr val="674733"/>
                </a:solidFill>
                <a:latin typeface="Poppins" pitchFamily="2" charset="77"/>
                <a:cs typeface="Poppins" pitchFamily="2" charset="77"/>
              </a:rPr>
              <a:t>eerste 6 weken </a:t>
            </a:r>
            <a:r>
              <a:rPr lang="nl-NL" sz="2400" spc="-31" dirty="0">
                <a:solidFill>
                  <a:srgbClr val="674733"/>
                </a:solidFill>
                <a:latin typeface="Poppins" pitchFamily="2" charset="77"/>
                <a:cs typeface="Poppins" pitchFamily="2" charset="77"/>
              </a:rPr>
              <a:t>kunnen wij al werken met cliënt, niet wachten op arbodienst.</a:t>
            </a:r>
          </a:p>
          <a:p>
            <a:pPr marL="601980" lvl="1" indent="-342900">
              <a:lnSpc>
                <a:spcPct val="200000"/>
              </a:lnSpc>
              <a:buFont typeface="Wingdings" pitchFamily="2" charset="2"/>
              <a:buChar char="ü"/>
            </a:pPr>
            <a:r>
              <a:rPr lang="nl-NL" sz="2400" spc="-31" dirty="0">
                <a:solidFill>
                  <a:srgbClr val="674733"/>
                </a:solidFill>
                <a:latin typeface="Poppins" pitchFamily="2" charset="77"/>
                <a:cs typeface="Poppins" pitchFamily="2" charset="77"/>
              </a:rPr>
              <a:t>Wij werken aan </a:t>
            </a:r>
            <a:r>
              <a:rPr lang="nl-NL" sz="2400" b="1" spc="-31" dirty="0">
                <a:solidFill>
                  <a:srgbClr val="674733"/>
                </a:solidFill>
                <a:latin typeface="Poppins" pitchFamily="2" charset="77"/>
                <a:cs typeface="Poppins" pitchFamily="2" charset="77"/>
              </a:rPr>
              <a:t>duurzaam</a:t>
            </a:r>
            <a:r>
              <a:rPr lang="nl-NL" sz="2400" spc="-31" dirty="0">
                <a:solidFill>
                  <a:srgbClr val="674733"/>
                </a:solidFill>
                <a:latin typeface="Poppins" pitchFamily="2" charset="77"/>
                <a:cs typeface="Poppins" pitchFamily="2" charset="77"/>
              </a:rPr>
              <a:t> herstel</a:t>
            </a:r>
          </a:p>
          <a:p>
            <a:pPr marL="601980" lvl="1" indent="-342900">
              <a:lnSpc>
                <a:spcPct val="200000"/>
              </a:lnSpc>
              <a:buFont typeface="Wingdings" pitchFamily="2" charset="2"/>
              <a:buChar char="ü"/>
            </a:pPr>
            <a:r>
              <a:rPr lang="nl-NL" sz="2400" b="1" spc="-31" dirty="0">
                <a:solidFill>
                  <a:srgbClr val="674733"/>
                </a:solidFill>
                <a:latin typeface="Poppins" pitchFamily="2" charset="77"/>
                <a:cs typeface="Poppins" pitchFamily="2" charset="77"/>
              </a:rPr>
              <a:t>Hecht team, </a:t>
            </a:r>
            <a:r>
              <a:rPr lang="nl-NL" sz="2400" spc="-31" dirty="0">
                <a:solidFill>
                  <a:srgbClr val="674733"/>
                </a:solidFill>
                <a:latin typeface="Poppins" pitchFamily="2" charset="77"/>
                <a:cs typeface="Poppins" pitchFamily="2" charset="77"/>
              </a:rPr>
              <a:t>1 aanspreekpunt voor de werkgever</a:t>
            </a:r>
          </a:p>
          <a:p>
            <a:pPr marL="259080" lvl="1">
              <a:lnSpc>
                <a:spcPts val="3072"/>
              </a:lnSpc>
            </a:pPr>
            <a:endParaRPr lang="en-US" sz="2400" spc="-31" dirty="0">
              <a:solidFill>
                <a:srgbClr val="BF6D5A"/>
              </a:solidFill>
              <a:latin typeface="Poppins" pitchFamily="2" charset="77"/>
              <a:cs typeface="Poppins" pitchFamily="2" charset="77"/>
            </a:endParaRPr>
          </a:p>
        </p:txBody>
      </p:sp>
      <p:pic>
        <p:nvPicPr>
          <p:cNvPr id="9" name="Afbeelding 8" descr="Afbeelding met hemel, wolk, wiel, buitenshuis&#10;&#10;Automatisch gegenereerde beschrijving">
            <a:extLst>
              <a:ext uri="{FF2B5EF4-FFF2-40B4-BE49-F238E27FC236}">
                <a16:creationId xmlns:a16="http://schemas.microsoft.com/office/drawing/2014/main" id="{4B72A077-FC1B-9A4C-9BC4-D62431C6EAC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3523074"/>
            <a:ext cx="8187508" cy="4605473"/>
          </a:xfrm>
          <a:prstGeom prst="rect">
            <a:avLst/>
          </a:prstGeom>
        </p:spPr>
      </p:pic>
      <p:sp>
        <p:nvSpPr>
          <p:cNvPr id="10" name="Tekstvak 9">
            <a:extLst>
              <a:ext uri="{FF2B5EF4-FFF2-40B4-BE49-F238E27FC236}">
                <a16:creationId xmlns:a16="http://schemas.microsoft.com/office/drawing/2014/main" id="{ADCA517D-09C4-364A-841E-6F3C58B86966}"/>
              </a:ext>
            </a:extLst>
          </p:cNvPr>
          <p:cNvSpPr txBox="1"/>
          <p:nvPr/>
        </p:nvSpPr>
        <p:spPr>
          <a:xfrm>
            <a:off x="0" y="10415120"/>
            <a:ext cx="1143000" cy="646331"/>
          </a:xfrm>
          <a:prstGeom prst="rect">
            <a:avLst/>
          </a:prstGeom>
          <a:noFill/>
        </p:spPr>
        <p:txBody>
          <a:bodyPr wrap="square" rtlCol="0">
            <a:spAutoFit/>
          </a:bodyPr>
          <a:lstStyle/>
          <a:p>
            <a:r>
              <a:rPr lang="nl-NL" sz="900">
                <a:hlinkClick r:id="rId5" tooltip="https://www.rubikon.news/artikel/gemeinsam-fur-eine-bessere-welt-2"/>
              </a:rPr>
              <a:t>Deze foto</a:t>
            </a:r>
            <a:r>
              <a:rPr lang="nl-NL" sz="900"/>
              <a:t> van Onbekende auteur is gelicentieerd onder </a:t>
            </a:r>
            <a:r>
              <a:rPr lang="nl-NL" sz="900">
                <a:hlinkClick r:id="rId6" tooltip="https://creativecommons.org/licenses/by-nc-nd/3.0/"/>
              </a:rPr>
              <a:t>CC BY-NC-ND</a:t>
            </a:r>
            <a:endParaRPr lang="nl-NL" sz="900"/>
          </a:p>
        </p:txBody>
      </p:sp>
    </p:spTree>
    <p:extLst>
      <p:ext uri="{BB962C8B-B14F-4D97-AF65-F5344CB8AC3E}">
        <p14:creationId xmlns:p14="http://schemas.microsoft.com/office/powerpoint/2010/main" val="1218001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3871934" y="-3138060"/>
            <a:ext cx="20651" cy="9476519"/>
          </a:xfrm>
          <a:prstGeom prst="rect">
            <a:avLst/>
          </a:prstGeom>
          <a:solidFill>
            <a:srgbClr val="BF6D5A"/>
          </a:solidFill>
        </p:spPr>
      </p:sp>
      <p:pic>
        <p:nvPicPr>
          <p:cNvPr id="3" name="Picture 3"/>
          <p:cNvPicPr>
            <a:picLocks noChangeAspect="1"/>
          </p:cNvPicPr>
          <p:nvPr/>
        </p:nvPicPr>
        <p:blipFill>
          <a:blip r:embed="rId2"/>
          <a:srcRect/>
          <a:stretch>
            <a:fillRect/>
          </a:stretch>
        </p:blipFill>
        <p:spPr>
          <a:xfrm>
            <a:off x="0" y="3227"/>
            <a:ext cx="3055412" cy="2050945"/>
          </a:xfrm>
          <a:prstGeom prst="rect">
            <a:avLst/>
          </a:prstGeom>
        </p:spPr>
      </p:pic>
      <p:sp>
        <p:nvSpPr>
          <p:cNvPr id="4" name="AutoShape 4"/>
          <p:cNvSpPr/>
          <p:nvPr/>
        </p:nvSpPr>
        <p:spPr>
          <a:xfrm>
            <a:off x="-37585" y="38100"/>
            <a:ext cx="8225093" cy="10361104"/>
          </a:xfrm>
          <a:prstGeom prst="rect">
            <a:avLst/>
          </a:prstGeom>
          <a:solidFill>
            <a:srgbClr val="BF6D5A"/>
          </a:solidFill>
        </p:spPr>
      </p:sp>
      <p:pic>
        <p:nvPicPr>
          <p:cNvPr id="5" name="Picture 5"/>
          <p:cNvPicPr>
            <a:picLocks noChangeAspect="1"/>
          </p:cNvPicPr>
          <p:nvPr/>
        </p:nvPicPr>
        <p:blipFill>
          <a:blip r:embed="rId3"/>
          <a:srcRect/>
          <a:stretch>
            <a:fillRect/>
          </a:stretch>
        </p:blipFill>
        <p:spPr>
          <a:xfrm>
            <a:off x="383784" y="110375"/>
            <a:ext cx="2730005" cy="1407002"/>
          </a:xfrm>
          <a:prstGeom prst="rect">
            <a:avLst/>
          </a:prstGeom>
        </p:spPr>
      </p:pic>
      <p:sp>
        <p:nvSpPr>
          <p:cNvPr id="7" name="TextBox 7"/>
          <p:cNvSpPr txBox="1"/>
          <p:nvPr/>
        </p:nvSpPr>
        <p:spPr>
          <a:xfrm>
            <a:off x="9677400" y="609435"/>
            <a:ext cx="8610600" cy="1883849"/>
          </a:xfrm>
          <a:prstGeom prst="rect">
            <a:avLst/>
          </a:prstGeom>
        </p:spPr>
        <p:txBody>
          <a:bodyPr wrap="square" lIns="0" tIns="0" rIns="0" bIns="0" rtlCol="0" anchor="t">
            <a:spAutoFit/>
          </a:bodyPr>
          <a:lstStyle/>
          <a:p>
            <a:pPr>
              <a:lnSpc>
                <a:spcPts val="7420"/>
              </a:lnSpc>
            </a:pPr>
            <a:r>
              <a:rPr lang="nl-NL" sz="5800" b="1" dirty="0">
                <a:solidFill>
                  <a:srgbClr val="BF6D5A"/>
                </a:solidFill>
                <a:latin typeface="Poppins" pitchFamily="2" charset="77"/>
                <a:cs typeface="Poppins" pitchFamily="2" charset="77"/>
              </a:rPr>
              <a:t>Wanneer schakel je BPB in</a:t>
            </a:r>
            <a:r>
              <a:rPr lang="en-US" sz="5800" b="1" dirty="0">
                <a:solidFill>
                  <a:srgbClr val="BF6D5A"/>
                </a:solidFill>
                <a:latin typeface="Poppins" pitchFamily="2" charset="77"/>
                <a:cs typeface="Poppins" pitchFamily="2" charset="77"/>
              </a:rPr>
              <a:t>?</a:t>
            </a:r>
          </a:p>
        </p:txBody>
      </p:sp>
      <p:sp>
        <p:nvSpPr>
          <p:cNvPr id="8" name="TextBox 8"/>
          <p:cNvSpPr txBox="1"/>
          <p:nvPr/>
        </p:nvSpPr>
        <p:spPr>
          <a:xfrm>
            <a:off x="9244643" y="2482897"/>
            <a:ext cx="8180487" cy="6697346"/>
          </a:xfrm>
          <a:prstGeom prst="rect">
            <a:avLst/>
          </a:prstGeom>
        </p:spPr>
        <p:txBody>
          <a:bodyPr lIns="0" tIns="0" rIns="0" bIns="0" rtlCol="0" anchor="t">
            <a:spAutoFit/>
          </a:bodyPr>
          <a:lstStyle/>
          <a:p>
            <a:pPr algn="ctr">
              <a:lnSpc>
                <a:spcPts val="3072"/>
              </a:lnSpc>
            </a:pPr>
            <a:endParaRPr lang="nl-NL" dirty="0"/>
          </a:p>
          <a:p>
            <a:pPr marL="601980" lvl="1" indent="-342900">
              <a:lnSpc>
                <a:spcPct val="200000"/>
              </a:lnSpc>
              <a:buFont typeface="Wingdings" pitchFamily="2" charset="2"/>
              <a:buChar char="ü"/>
            </a:pPr>
            <a:r>
              <a:rPr lang="nl-NL" sz="2400" spc="-31" dirty="0">
                <a:solidFill>
                  <a:srgbClr val="674733"/>
                </a:solidFill>
                <a:latin typeface="Poppins" pitchFamily="2" charset="77"/>
                <a:cs typeface="Poppins" pitchFamily="2" charset="77"/>
              </a:rPr>
              <a:t>Training  en workshops voor </a:t>
            </a:r>
            <a:r>
              <a:rPr lang="nl-NL" sz="2400" b="1" spc="-31" dirty="0">
                <a:solidFill>
                  <a:srgbClr val="674733"/>
                </a:solidFill>
                <a:latin typeface="Poppins" pitchFamily="2" charset="77"/>
                <a:cs typeface="Poppins" pitchFamily="2" charset="77"/>
              </a:rPr>
              <a:t>leidinggevenden  en medewerkers  </a:t>
            </a:r>
            <a:r>
              <a:rPr lang="nl-NL" sz="2400" spc="-31" dirty="0">
                <a:solidFill>
                  <a:srgbClr val="674733"/>
                </a:solidFill>
                <a:latin typeface="Poppins" pitchFamily="2" charset="77"/>
                <a:cs typeface="Poppins" pitchFamily="2" charset="77"/>
              </a:rPr>
              <a:t>voor meer werkenergie.</a:t>
            </a:r>
          </a:p>
          <a:p>
            <a:pPr marL="601980" lvl="1" indent="-342900">
              <a:lnSpc>
                <a:spcPct val="200000"/>
              </a:lnSpc>
              <a:buFont typeface="Wingdings" pitchFamily="2" charset="2"/>
              <a:buChar char="ü"/>
            </a:pPr>
            <a:r>
              <a:rPr lang="nl-NL" sz="2400" b="1" spc="-31" dirty="0">
                <a:solidFill>
                  <a:srgbClr val="674733"/>
                </a:solidFill>
                <a:latin typeface="Poppins" pitchFamily="2" charset="77"/>
                <a:cs typeface="Poppins" pitchFamily="2" charset="77"/>
              </a:rPr>
              <a:t>Teams  </a:t>
            </a:r>
            <a:r>
              <a:rPr lang="nl-NL" sz="2400" spc="-31" dirty="0">
                <a:solidFill>
                  <a:srgbClr val="674733"/>
                </a:solidFill>
                <a:latin typeface="Poppins" pitchFamily="2" charset="77"/>
                <a:cs typeface="Poppins" pitchFamily="2" charset="77"/>
              </a:rPr>
              <a:t>die beter willen samenwerken bv door werkdruk, na fusie/</a:t>
            </a:r>
            <a:r>
              <a:rPr lang="nl-NL" sz="2400" spc="-31" dirty="0" err="1">
                <a:solidFill>
                  <a:srgbClr val="674733"/>
                </a:solidFill>
                <a:latin typeface="Poppins" pitchFamily="2" charset="77"/>
                <a:cs typeface="Poppins" pitchFamily="2" charset="77"/>
              </a:rPr>
              <a:t>reogranisatie</a:t>
            </a:r>
            <a:r>
              <a:rPr lang="nl-NL" sz="2400" spc="-31" dirty="0">
                <a:solidFill>
                  <a:srgbClr val="674733"/>
                </a:solidFill>
                <a:latin typeface="Poppins" pitchFamily="2" charset="77"/>
                <a:cs typeface="Poppins" pitchFamily="2" charset="77"/>
              </a:rPr>
              <a:t>, veel verzuim ed.</a:t>
            </a:r>
          </a:p>
          <a:p>
            <a:pPr marL="601980" lvl="1" indent="-342900">
              <a:lnSpc>
                <a:spcPct val="200000"/>
              </a:lnSpc>
              <a:buFont typeface="Wingdings" pitchFamily="2" charset="2"/>
              <a:buChar char="ü"/>
            </a:pPr>
            <a:r>
              <a:rPr lang="nl-NL" sz="2400" b="1" spc="-31" dirty="0">
                <a:solidFill>
                  <a:srgbClr val="674733"/>
                </a:solidFill>
                <a:latin typeface="Poppins" pitchFamily="2" charset="77"/>
                <a:cs typeface="Poppins" pitchFamily="2" charset="77"/>
              </a:rPr>
              <a:t>Medewerker</a:t>
            </a:r>
            <a:r>
              <a:rPr lang="nl-NL" sz="2400" spc="-31" dirty="0">
                <a:solidFill>
                  <a:srgbClr val="674733"/>
                </a:solidFill>
                <a:latin typeface="Poppins" pitchFamily="2" charset="77"/>
                <a:cs typeface="Poppins" pitchFamily="2" charset="77"/>
              </a:rPr>
              <a:t> met stressklachten ter preventie van verzuim voor begeleiding naar meer werkenergie.</a:t>
            </a:r>
          </a:p>
          <a:p>
            <a:pPr marL="601980" lvl="1" indent="-342900">
              <a:lnSpc>
                <a:spcPct val="200000"/>
              </a:lnSpc>
              <a:buFont typeface="Wingdings" pitchFamily="2" charset="2"/>
              <a:buChar char="ü"/>
            </a:pPr>
            <a:r>
              <a:rPr lang="nl-NL" sz="2400" b="1" spc="-31" dirty="0">
                <a:solidFill>
                  <a:srgbClr val="674733"/>
                </a:solidFill>
                <a:latin typeface="Poppins" pitchFamily="2" charset="77"/>
                <a:cs typeface="Poppins" pitchFamily="2" charset="77"/>
              </a:rPr>
              <a:t>Medewerker</a:t>
            </a:r>
            <a:r>
              <a:rPr lang="nl-NL" sz="2400" spc="-31" dirty="0">
                <a:solidFill>
                  <a:srgbClr val="674733"/>
                </a:solidFill>
                <a:latin typeface="Poppins" pitchFamily="2" charset="77"/>
                <a:cs typeface="Poppins" pitchFamily="2" charset="77"/>
              </a:rPr>
              <a:t> met stressklachten/burnout met verzuim voor begeleiding naar duurzaam herstel.</a:t>
            </a:r>
          </a:p>
          <a:p>
            <a:pPr marL="259080" lvl="1">
              <a:lnSpc>
                <a:spcPts val="3072"/>
              </a:lnSpc>
            </a:pPr>
            <a:endParaRPr lang="en-US" sz="2400" spc="-31" dirty="0">
              <a:solidFill>
                <a:srgbClr val="BF6D5A"/>
              </a:solidFill>
              <a:latin typeface="Poppins" pitchFamily="2" charset="77"/>
              <a:cs typeface="Poppins" pitchFamily="2" charset="77"/>
            </a:endParaRPr>
          </a:p>
        </p:txBody>
      </p:sp>
      <p:pic>
        <p:nvPicPr>
          <p:cNvPr id="12" name="Afbeelding 11" descr="Afbeelding met buitenshuis, voertuig, hemel, Landvoertuig&#10;&#10;Automatisch gegenereerde beschrijving">
            <a:extLst>
              <a:ext uri="{FF2B5EF4-FFF2-40B4-BE49-F238E27FC236}">
                <a16:creationId xmlns:a16="http://schemas.microsoft.com/office/drawing/2014/main" id="{D6D360E1-62FC-B946-8586-8AB042EB49A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6933" y="2168558"/>
            <a:ext cx="6550680" cy="4876800"/>
          </a:xfrm>
          <a:prstGeom prst="rect">
            <a:avLst/>
          </a:prstGeom>
        </p:spPr>
      </p:pic>
    </p:spTree>
    <p:extLst>
      <p:ext uri="{BB962C8B-B14F-4D97-AF65-F5344CB8AC3E}">
        <p14:creationId xmlns:p14="http://schemas.microsoft.com/office/powerpoint/2010/main" val="591182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9206" y="515779"/>
            <a:ext cx="17191593" cy="9428321"/>
          </a:xfrm>
          <a:prstGeom prst="rect">
            <a:avLst/>
          </a:prstGeom>
          <a:solidFill>
            <a:srgbClr val="BF6D5A"/>
          </a:solidFill>
        </p:spPr>
      </p:sp>
      <p:sp>
        <p:nvSpPr>
          <p:cNvPr id="3" name="Freeform 3"/>
          <p:cNvSpPr/>
          <p:nvPr/>
        </p:nvSpPr>
        <p:spPr>
          <a:xfrm>
            <a:off x="15596999" y="7826871"/>
            <a:ext cx="1798156" cy="2152489"/>
          </a:xfrm>
          <a:custGeom>
            <a:avLst/>
            <a:gdLst/>
            <a:ahLst/>
            <a:cxnLst/>
            <a:rect l="l" t="t" r="r" b="b"/>
            <a:pathLst>
              <a:path w="1798156" h="2152489">
                <a:moveTo>
                  <a:pt x="0" y="0"/>
                </a:moveTo>
                <a:lnTo>
                  <a:pt x="1798156" y="0"/>
                </a:lnTo>
                <a:lnTo>
                  <a:pt x="1798156" y="2152489"/>
                </a:lnTo>
                <a:lnTo>
                  <a:pt x="0" y="2152489"/>
                </a:lnTo>
                <a:lnTo>
                  <a:pt x="0" y="0"/>
                </a:lnTo>
                <a:close/>
              </a:path>
            </a:pathLst>
          </a:custGeom>
          <a:blipFill>
            <a:blip r:embed="rId3"/>
            <a:stretch>
              <a:fillRect r="-132264"/>
            </a:stretch>
          </a:blipFill>
        </p:spPr>
      </p:sp>
      <p:sp>
        <p:nvSpPr>
          <p:cNvPr id="5" name="TextBox 5"/>
          <p:cNvSpPr txBox="1"/>
          <p:nvPr/>
        </p:nvSpPr>
        <p:spPr>
          <a:xfrm>
            <a:off x="9138684" y="2705100"/>
            <a:ext cx="7692146" cy="2308324"/>
          </a:xfrm>
          <a:prstGeom prst="rect">
            <a:avLst/>
          </a:prstGeom>
        </p:spPr>
        <p:txBody>
          <a:bodyPr lIns="0" tIns="0" rIns="0" bIns="0" rtlCol="0" anchor="t">
            <a:spAutoFit/>
          </a:bodyPr>
          <a:lstStyle/>
          <a:p>
            <a:pPr algn="r">
              <a:lnSpc>
                <a:spcPts val="9000"/>
              </a:lnSpc>
            </a:pPr>
            <a:r>
              <a:rPr lang="en-US" sz="7500" spc="300" dirty="0">
                <a:solidFill>
                  <a:srgbClr val="F4F8F3"/>
                </a:solidFill>
                <a:latin typeface="Poppins"/>
              </a:rPr>
              <a:t>Heb je </a:t>
            </a:r>
            <a:r>
              <a:rPr lang="en-US" sz="7500" spc="300" dirty="0" err="1">
                <a:solidFill>
                  <a:srgbClr val="F4F8F3"/>
                </a:solidFill>
                <a:latin typeface="Poppins"/>
              </a:rPr>
              <a:t>nog</a:t>
            </a:r>
            <a:r>
              <a:rPr lang="en-US" sz="7500" spc="300" dirty="0">
                <a:solidFill>
                  <a:srgbClr val="F4F8F3"/>
                </a:solidFill>
                <a:latin typeface="Poppins"/>
              </a:rPr>
              <a:t> </a:t>
            </a:r>
            <a:r>
              <a:rPr lang="en-US" sz="7500" spc="300" dirty="0" err="1">
                <a:solidFill>
                  <a:srgbClr val="F4F8F3"/>
                </a:solidFill>
                <a:latin typeface="Poppins"/>
              </a:rPr>
              <a:t>een</a:t>
            </a:r>
            <a:r>
              <a:rPr lang="en-US" sz="7500" spc="300" dirty="0">
                <a:solidFill>
                  <a:srgbClr val="F4F8F3"/>
                </a:solidFill>
                <a:latin typeface="Poppins"/>
              </a:rPr>
              <a:t> </a:t>
            </a:r>
            <a:r>
              <a:rPr lang="en-US" sz="7500" spc="300" dirty="0" err="1">
                <a:solidFill>
                  <a:srgbClr val="F4F8F3"/>
                </a:solidFill>
                <a:latin typeface="Poppins"/>
              </a:rPr>
              <a:t>vraag</a:t>
            </a:r>
            <a:r>
              <a:rPr lang="en-US" sz="7500" spc="300" dirty="0">
                <a:solidFill>
                  <a:srgbClr val="F4F8F3"/>
                </a:solidFill>
                <a:latin typeface="Poppins"/>
              </a:rPr>
              <a:t>?</a:t>
            </a:r>
          </a:p>
        </p:txBody>
      </p:sp>
      <p:pic>
        <p:nvPicPr>
          <p:cNvPr id="13" name="Afbeelding 12" descr="Afbeelding met gloeilamp, lamp, Gloeilamp, licht&#10;&#10;Automatisch gegenereerde beschrijving">
            <a:extLst>
              <a:ext uri="{FF2B5EF4-FFF2-40B4-BE49-F238E27FC236}">
                <a16:creationId xmlns:a16="http://schemas.microsoft.com/office/drawing/2014/main" id="{5082CF23-14AF-4A43-B4B4-4146C5ECC8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73569" y="2133558"/>
            <a:ext cx="6096000" cy="6192762"/>
          </a:xfrm>
          <a:prstGeom prst="rect">
            <a:avLst/>
          </a:prstGeom>
        </p:spPr>
      </p:pic>
    </p:spTree>
    <p:extLst>
      <p:ext uri="{BB962C8B-B14F-4D97-AF65-F5344CB8AC3E}">
        <p14:creationId xmlns:p14="http://schemas.microsoft.com/office/powerpoint/2010/main" val="2366260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74844" y="2991453"/>
            <a:ext cx="2438400" cy="208788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982" y="3141584"/>
            <a:ext cx="2438400" cy="208788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33706" y="2980448"/>
            <a:ext cx="2438400" cy="208788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56763" y="4307622"/>
            <a:ext cx="474563" cy="4223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6627" y="3985349"/>
            <a:ext cx="362105" cy="32227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03951" y="3985349"/>
            <a:ext cx="362105" cy="32227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15625" y="4146485"/>
            <a:ext cx="474563" cy="42236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287" y="332323"/>
            <a:ext cx="1250946" cy="1392754"/>
          </a:xfrm>
          <a:prstGeom prst="rect">
            <a:avLst/>
          </a:prstGeom>
        </p:spPr>
      </p:pic>
      <p:sp>
        <p:nvSpPr>
          <p:cNvPr id="10" name="TextBox 10"/>
          <p:cNvSpPr txBox="1"/>
          <p:nvPr/>
        </p:nvSpPr>
        <p:spPr>
          <a:xfrm>
            <a:off x="1435169" y="2338298"/>
            <a:ext cx="2219213" cy="596900"/>
          </a:xfrm>
          <a:prstGeom prst="rect">
            <a:avLst/>
          </a:prstGeom>
        </p:spPr>
        <p:txBody>
          <a:bodyPr wrap="square" lIns="0" tIns="0" rIns="0" bIns="0" rtlCol="0" anchor="t">
            <a:spAutoFit/>
          </a:bodyPr>
          <a:lstStyle/>
          <a:p>
            <a:pPr algn="ctr">
              <a:lnSpc>
                <a:spcPts val="4899"/>
              </a:lnSpc>
            </a:pPr>
            <a:r>
              <a:rPr lang="en-US" sz="3499" dirty="0">
                <a:solidFill>
                  <a:srgbClr val="516E58"/>
                </a:solidFill>
                <a:latin typeface="Roboto Bold"/>
              </a:rPr>
              <a:t>AMPLITIE</a:t>
            </a:r>
          </a:p>
        </p:txBody>
      </p:sp>
      <p:sp>
        <p:nvSpPr>
          <p:cNvPr id="11" name="TextBox 11"/>
          <p:cNvSpPr txBox="1"/>
          <p:nvPr/>
        </p:nvSpPr>
        <p:spPr>
          <a:xfrm>
            <a:off x="14315862" y="2338298"/>
            <a:ext cx="2856158" cy="596900"/>
          </a:xfrm>
          <a:prstGeom prst="rect">
            <a:avLst/>
          </a:prstGeom>
        </p:spPr>
        <p:txBody>
          <a:bodyPr wrap="square" lIns="0" tIns="0" rIns="0" bIns="0" rtlCol="0" anchor="t">
            <a:spAutoFit/>
          </a:bodyPr>
          <a:lstStyle/>
          <a:p>
            <a:pPr algn="ctr">
              <a:lnSpc>
                <a:spcPts val="4899"/>
              </a:lnSpc>
            </a:pPr>
            <a:r>
              <a:rPr lang="en-US" sz="3499" dirty="0">
                <a:solidFill>
                  <a:srgbClr val="516E58"/>
                </a:solidFill>
                <a:latin typeface="Roboto Bold"/>
              </a:rPr>
              <a:t>BEGELEIDING</a:t>
            </a:r>
          </a:p>
        </p:txBody>
      </p:sp>
      <p:sp>
        <p:nvSpPr>
          <p:cNvPr id="12" name="TextBox 12"/>
          <p:cNvSpPr txBox="1"/>
          <p:nvPr/>
        </p:nvSpPr>
        <p:spPr>
          <a:xfrm>
            <a:off x="7979271" y="2338298"/>
            <a:ext cx="2329458" cy="596900"/>
          </a:xfrm>
          <a:prstGeom prst="rect">
            <a:avLst/>
          </a:prstGeom>
        </p:spPr>
        <p:txBody>
          <a:bodyPr lIns="0" tIns="0" rIns="0" bIns="0" rtlCol="0" anchor="t">
            <a:spAutoFit/>
          </a:bodyPr>
          <a:lstStyle/>
          <a:p>
            <a:pPr algn="ctr">
              <a:lnSpc>
                <a:spcPts val="4899"/>
              </a:lnSpc>
            </a:pPr>
            <a:r>
              <a:rPr lang="en-US" sz="3499">
                <a:solidFill>
                  <a:srgbClr val="516E58"/>
                </a:solidFill>
                <a:latin typeface="Roboto Bold"/>
              </a:rPr>
              <a:t>PREVENTIE</a:t>
            </a:r>
          </a:p>
        </p:txBody>
      </p:sp>
      <p:sp>
        <p:nvSpPr>
          <p:cNvPr id="13" name="TextBox 13"/>
          <p:cNvSpPr txBox="1"/>
          <p:nvPr/>
        </p:nvSpPr>
        <p:spPr>
          <a:xfrm>
            <a:off x="810686" y="5710941"/>
            <a:ext cx="3248992" cy="1250279"/>
          </a:xfrm>
          <a:prstGeom prst="rect">
            <a:avLst/>
          </a:prstGeom>
        </p:spPr>
        <p:txBody>
          <a:bodyPr lIns="0" tIns="0" rIns="0" bIns="0" rtlCol="0" anchor="t">
            <a:spAutoFit/>
          </a:bodyPr>
          <a:lstStyle/>
          <a:p>
            <a:pPr algn="ctr">
              <a:lnSpc>
                <a:spcPts val="2424"/>
              </a:lnSpc>
            </a:pPr>
            <a:r>
              <a:rPr lang="nl-NL" sz="2400" b="1" dirty="0">
                <a:solidFill>
                  <a:srgbClr val="ED8338"/>
                </a:solidFill>
                <a:latin typeface="Poppins" pitchFamily="2" charset="77"/>
                <a:cs typeface="Poppins" pitchFamily="2" charset="77"/>
              </a:rPr>
              <a:t>Positieve werkenergie </a:t>
            </a:r>
          </a:p>
          <a:p>
            <a:pPr algn="ctr">
              <a:lnSpc>
                <a:spcPts val="2424"/>
              </a:lnSpc>
            </a:pPr>
            <a:r>
              <a:rPr lang="nl-NL" sz="2400" b="1" dirty="0">
                <a:solidFill>
                  <a:srgbClr val="ED8338"/>
                </a:solidFill>
                <a:latin typeface="Poppins" pitchFamily="2" charset="77"/>
                <a:cs typeface="Poppins" pitchFamily="2" charset="77"/>
              </a:rPr>
              <a:t>voor alle medewerkers</a:t>
            </a:r>
          </a:p>
        </p:txBody>
      </p:sp>
      <p:sp>
        <p:nvSpPr>
          <p:cNvPr id="14" name="TextBox 14"/>
          <p:cNvSpPr txBox="1"/>
          <p:nvPr/>
        </p:nvSpPr>
        <p:spPr>
          <a:xfrm>
            <a:off x="7315200" y="5540194"/>
            <a:ext cx="3657599" cy="1558119"/>
          </a:xfrm>
          <a:prstGeom prst="rect">
            <a:avLst/>
          </a:prstGeom>
        </p:spPr>
        <p:txBody>
          <a:bodyPr wrap="square" lIns="0" tIns="0" rIns="0" bIns="0" rtlCol="0" anchor="t">
            <a:spAutoFit/>
          </a:bodyPr>
          <a:lstStyle/>
          <a:p>
            <a:pPr algn="ctr">
              <a:lnSpc>
                <a:spcPts val="2425"/>
              </a:lnSpc>
            </a:pPr>
            <a:r>
              <a:rPr lang="nl-NL" sz="2400" b="1" dirty="0">
                <a:solidFill>
                  <a:srgbClr val="ED8338"/>
                </a:solidFill>
                <a:latin typeface="Poppins" pitchFamily="2" charset="77"/>
                <a:cs typeface="Poppins" pitchFamily="2" charset="77"/>
              </a:rPr>
              <a:t>Tijdige begeleiding </a:t>
            </a:r>
          </a:p>
          <a:p>
            <a:pPr algn="ctr">
              <a:lnSpc>
                <a:spcPts val="2425"/>
              </a:lnSpc>
            </a:pPr>
            <a:r>
              <a:rPr lang="nl-NL" sz="2400" b="1" dirty="0">
                <a:solidFill>
                  <a:srgbClr val="ED8338"/>
                </a:solidFill>
                <a:latin typeface="Poppins" pitchFamily="2" charset="77"/>
                <a:cs typeface="Poppins" pitchFamily="2" charset="77"/>
              </a:rPr>
              <a:t>van medewerkers in  </a:t>
            </a:r>
          </a:p>
          <a:p>
            <a:pPr algn="ctr">
              <a:lnSpc>
                <a:spcPts val="2425"/>
              </a:lnSpc>
            </a:pPr>
            <a:r>
              <a:rPr lang="nl-NL" sz="2400" b="1" dirty="0">
                <a:solidFill>
                  <a:srgbClr val="ED8338"/>
                </a:solidFill>
                <a:latin typeface="Poppins" pitchFamily="2" charset="77"/>
                <a:cs typeface="Poppins" pitchFamily="2" charset="77"/>
              </a:rPr>
              <a:t>risicogroepen </a:t>
            </a:r>
          </a:p>
          <a:p>
            <a:pPr algn="ctr">
              <a:lnSpc>
                <a:spcPts val="2425"/>
              </a:lnSpc>
            </a:pPr>
            <a:r>
              <a:rPr lang="nl-NL" sz="2400" b="1" dirty="0">
                <a:solidFill>
                  <a:srgbClr val="ED8338"/>
                </a:solidFill>
                <a:latin typeface="Poppins" pitchFamily="2" charset="77"/>
                <a:cs typeface="Poppins" pitchFamily="2" charset="77"/>
              </a:rPr>
              <a:t>om verzuim </a:t>
            </a:r>
          </a:p>
          <a:p>
            <a:pPr algn="ctr">
              <a:lnSpc>
                <a:spcPts val="2425"/>
              </a:lnSpc>
            </a:pPr>
            <a:r>
              <a:rPr lang="nl-NL" sz="2500" b="1" dirty="0">
                <a:solidFill>
                  <a:srgbClr val="ED8338"/>
                </a:solidFill>
                <a:latin typeface="Poppins" pitchFamily="2" charset="77"/>
                <a:cs typeface="Poppins" pitchFamily="2" charset="77"/>
              </a:rPr>
              <a:t>te voorkomen</a:t>
            </a:r>
          </a:p>
        </p:txBody>
      </p:sp>
      <p:sp>
        <p:nvSpPr>
          <p:cNvPr id="15" name="TextBox 15"/>
          <p:cNvSpPr txBox="1"/>
          <p:nvPr/>
        </p:nvSpPr>
        <p:spPr>
          <a:xfrm>
            <a:off x="14595731" y="5581401"/>
            <a:ext cx="2576289" cy="1558119"/>
          </a:xfrm>
          <a:prstGeom prst="rect">
            <a:avLst/>
          </a:prstGeom>
        </p:spPr>
        <p:txBody>
          <a:bodyPr lIns="0" tIns="0" rIns="0" bIns="0" rtlCol="0" anchor="t">
            <a:spAutoFit/>
          </a:bodyPr>
          <a:lstStyle/>
          <a:p>
            <a:pPr algn="ctr">
              <a:lnSpc>
                <a:spcPts val="2425"/>
              </a:lnSpc>
            </a:pPr>
            <a:r>
              <a:rPr lang="nl-NL" sz="2400" b="1" dirty="0">
                <a:solidFill>
                  <a:srgbClr val="ED8338"/>
                </a:solidFill>
                <a:latin typeface="Poppins" pitchFamily="2" charset="77"/>
                <a:cs typeface="Poppins" pitchFamily="2" charset="77"/>
              </a:rPr>
              <a:t>Begeleiding naar </a:t>
            </a:r>
          </a:p>
          <a:p>
            <a:pPr algn="ctr">
              <a:lnSpc>
                <a:spcPts val="2425"/>
              </a:lnSpc>
            </a:pPr>
            <a:r>
              <a:rPr lang="nl-NL" sz="2400" b="1" dirty="0">
                <a:solidFill>
                  <a:srgbClr val="ED8338"/>
                </a:solidFill>
                <a:latin typeface="Poppins" pitchFamily="2" charset="77"/>
                <a:cs typeface="Poppins" pitchFamily="2" charset="77"/>
              </a:rPr>
              <a:t>duurzaam herstel </a:t>
            </a:r>
          </a:p>
          <a:p>
            <a:pPr algn="ctr">
              <a:lnSpc>
                <a:spcPts val="2425"/>
              </a:lnSpc>
            </a:pPr>
            <a:r>
              <a:rPr lang="nl-NL" sz="2400" b="1" dirty="0">
                <a:solidFill>
                  <a:srgbClr val="ED8338"/>
                </a:solidFill>
                <a:latin typeface="Poppins" pitchFamily="2" charset="77"/>
                <a:cs typeface="Poppins" pitchFamily="2" charset="77"/>
              </a:rPr>
              <a:t>bij verzuim</a:t>
            </a:r>
          </a:p>
        </p:txBody>
      </p:sp>
      <p:sp>
        <p:nvSpPr>
          <p:cNvPr id="16" name="TextBox 16"/>
          <p:cNvSpPr txBox="1"/>
          <p:nvPr/>
        </p:nvSpPr>
        <p:spPr>
          <a:xfrm>
            <a:off x="228601" y="7802160"/>
            <a:ext cx="17754600" cy="750205"/>
          </a:xfrm>
          <a:prstGeom prst="rect">
            <a:avLst/>
          </a:prstGeom>
        </p:spPr>
        <p:txBody>
          <a:bodyPr wrap="square" lIns="0" tIns="0" rIns="0" bIns="0" rtlCol="0" anchor="t">
            <a:spAutoFit/>
          </a:bodyPr>
          <a:lstStyle/>
          <a:p>
            <a:pPr algn="ctr">
              <a:lnSpc>
                <a:spcPts val="5834"/>
              </a:lnSpc>
            </a:pPr>
            <a:r>
              <a:rPr lang="nl-NL" sz="5000" b="1" dirty="0">
                <a:solidFill>
                  <a:srgbClr val="674733"/>
                </a:solidFill>
                <a:latin typeface="Poppins" pitchFamily="2" charset="77"/>
                <a:cs typeface="Poppins" pitchFamily="2" charset="77"/>
              </a:rPr>
              <a:t>Veerkrachtig leven &amp; werken voor alle medewerkers</a:t>
            </a:r>
          </a:p>
        </p:txBody>
      </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1314" y="4426360"/>
            <a:ext cx="207736" cy="184885"/>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88514" y="4185524"/>
            <a:ext cx="207736" cy="18488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77679" y="4215180"/>
            <a:ext cx="207736" cy="184885"/>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4101" y="3892906"/>
            <a:ext cx="207736" cy="184885"/>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80131" y="3571201"/>
            <a:ext cx="207736" cy="18488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5566" y="3571201"/>
            <a:ext cx="207736" cy="184885"/>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72395" y="3942950"/>
            <a:ext cx="207736" cy="184885"/>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3481" y="3524980"/>
            <a:ext cx="103868" cy="92442"/>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36580" y="3524980"/>
            <a:ext cx="103868" cy="924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147581" cy="872162"/>
          </a:xfrm>
          <a:custGeom>
            <a:avLst/>
            <a:gdLst/>
            <a:ahLst/>
            <a:cxnLst/>
            <a:rect l="l" t="t" r="r" b="b"/>
            <a:pathLst>
              <a:path w="1147581" h="872162">
                <a:moveTo>
                  <a:pt x="0" y="0"/>
                </a:moveTo>
                <a:lnTo>
                  <a:pt x="1147581" y="0"/>
                </a:lnTo>
                <a:lnTo>
                  <a:pt x="1147581" y="872162"/>
                </a:lnTo>
                <a:lnTo>
                  <a:pt x="0" y="872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rot="-5400000">
            <a:off x="10960557" y="-6135725"/>
            <a:ext cx="20651" cy="15201012"/>
          </a:xfrm>
          <a:prstGeom prst="rect">
            <a:avLst/>
          </a:prstGeom>
          <a:solidFill>
            <a:srgbClr val="BF6D5A"/>
          </a:solidFill>
        </p:spPr>
      </p:sp>
      <p:sp>
        <p:nvSpPr>
          <p:cNvPr id="5" name="TextBox 5"/>
          <p:cNvSpPr txBox="1"/>
          <p:nvPr/>
        </p:nvSpPr>
        <p:spPr>
          <a:xfrm>
            <a:off x="5401307" y="4336509"/>
            <a:ext cx="11857993" cy="942566"/>
          </a:xfrm>
          <a:prstGeom prst="rect">
            <a:avLst/>
          </a:prstGeom>
        </p:spPr>
        <p:txBody>
          <a:bodyPr lIns="0" tIns="0" rIns="0" bIns="0" rtlCol="0" anchor="t">
            <a:spAutoFit/>
          </a:bodyPr>
          <a:lstStyle/>
          <a:p>
            <a:pPr algn="r">
              <a:lnSpc>
                <a:spcPts val="7440"/>
              </a:lnSpc>
            </a:pPr>
            <a:endParaRPr lang="en-US" sz="6000" spc="420" dirty="0">
              <a:solidFill>
                <a:srgbClr val="674733"/>
              </a:solidFill>
              <a:latin typeface="Poppins Bold"/>
            </a:endParaRPr>
          </a:p>
        </p:txBody>
      </p:sp>
      <p:sp>
        <p:nvSpPr>
          <p:cNvPr id="8" name="Freeform 8"/>
          <p:cNvSpPr/>
          <p:nvPr/>
        </p:nvSpPr>
        <p:spPr>
          <a:xfrm>
            <a:off x="-129671" y="8431812"/>
            <a:ext cx="3425019" cy="1924238"/>
          </a:xfrm>
          <a:custGeom>
            <a:avLst/>
            <a:gdLst/>
            <a:ahLst/>
            <a:cxnLst/>
            <a:rect l="l" t="t" r="r" b="b"/>
            <a:pathLst>
              <a:path w="3425019" h="1924238">
                <a:moveTo>
                  <a:pt x="0" y="0"/>
                </a:moveTo>
                <a:lnTo>
                  <a:pt x="3425019" y="0"/>
                </a:lnTo>
                <a:lnTo>
                  <a:pt x="3425019" y="1924238"/>
                </a:lnTo>
                <a:lnTo>
                  <a:pt x="0" y="1924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kstvak 9">
            <a:extLst>
              <a:ext uri="{FF2B5EF4-FFF2-40B4-BE49-F238E27FC236}">
                <a16:creationId xmlns:a16="http://schemas.microsoft.com/office/drawing/2014/main" id="{D4DDA54A-46BC-9B43-BA4A-FB75BCC3160C}"/>
              </a:ext>
            </a:extLst>
          </p:cNvPr>
          <p:cNvSpPr txBox="1"/>
          <p:nvPr/>
        </p:nvSpPr>
        <p:spPr>
          <a:xfrm>
            <a:off x="1295401" y="3066008"/>
            <a:ext cx="16230600" cy="5139869"/>
          </a:xfrm>
          <a:prstGeom prst="rect">
            <a:avLst/>
          </a:prstGeom>
          <a:noFill/>
        </p:spPr>
        <p:txBody>
          <a:bodyPr wrap="square" rtlCol="0">
            <a:spAutoFit/>
          </a:bodyPr>
          <a:lstStyle/>
          <a:p>
            <a:r>
              <a:rPr lang="nl-NL" sz="4400" b="1" dirty="0">
                <a:solidFill>
                  <a:srgbClr val="BF6D5A"/>
                </a:solidFill>
                <a:latin typeface="Poppins" pitchFamily="2" charset="77"/>
                <a:cs typeface="Poppins" pitchFamily="2" charset="77"/>
              </a:rPr>
              <a:t>Welke thema’s vragen in jullie bedrijf meer aandacht?</a:t>
            </a:r>
          </a:p>
          <a:p>
            <a:r>
              <a:rPr lang="nl-NL" sz="4400" b="1" dirty="0">
                <a:solidFill>
                  <a:srgbClr val="BF6D5A"/>
                </a:solidFill>
                <a:latin typeface="Poppins" pitchFamily="2" charset="77"/>
                <a:cs typeface="Poppins" pitchFamily="2" charset="77"/>
              </a:rPr>
              <a:t> </a:t>
            </a:r>
            <a:endParaRPr lang="nl-NL" sz="4000" b="1" dirty="0">
              <a:solidFill>
                <a:srgbClr val="BF6D5A"/>
              </a:solidFill>
              <a:latin typeface="Poppins" pitchFamily="2" charset="77"/>
              <a:cs typeface="Poppins" pitchFamily="2" charset="77"/>
            </a:endParaRPr>
          </a:p>
          <a:p>
            <a:pPr marL="742950" indent="-742950">
              <a:buAutoNum type="arabicParenR"/>
            </a:pPr>
            <a:r>
              <a:rPr lang="nl-NL" sz="4000" dirty="0">
                <a:solidFill>
                  <a:srgbClr val="BF6D5A"/>
                </a:solidFill>
                <a:latin typeface="Poppins" pitchFamily="2" charset="77"/>
                <a:cs typeface="Poppins" pitchFamily="2" charset="77"/>
              </a:rPr>
              <a:t>Kennis over herstellen van stress en werkenergie</a:t>
            </a:r>
          </a:p>
          <a:p>
            <a:pPr marL="742950" indent="-742950">
              <a:buAutoNum type="arabicParenR"/>
            </a:pPr>
            <a:r>
              <a:rPr lang="nl-NL" sz="4000" dirty="0">
                <a:solidFill>
                  <a:srgbClr val="BF6D5A"/>
                </a:solidFill>
                <a:latin typeface="Poppins" pitchFamily="2" charset="77"/>
                <a:cs typeface="Poppins" pitchFamily="2" charset="77"/>
              </a:rPr>
              <a:t>Inzicht in werkdruk en werkstress in de organisatie</a:t>
            </a:r>
          </a:p>
          <a:p>
            <a:pPr marL="742950" indent="-742950">
              <a:buAutoNum type="arabicParenR"/>
            </a:pPr>
            <a:r>
              <a:rPr lang="nl-NL" sz="4000" dirty="0">
                <a:solidFill>
                  <a:srgbClr val="BF6D5A"/>
                </a:solidFill>
                <a:latin typeface="Poppins" pitchFamily="2" charset="77"/>
                <a:cs typeface="Poppins" pitchFamily="2" charset="77"/>
              </a:rPr>
              <a:t>Coachend/mensgericht leidinggeven</a:t>
            </a:r>
          </a:p>
          <a:p>
            <a:pPr marL="742950" indent="-742950">
              <a:buAutoNum type="arabicParenR"/>
            </a:pPr>
            <a:r>
              <a:rPr lang="nl-NL" sz="4000" dirty="0">
                <a:solidFill>
                  <a:srgbClr val="BF6D5A"/>
                </a:solidFill>
                <a:latin typeface="Poppins" pitchFamily="2" charset="77"/>
                <a:cs typeface="Poppins" pitchFamily="2" charset="77"/>
              </a:rPr>
              <a:t>Vitaliteit van jonge werknemers</a:t>
            </a:r>
          </a:p>
          <a:p>
            <a:pPr marL="742950" indent="-742950">
              <a:buAutoNum type="arabicParenR"/>
            </a:pPr>
            <a:r>
              <a:rPr lang="nl-NL" sz="4000" dirty="0">
                <a:solidFill>
                  <a:srgbClr val="BF6D5A"/>
                </a:solidFill>
                <a:latin typeface="Poppins" pitchFamily="2" charset="77"/>
                <a:cs typeface="Poppins" pitchFamily="2" charset="77"/>
              </a:rPr>
              <a:t>Vitaliteit van vrouwen in de overgang</a:t>
            </a:r>
          </a:p>
          <a:p>
            <a:pPr marL="742950" indent="-742950">
              <a:buAutoNum type="arabicParenR"/>
            </a:pPr>
            <a:r>
              <a:rPr lang="nl-NL" sz="4000" dirty="0">
                <a:solidFill>
                  <a:srgbClr val="BF6D5A"/>
                </a:solidFill>
                <a:latin typeface="Poppins" pitchFamily="2" charset="77"/>
                <a:cs typeface="Poppins" pitchFamily="2" charset="77"/>
              </a:rPr>
              <a:t>Iets anders</a:t>
            </a:r>
          </a:p>
        </p:txBody>
      </p:sp>
    </p:spTree>
    <p:extLst>
      <p:ext uri="{BB962C8B-B14F-4D97-AF65-F5344CB8AC3E}">
        <p14:creationId xmlns:p14="http://schemas.microsoft.com/office/powerpoint/2010/main" val="3728135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652"/>
            <a:ext cx="8210643" cy="10298048"/>
          </a:xfrm>
          <a:prstGeom prst="rect">
            <a:avLst/>
          </a:prstGeom>
          <a:solidFill>
            <a:srgbClr val="BF6D5A"/>
          </a:solidFill>
        </p:spPr>
      </p:sp>
      <p:pic>
        <p:nvPicPr>
          <p:cNvPr id="3" name="Picture 3"/>
          <p:cNvPicPr>
            <a:picLocks noChangeAspect="1"/>
          </p:cNvPicPr>
          <p:nvPr/>
        </p:nvPicPr>
        <p:blipFill>
          <a:blip r:embed="rId3"/>
          <a:srcRect l="18617" r="18617"/>
          <a:stretch>
            <a:fillRect/>
          </a:stretch>
        </p:blipFill>
        <p:spPr>
          <a:xfrm>
            <a:off x="1116980" y="2966510"/>
            <a:ext cx="6200539" cy="6217526"/>
          </a:xfrm>
          <a:prstGeom prst="rect">
            <a:avLst/>
          </a:prstGeom>
        </p:spPr>
      </p:pic>
      <p:grpSp>
        <p:nvGrpSpPr>
          <p:cNvPr id="4" name="Group 4"/>
          <p:cNvGrpSpPr/>
          <p:nvPr/>
        </p:nvGrpSpPr>
        <p:grpSpPr>
          <a:xfrm>
            <a:off x="8610600" y="1905001"/>
            <a:ext cx="9048654" cy="5637963"/>
            <a:chOff x="0" y="-1393942"/>
            <a:chExt cx="12064872" cy="7517282"/>
          </a:xfrm>
        </p:grpSpPr>
        <p:sp>
          <p:nvSpPr>
            <p:cNvPr id="5" name="TextBox 5"/>
            <p:cNvSpPr txBox="1"/>
            <p:nvPr/>
          </p:nvSpPr>
          <p:spPr>
            <a:xfrm>
              <a:off x="0" y="-1393942"/>
              <a:ext cx="12064872" cy="2830688"/>
            </a:xfrm>
            <a:prstGeom prst="rect">
              <a:avLst/>
            </a:prstGeom>
          </p:spPr>
          <p:txBody>
            <a:bodyPr lIns="0" tIns="0" rIns="0" bIns="0" rtlCol="0" anchor="t">
              <a:spAutoFit/>
            </a:bodyPr>
            <a:lstStyle/>
            <a:p>
              <a:pPr algn="r">
                <a:lnSpc>
                  <a:spcPts val="5310"/>
                </a:lnSpc>
              </a:pPr>
              <a:r>
                <a:rPr lang="en-US" sz="6600" b="1" dirty="0" err="1">
                  <a:solidFill>
                    <a:srgbClr val="674733"/>
                  </a:solidFill>
                  <a:latin typeface="Poppins"/>
                </a:rPr>
                <a:t>Waar</a:t>
              </a:r>
              <a:r>
                <a:rPr lang="en-US" sz="6600" b="1" dirty="0">
                  <a:solidFill>
                    <a:srgbClr val="674733"/>
                  </a:solidFill>
                  <a:latin typeface="Poppins"/>
                </a:rPr>
                <a:t> </a:t>
              </a:r>
              <a:r>
                <a:rPr lang="en-US" sz="6600" b="1" dirty="0" err="1">
                  <a:solidFill>
                    <a:srgbClr val="674733"/>
                  </a:solidFill>
                  <a:latin typeface="Poppins"/>
                </a:rPr>
                <a:t>gaan</a:t>
              </a:r>
              <a:r>
                <a:rPr lang="en-US" sz="6600" b="1" dirty="0">
                  <a:solidFill>
                    <a:srgbClr val="674733"/>
                  </a:solidFill>
                  <a:latin typeface="Poppins"/>
                </a:rPr>
                <a:t> we het over </a:t>
              </a:r>
              <a:r>
                <a:rPr lang="en-US" sz="6600" b="1" dirty="0" err="1">
                  <a:solidFill>
                    <a:srgbClr val="674733"/>
                  </a:solidFill>
                  <a:latin typeface="Poppins"/>
                </a:rPr>
                <a:t>hebben</a:t>
              </a:r>
              <a:r>
                <a:rPr lang="en-US" sz="6600" b="1" dirty="0">
                  <a:solidFill>
                    <a:srgbClr val="674733"/>
                  </a:solidFill>
                  <a:latin typeface="Poppins"/>
                </a:rPr>
                <a:t> </a:t>
              </a:r>
              <a:r>
                <a:rPr lang="en-US" sz="6600" b="1" dirty="0" err="1">
                  <a:solidFill>
                    <a:srgbClr val="674733"/>
                  </a:solidFill>
                  <a:latin typeface="Poppins"/>
                </a:rPr>
                <a:t>vandaag</a:t>
              </a:r>
              <a:r>
                <a:rPr lang="en-US" sz="6600" b="1" dirty="0">
                  <a:solidFill>
                    <a:srgbClr val="674733"/>
                  </a:solidFill>
                  <a:latin typeface="Poppins"/>
                </a:rPr>
                <a:t>?</a:t>
              </a:r>
            </a:p>
          </p:txBody>
        </p:sp>
        <p:sp>
          <p:nvSpPr>
            <p:cNvPr id="6" name="TextBox 6"/>
            <p:cNvSpPr txBox="1"/>
            <p:nvPr/>
          </p:nvSpPr>
          <p:spPr>
            <a:xfrm>
              <a:off x="0" y="2314606"/>
              <a:ext cx="12064872" cy="3808734"/>
            </a:xfrm>
            <a:prstGeom prst="rect">
              <a:avLst/>
            </a:prstGeom>
          </p:spPr>
          <p:txBody>
            <a:bodyPr lIns="0" tIns="0" rIns="0" bIns="0" rtlCol="0" anchor="t">
              <a:spAutoFit/>
            </a:bodyPr>
            <a:lstStyle/>
            <a:p>
              <a:pPr marL="457200" indent="-457200">
                <a:lnSpc>
                  <a:spcPts val="4500"/>
                </a:lnSpc>
                <a:buFont typeface="Wingdings" pitchFamily="2" charset="2"/>
                <a:buChar char="q"/>
              </a:pPr>
              <a:r>
                <a:rPr lang="en-US" sz="3000" spc="30" dirty="0" err="1">
                  <a:solidFill>
                    <a:srgbClr val="674733"/>
                  </a:solidFill>
                  <a:latin typeface="Poppins"/>
                </a:rPr>
                <a:t>Werkdruk</a:t>
              </a:r>
              <a:r>
                <a:rPr lang="en-US" sz="3000" spc="30" dirty="0">
                  <a:solidFill>
                    <a:srgbClr val="674733"/>
                  </a:solidFill>
                  <a:latin typeface="Poppins"/>
                </a:rPr>
                <a:t> </a:t>
              </a:r>
              <a:r>
                <a:rPr lang="en-US" sz="3000" spc="30" dirty="0" err="1">
                  <a:solidFill>
                    <a:srgbClr val="674733"/>
                  </a:solidFill>
                  <a:latin typeface="Poppins"/>
                </a:rPr>
                <a:t>en</a:t>
              </a:r>
              <a:r>
                <a:rPr lang="en-US" sz="3000" spc="30" dirty="0">
                  <a:solidFill>
                    <a:srgbClr val="674733"/>
                  </a:solidFill>
                  <a:latin typeface="Poppins"/>
                </a:rPr>
                <a:t> </a:t>
              </a:r>
              <a:r>
                <a:rPr lang="en-US" sz="3000" spc="30" dirty="0" err="1">
                  <a:solidFill>
                    <a:srgbClr val="674733"/>
                  </a:solidFill>
                  <a:latin typeface="Poppins"/>
                </a:rPr>
                <a:t>werkstress</a:t>
              </a:r>
              <a:endParaRPr lang="en-US" sz="3000" spc="30" dirty="0">
                <a:solidFill>
                  <a:srgbClr val="674733"/>
                </a:solidFill>
                <a:latin typeface="Poppins"/>
              </a:endParaRPr>
            </a:p>
            <a:p>
              <a:pPr marL="457200" indent="-457200">
                <a:lnSpc>
                  <a:spcPts val="4500"/>
                </a:lnSpc>
                <a:buFont typeface="Wingdings" pitchFamily="2" charset="2"/>
                <a:buChar char="q"/>
              </a:pPr>
              <a:r>
                <a:rPr lang="en-US" sz="3000" spc="30" dirty="0" err="1">
                  <a:solidFill>
                    <a:srgbClr val="674733"/>
                  </a:solidFill>
                  <a:latin typeface="Poppins"/>
                </a:rPr>
                <a:t>Duurzaam</a:t>
              </a:r>
              <a:r>
                <a:rPr lang="en-US" sz="3000" spc="30" dirty="0">
                  <a:solidFill>
                    <a:srgbClr val="674733"/>
                  </a:solidFill>
                  <a:latin typeface="Poppins"/>
                </a:rPr>
                <a:t> </a:t>
              </a:r>
              <a:r>
                <a:rPr lang="en-US" sz="3000" spc="30" dirty="0" err="1">
                  <a:solidFill>
                    <a:srgbClr val="674733"/>
                  </a:solidFill>
                  <a:latin typeface="Poppins"/>
                </a:rPr>
                <a:t>herstellen</a:t>
              </a:r>
              <a:r>
                <a:rPr lang="en-US" sz="3000" spc="30" dirty="0">
                  <a:solidFill>
                    <a:srgbClr val="674733"/>
                  </a:solidFill>
                  <a:latin typeface="Poppins"/>
                </a:rPr>
                <a:t> van stress</a:t>
              </a:r>
            </a:p>
            <a:p>
              <a:pPr marL="457200" indent="-457200">
                <a:lnSpc>
                  <a:spcPts val="4500"/>
                </a:lnSpc>
                <a:buFont typeface="Wingdings" pitchFamily="2" charset="2"/>
                <a:buChar char="q"/>
              </a:pPr>
              <a:r>
                <a:rPr lang="en-US" sz="3000" spc="30" dirty="0" err="1">
                  <a:solidFill>
                    <a:srgbClr val="674733"/>
                  </a:solidFill>
                  <a:latin typeface="Poppins"/>
                </a:rPr>
                <a:t>Werkdruk</a:t>
              </a:r>
              <a:r>
                <a:rPr lang="en-US" sz="3000" spc="30" dirty="0">
                  <a:solidFill>
                    <a:srgbClr val="674733"/>
                  </a:solidFill>
                  <a:latin typeface="Poppins"/>
                </a:rPr>
                <a:t> in </a:t>
              </a:r>
              <a:r>
                <a:rPr lang="en-US" sz="3000" spc="30" dirty="0" err="1">
                  <a:solidFill>
                    <a:srgbClr val="674733"/>
                  </a:solidFill>
                  <a:latin typeface="Poppins"/>
                </a:rPr>
                <a:t>jouw</a:t>
              </a:r>
              <a:r>
                <a:rPr lang="en-US" sz="3000" spc="30" dirty="0">
                  <a:solidFill>
                    <a:srgbClr val="674733"/>
                  </a:solidFill>
                  <a:latin typeface="Poppins"/>
                </a:rPr>
                <a:t> </a:t>
              </a:r>
              <a:r>
                <a:rPr lang="en-US" sz="3000" spc="30" dirty="0" err="1">
                  <a:solidFill>
                    <a:srgbClr val="674733"/>
                  </a:solidFill>
                  <a:latin typeface="Poppins"/>
                </a:rPr>
                <a:t>organisatie</a:t>
              </a:r>
              <a:endParaRPr lang="en-US" sz="3000" spc="30" dirty="0">
                <a:solidFill>
                  <a:srgbClr val="674733"/>
                </a:solidFill>
                <a:latin typeface="Poppins"/>
              </a:endParaRPr>
            </a:p>
            <a:p>
              <a:pPr marL="457200" indent="-457200">
                <a:lnSpc>
                  <a:spcPts val="4500"/>
                </a:lnSpc>
                <a:buFont typeface="Wingdings" pitchFamily="2" charset="2"/>
                <a:buChar char="q"/>
              </a:pPr>
              <a:r>
                <a:rPr lang="en-US" sz="3000" spc="30" dirty="0" err="1">
                  <a:solidFill>
                    <a:srgbClr val="674733"/>
                  </a:solidFill>
                  <a:latin typeface="Poppins"/>
                </a:rPr>
                <a:t>Verzuim</a:t>
              </a:r>
              <a:r>
                <a:rPr lang="en-US" sz="3000" spc="30" dirty="0">
                  <a:solidFill>
                    <a:srgbClr val="674733"/>
                  </a:solidFill>
                  <a:latin typeface="Poppins"/>
                </a:rPr>
                <a:t> </a:t>
              </a:r>
              <a:r>
                <a:rPr lang="en-US" sz="3000" spc="30" dirty="0" err="1">
                  <a:solidFill>
                    <a:srgbClr val="674733"/>
                  </a:solidFill>
                  <a:latin typeface="Poppins"/>
                </a:rPr>
                <a:t>bij</a:t>
              </a:r>
              <a:r>
                <a:rPr lang="en-US" sz="3000" spc="30" dirty="0">
                  <a:solidFill>
                    <a:srgbClr val="674733"/>
                  </a:solidFill>
                  <a:latin typeface="Poppins"/>
                </a:rPr>
                <a:t> </a:t>
              </a:r>
              <a:r>
                <a:rPr lang="en-US" sz="3000" spc="30" dirty="0" err="1">
                  <a:solidFill>
                    <a:srgbClr val="674733"/>
                  </a:solidFill>
                  <a:latin typeface="Poppins"/>
                </a:rPr>
                <a:t>jonge</a:t>
              </a:r>
              <a:r>
                <a:rPr lang="en-US" sz="3000" spc="30" dirty="0">
                  <a:solidFill>
                    <a:srgbClr val="674733"/>
                  </a:solidFill>
                  <a:latin typeface="Poppins"/>
                </a:rPr>
                <a:t> </a:t>
              </a:r>
              <a:r>
                <a:rPr lang="en-US" sz="3000" spc="30" dirty="0" err="1">
                  <a:solidFill>
                    <a:srgbClr val="674733"/>
                  </a:solidFill>
                  <a:latin typeface="Poppins"/>
                </a:rPr>
                <a:t>medewerkers</a:t>
              </a:r>
              <a:endParaRPr lang="en-US" sz="3000" spc="30" dirty="0">
                <a:solidFill>
                  <a:srgbClr val="674733"/>
                </a:solidFill>
                <a:latin typeface="Poppins"/>
              </a:endParaRPr>
            </a:p>
            <a:p>
              <a:pPr marL="457200" indent="-457200">
                <a:lnSpc>
                  <a:spcPts val="4500"/>
                </a:lnSpc>
                <a:buFont typeface="Wingdings" pitchFamily="2" charset="2"/>
                <a:buChar char="q"/>
              </a:pPr>
              <a:r>
                <a:rPr lang="en-US" sz="3000" spc="30" dirty="0" err="1">
                  <a:solidFill>
                    <a:srgbClr val="674733"/>
                  </a:solidFill>
                  <a:latin typeface="Poppins"/>
                </a:rPr>
                <a:t>Verzuim</a:t>
              </a:r>
              <a:r>
                <a:rPr lang="en-US" sz="3000" spc="30" dirty="0">
                  <a:solidFill>
                    <a:srgbClr val="674733"/>
                  </a:solidFill>
                  <a:latin typeface="Poppins"/>
                </a:rPr>
                <a:t> </a:t>
              </a:r>
              <a:r>
                <a:rPr lang="en-US" sz="3000" spc="30" dirty="0" err="1">
                  <a:solidFill>
                    <a:srgbClr val="674733"/>
                  </a:solidFill>
                  <a:latin typeface="Poppins"/>
                </a:rPr>
                <a:t>bij</a:t>
              </a:r>
              <a:r>
                <a:rPr lang="en-US" sz="3000" spc="30" dirty="0">
                  <a:solidFill>
                    <a:srgbClr val="674733"/>
                  </a:solidFill>
                  <a:latin typeface="Poppins"/>
                </a:rPr>
                <a:t> </a:t>
              </a:r>
              <a:r>
                <a:rPr lang="en-US" sz="3000" spc="30" dirty="0" err="1">
                  <a:solidFill>
                    <a:srgbClr val="674733"/>
                  </a:solidFill>
                  <a:latin typeface="Poppins"/>
                </a:rPr>
                <a:t>vrouwen</a:t>
              </a:r>
              <a:r>
                <a:rPr lang="en-US" sz="3000" spc="30" dirty="0">
                  <a:solidFill>
                    <a:srgbClr val="674733"/>
                  </a:solidFill>
                  <a:latin typeface="Poppins"/>
                </a:rPr>
                <a:t> in de </a:t>
              </a:r>
              <a:r>
                <a:rPr lang="en-US" sz="3000" spc="30" dirty="0" err="1">
                  <a:solidFill>
                    <a:srgbClr val="674733"/>
                  </a:solidFill>
                  <a:latin typeface="Poppins"/>
                </a:rPr>
                <a:t>overgang</a:t>
              </a:r>
              <a:endParaRPr lang="en-US" sz="3000" spc="30" dirty="0">
                <a:solidFill>
                  <a:srgbClr val="674733"/>
                </a:solidFill>
                <a:latin typeface="Poppins"/>
              </a:endParaRPr>
            </a:p>
          </p:txBody>
        </p:sp>
      </p:grpSp>
      <p:sp>
        <p:nvSpPr>
          <p:cNvPr id="7" name="AutoShape 7"/>
          <p:cNvSpPr/>
          <p:nvPr/>
        </p:nvSpPr>
        <p:spPr>
          <a:xfrm rot="-5400000">
            <a:off x="13871934" y="-3138060"/>
            <a:ext cx="20651" cy="9476519"/>
          </a:xfrm>
          <a:prstGeom prst="rect">
            <a:avLst/>
          </a:prstGeom>
          <a:solidFill>
            <a:srgbClr val="BF6D5A"/>
          </a:solidFill>
        </p:spPr>
      </p:sp>
      <p:pic>
        <p:nvPicPr>
          <p:cNvPr id="8" name="Picture 8"/>
          <p:cNvPicPr>
            <a:picLocks noChangeAspect="1"/>
          </p:cNvPicPr>
          <p:nvPr/>
        </p:nvPicPr>
        <p:blipFill>
          <a:blip r:embed="rId4"/>
          <a:srcRect/>
          <a:stretch>
            <a:fillRect/>
          </a:stretch>
        </p:blipFill>
        <p:spPr>
          <a:xfrm>
            <a:off x="40779" y="99855"/>
            <a:ext cx="4176471" cy="2152489"/>
          </a:xfrm>
          <a:prstGeom prst="rect">
            <a:avLst/>
          </a:prstGeom>
        </p:spPr>
      </p:pic>
    </p:spTree>
    <p:extLst>
      <p:ext uri="{BB962C8B-B14F-4D97-AF65-F5344CB8AC3E}">
        <p14:creationId xmlns:p14="http://schemas.microsoft.com/office/powerpoint/2010/main" val="3402111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40779" y="99855"/>
            <a:ext cx="4176471" cy="2152489"/>
          </a:xfrm>
          <a:prstGeom prst="rect">
            <a:avLst/>
          </a:prstGeom>
        </p:spPr>
      </p:pic>
      <p:pic>
        <p:nvPicPr>
          <p:cNvPr id="11" name="Picture 9">
            <a:extLst>
              <a:ext uri="{FF2B5EF4-FFF2-40B4-BE49-F238E27FC236}">
                <a16:creationId xmlns:a16="http://schemas.microsoft.com/office/drawing/2014/main" id="{8EA9B704-DDCF-05CC-0025-D0218135B97D}"/>
              </a:ext>
            </a:extLst>
          </p:cNvPr>
          <p:cNvPicPr>
            <a:picLocks noChangeAspect="1"/>
          </p:cNvPicPr>
          <p:nvPr/>
        </p:nvPicPr>
        <p:blipFill>
          <a:blip r:embed="rId3"/>
          <a:srcRect/>
          <a:stretch>
            <a:fillRect/>
          </a:stretch>
        </p:blipFill>
        <p:spPr>
          <a:xfrm>
            <a:off x="-228600" y="97614"/>
            <a:ext cx="4176471" cy="2152489"/>
          </a:xfrm>
          <a:prstGeom prst="rect">
            <a:avLst/>
          </a:prstGeom>
        </p:spPr>
      </p:pic>
      <p:pic>
        <p:nvPicPr>
          <p:cNvPr id="3" name="Afbeelding 2" descr="Afbeelding met tekst, schermopname, Lettertype, diagram&#10;&#10;Automatisch gegenereerde beschrijving">
            <a:extLst>
              <a:ext uri="{FF2B5EF4-FFF2-40B4-BE49-F238E27FC236}">
                <a16:creationId xmlns:a16="http://schemas.microsoft.com/office/drawing/2014/main" id="{A6967B68-1826-4D45-83F1-79EFE88E5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48805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987" y="-5676"/>
            <a:ext cx="18304987" cy="10292676"/>
          </a:xfrm>
          <a:prstGeom prst="rect">
            <a:avLst/>
          </a:prstGeom>
          <a:solidFill>
            <a:srgbClr val="BF6D5A"/>
          </a:solidFill>
        </p:spPr>
        <p:txBody>
          <a:bodyPr/>
          <a:lstStyle/>
          <a:p>
            <a:endParaRPr lang="nl-NL" dirty="0"/>
          </a:p>
        </p:txBody>
      </p:sp>
      <p:pic>
        <p:nvPicPr>
          <p:cNvPr id="3" name="Picture 3"/>
          <p:cNvPicPr>
            <a:picLocks noChangeAspect="1"/>
          </p:cNvPicPr>
          <p:nvPr/>
        </p:nvPicPr>
        <p:blipFill>
          <a:blip r:embed="rId3"/>
          <a:srcRect r="57124"/>
          <a:stretch>
            <a:fillRect/>
          </a:stretch>
        </p:blipFill>
        <p:spPr>
          <a:xfrm>
            <a:off x="-57144" y="8142485"/>
            <a:ext cx="1790688" cy="2152489"/>
          </a:xfrm>
          <a:prstGeom prst="rect">
            <a:avLst/>
          </a:prstGeom>
        </p:spPr>
      </p:pic>
      <p:sp>
        <p:nvSpPr>
          <p:cNvPr id="4" name="TextBox 4"/>
          <p:cNvSpPr txBox="1"/>
          <p:nvPr/>
        </p:nvSpPr>
        <p:spPr>
          <a:xfrm>
            <a:off x="1594149" y="674250"/>
            <a:ext cx="15937901" cy="2142894"/>
          </a:xfrm>
          <a:prstGeom prst="rect">
            <a:avLst/>
          </a:prstGeom>
        </p:spPr>
        <p:txBody>
          <a:bodyPr wrap="square" lIns="0" tIns="0" rIns="0" bIns="0" rtlCol="0" anchor="t">
            <a:spAutoFit/>
          </a:bodyPr>
          <a:lstStyle/>
          <a:p>
            <a:pPr algn="r">
              <a:lnSpc>
                <a:spcPts val="9000"/>
              </a:lnSpc>
            </a:pPr>
            <a:r>
              <a:rPr lang="en-US" sz="6600" b="1" spc="300" dirty="0">
                <a:solidFill>
                  <a:srgbClr val="F4F8F3"/>
                </a:solidFill>
                <a:latin typeface="Poppins"/>
              </a:rPr>
              <a:t>Wat is Stress? </a:t>
            </a:r>
          </a:p>
          <a:p>
            <a:pPr>
              <a:lnSpc>
                <a:spcPts val="9000"/>
              </a:lnSpc>
            </a:pPr>
            <a:r>
              <a:rPr lang="en-US" sz="3200" spc="300" dirty="0">
                <a:solidFill>
                  <a:srgbClr val="F4F8F3"/>
                </a:solidFill>
                <a:latin typeface="Poppins"/>
              </a:rPr>
              <a:t>                     </a:t>
            </a:r>
            <a:endParaRPr lang="en-US" sz="3200" b="1" spc="300" dirty="0">
              <a:solidFill>
                <a:srgbClr val="F4F8F3"/>
              </a:solidFill>
              <a:latin typeface="Poppins"/>
            </a:endParaRPr>
          </a:p>
        </p:txBody>
      </p:sp>
      <p:pic>
        <p:nvPicPr>
          <p:cNvPr id="8" name="Afbeelding 7" descr="Afbeelding met tekst, schermopname&#10;&#10;Automatisch gegenereerde beschrijving">
            <a:extLst>
              <a:ext uri="{FF2B5EF4-FFF2-40B4-BE49-F238E27FC236}">
                <a16:creationId xmlns:a16="http://schemas.microsoft.com/office/drawing/2014/main" id="{9EDA3345-D025-1E4A-B32A-C508E6933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928" y="2202778"/>
            <a:ext cx="13850472" cy="6759921"/>
          </a:xfrm>
          <a:prstGeom prst="rect">
            <a:avLst/>
          </a:prstGeom>
        </p:spPr>
      </p:pic>
      <p:sp>
        <p:nvSpPr>
          <p:cNvPr id="10" name="Tekstvak 9">
            <a:extLst>
              <a:ext uri="{FF2B5EF4-FFF2-40B4-BE49-F238E27FC236}">
                <a16:creationId xmlns:a16="http://schemas.microsoft.com/office/drawing/2014/main" id="{F7149249-385B-8249-9B9A-AF7C19BEAE56}"/>
              </a:ext>
            </a:extLst>
          </p:cNvPr>
          <p:cNvSpPr txBox="1"/>
          <p:nvPr/>
        </p:nvSpPr>
        <p:spPr>
          <a:xfrm>
            <a:off x="4724400" y="9029700"/>
            <a:ext cx="9677400" cy="800219"/>
          </a:xfrm>
          <a:prstGeom prst="rect">
            <a:avLst/>
          </a:prstGeom>
          <a:noFill/>
        </p:spPr>
        <p:txBody>
          <a:bodyPr wrap="square" rtlCol="0">
            <a:spAutoFit/>
          </a:bodyPr>
          <a:lstStyle/>
          <a:p>
            <a:pPr algn="ctr"/>
            <a:r>
              <a:rPr lang="en-US" sz="2800" b="1" spc="300" dirty="0" err="1">
                <a:solidFill>
                  <a:srgbClr val="F4F8F3"/>
                </a:solidFill>
                <a:latin typeface="Poppins" pitchFamily="2" charset="77"/>
                <a:cs typeface="Poppins" pitchFamily="2" charset="77"/>
              </a:rPr>
              <a:t>Autonome</a:t>
            </a:r>
            <a:r>
              <a:rPr lang="en-US" sz="2800" b="1" spc="300" dirty="0">
                <a:solidFill>
                  <a:srgbClr val="F4F8F3"/>
                </a:solidFill>
                <a:latin typeface="Poppins" pitchFamily="2" charset="77"/>
                <a:cs typeface="Poppins" pitchFamily="2" charset="77"/>
              </a:rPr>
              <a:t> </a:t>
            </a:r>
            <a:r>
              <a:rPr lang="en-US" sz="2800" b="1" spc="300" dirty="0" err="1">
                <a:solidFill>
                  <a:srgbClr val="F4F8F3"/>
                </a:solidFill>
                <a:latin typeface="Poppins" pitchFamily="2" charset="77"/>
                <a:cs typeface="Poppins" pitchFamily="2" charset="77"/>
              </a:rPr>
              <a:t>zenuwstelsel</a:t>
            </a:r>
            <a:endParaRPr lang="nl-NL" sz="2800" dirty="0">
              <a:latin typeface="Poppins" pitchFamily="2" charset="77"/>
              <a:cs typeface="Poppins" pitchFamily="2" charset="77"/>
            </a:endParaRPr>
          </a:p>
          <a:p>
            <a:pPr algn="ctr"/>
            <a:endParaRPr lang="nl-NL" dirty="0"/>
          </a:p>
        </p:txBody>
      </p:sp>
    </p:spTree>
    <p:extLst>
      <p:ext uri="{BB962C8B-B14F-4D97-AF65-F5344CB8AC3E}">
        <p14:creationId xmlns:p14="http://schemas.microsoft.com/office/powerpoint/2010/main" val="271488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987" y="-5676"/>
            <a:ext cx="11065987" cy="4234776"/>
          </a:xfrm>
          <a:prstGeom prst="rect">
            <a:avLst/>
          </a:prstGeom>
          <a:solidFill>
            <a:srgbClr val="BF6D5A"/>
          </a:solidFill>
        </p:spPr>
        <p:txBody>
          <a:bodyPr/>
          <a:lstStyle/>
          <a:p>
            <a:endParaRPr lang="nl-NL"/>
          </a:p>
        </p:txBody>
      </p:sp>
      <p:pic>
        <p:nvPicPr>
          <p:cNvPr id="3" name="Picture 3"/>
          <p:cNvPicPr>
            <a:picLocks noChangeAspect="1"/>
          </p:cNvPicPr>
          <p:nvPr/>
        </p:nvPicPr>
        <p:blipFill>
          <a:blip r:embed="rId3"/>
          <a:srcRect r="57124"/>
          <a:stretch>
            <a:fillRect/>
          </a:stretch>
        </p:blipFill>
        <p:spPr>
          <a:xfrm>
            <a:off x="-16987" y="-47544"/>
            <a:ext cx="1790688" cy="2152489"/>
          </a:xfrm>
          <a:prstGeom prst="rect">
            <a:avLst/>
          </a:prstGeom>
        </p:spPr>
      </p:pic>
      <p:sp>
        <p:nvSpPr>
          <p:cNvPr id="4" name="TextBox 4"/>
          <p:cNvSpPr txBox="1"/>
          <p:nvPr/>
        </p:nvSpPr>
        <p:spPr>
          <a:xfrm>
            <a:off x="2330365" y="495300"/>
            <a:ext cx="9252035" cy="1154162"/>
          </a:xfrm>
          <a:prstGeom prst="rect">
            <a:avLst/>
          </a:prstGeom>
        </p:spPr>
        <p:txBody>
          <a:bodyPr wrap="square" lIns="0" tIns="0" rIns="0" bIns="0" rtlCol="0" anchor="t">
            <a:spAutoFit/>
          </a:bodyPr>
          <a:lstStyle/>
          <a:p>
            <a:pPr>
              <a:lnSpc>
                <a:spcPts val="9000"/>
              </a:lnSpc>
            </a:pPr>
            <a:r>
              <a:rPr lang="en-US" sz="6600" b="1" spc="300" dirty="0">
                <a:solidFill>
                  <a:srgbClr val="F4F8F3"/>
                </a:solidFill>
                <a:latin typeface="Poppins"/>
              </a:rPr>
              <a:t>Stress &amp; Burnout</a:t>
            </a:r>
          </a:p>
        </p:txBody>
      </p:sp>
      <p:pic>
        <p:nvPicPr>
          <p:cNvPr id="9" name="Afbeelding 8" descr="Afbeelding met tekst, Perceel, lijn, diagram">
            <a:extLst>
              <a:ext uri="{FF2B5EF4-FFF2-40B4-BE49-F238E27FC236}">
                <a16:creationId xmlns:a16="http://schemas.microsoft.com/office/drawing/2014/main" id="{AC1CB54C-5A92-509E-FD6F-153040CD6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030" y="2228763"/>
            <a:ext cx="12463268" cy="7562937"/>
          </a:xfrm>
          <a:prstGeom prst="rect">
            <a:avLst/>
          </a:prstGeom>
        </p:spPr>
      </p:pic>
    </p:spTree>
    <p:extLst>
      <p:ext uri="{BB962C8B-B14F-4D97-AF65-F5344CB8AC3E}">
        <p14:creationId xmlns:p14="http://schemas.microsoft.com/office/powerpoint/2010/main" val="3856428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7766</TotalTime>
  <Words>3580</Words>
  <Application>Microsoft Macintosh PowerPoint</Application>
  <PresentationFormat>Aangepast</PresentationFormat>
  <Paragraphs>437</Paragraphs>
  <Slides>39</Slides>
  <Notes>29</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39</vt:i4>
      </vt:variant>
    </vt:vector>
  </HeadingPairs>
  <TitlesOfParts>
    <vt:vector size="53" baseType="lpstr">
      <vt:lpstr>Roboto Bold</vt:lpstr>
      <vt:lpstr>Wingdings</vt:lpstr>
      <vt:lpstr>Calibri</vt:lpstr>
      <vt:lpstr>Poppins Bold</vt:lpstr>
      <vt:lpstr>FS Me</vt:lpstr>
      <vt:lpstr>Chalkboard SE</vt:lpstr>
      <vt:lpstr>Chalkduster</vt:lpstr>
      <vt:lpstr>Roboto</vt:lpstr>
      <vt:lpstr>Arial</vt:lpstr>
      <vt:lpstr>Courier New</vt:lpstr>
      <vt:lpstr>Segoe UI</vt:lpstr>
      <vt:lpstr>Segoe UI Emoji</vt:lpstr>
      <vt:lpstr>Poppins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080623 Presentatie Young Professionals</dc:title>
  <dc:creator>Margot Arts</dc:creator>
  <cp:lastModifiedBy>Chantal Bartels</cp:lastModifiedBy>
  <cp:revision>41</cp:revision>
  <cp:lastPrinted>2023-11-09T16:10:35Z</cp:lastPrinted>
  <dcterms:created xsi:type="dcterms:W3CDTF">2006-08-16T00:00:00Z</dcterms:created>
  <dcterms:modified xsi:type="dcterms:W3CDTF">2023-11-28T09:09:14Z</dcterms:modified>
  <dc:identifier>DAFjD9cC7NM</dc:identifier>
</cp:coreProperties>
</file>