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9" r:id="rId2"/>
    <p:sldId id="260" r:id="rId3"/>
    <p:sldId id="288" r:id="rId4"/>
    <p:sldId id="286" r:id="rId5"/>
    <p:sldId id="293" r:id="rId6"/>
    <p:sldId id="257" r:id="rId7"/>
    <p:sldId id="291" r:id="rId8"/>
    <p:sldId id="267" r:id="rId9"/>
    <p:sldId id="299" r:id="rId10"/>
    <p:sldId id="268" r:id="rId11"/>
    <p:sldId id="297" r:id="rId12"/>
    <p:sldId id="298" r:id="rId13"/>
    <p:sldId id="292" r:id="rId14"/>
    <p:sldId id="303" r:id="rId15"/>
    <p:sldId id="294" r:id="rId16"/>
    <p:sldId id="295" r:id="rId17"/>
    <p:sldId id="305" r:id="rId18"/>
    <p:sldId id="296" r:id="rId19"/>
    <p:sldId id="261" r:id="rId20"/>
    <p:sldId id="304" r:id="rId21"/>
    <p:sldId id="269" r:id="rId22"/>
    <p:sldId id="300" r:id="rId23"/>
    <p:sldId id="301" r:id="rId24"/>
    <p:sldId id="278" r:id="rId25"/>
    <p:sldId id="27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124"/>
  </p:normalViewPr>
  <p:slideViewPr>
    <p:cSldViewPr snapToGrid="0" snapToObjects="1">
      <p:cViewPr varScale="1">
        <p:scale>
          <a:sx n="101" d="100"/>
          <a:sy n="101"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E3CD4-320B-DB4B-AA1D-0EE0E6A28964}" type="datetimeFigureOut">
              <a:rPr lang="nl-NL" smtClean="0"/>
              <a:t>23-11-2022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84D80-EE00-634E-BC7E-713A3B0981E4}" type="slidenum">
              <a:rPr lang="nl-NL" smtClean="0"/>
              <a:t>‹nr.›</a:t>
            </a:fld>
            <a:endParaRPr lang="nl-NL"/>
          </a:p>
        </p:txBody>
      </p:sp>
    </p:spTree>
    <p:extLst>
      <p:ext uri="{BB962C8B-B14F-4D97-AF65-F5344CB8AC3E}">
        <p14:creationId xmlns:p14="http://schemas.microsoft.com/office/powerpoint/2010/main" val="252168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03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lang="nl-NL" dirty="0"/>
          </a:p>
          <a:p>
            <a:pPr marL="0" lvl="0" indent="0" algn="l" rtl="0">
              <a:lnSpc>
                <a:spcPct val="100000"/>
              </a:lnSpc>
              <a:spcBef>
                <a:spcPts val="0"/>
              </a:spcBef>
              <a:spcAft>
                <a:spcPts val="0"/>
              </a:spcAft>
              <a:buSzPts val="1400"/>
              <a:buNone/>
            </a:pPr>
            <a:r>
              <a:rPr lang="nl-NL" b="1" dirty="0"/>
              <a:t>Werkdruk </a:t>
            </a:r>
            <a:r>
              <a:rPr lang="nl-NL" dirty="0"/>
              <a:t>ontstaat als een werknemer niet kan voldoen aan de eisen die het werk aan hem stelt. Bijvoorbeeld wanneer een werknemer te weinig tijd heeft om zijn werk af te krijgen of onmogelijk het gewenste resultaat kan halen. De balans tussen de werkbelasting en de belastbaarheid van de werknemer is dan verstoord. </a:t>
            </a:r>
          </a:p>
          <a:p>
            <a:pPr marL="0" lvl="0" indent="0" algn="l" rtl="0">
              <a:lnSpc>
                <a:spcPct val="100000"/>
              </a:lnSpc>
              <a:spcBef>
                <a:spcPts val="0"/>
              </a:spcBef>
              <a:spcAft>
                <a:spcPts val="0"/>
              </a:spcAft>
              <a:buSzPts val="1400"/>
              <a:buNone/>
            </a:pPr>
            <a:endParaRPr lang="nl-NL" dirty="0"/>
          </a:p>
          <a:p>
            <a:pPr marL="0" lvl="0" indent="0" algn="l" rtl="0">
              <a:lnSpc>
                <a:spcPct val="100000"/>
              </a:lnSpc>
              <a:spcBef>
                <a:spcPts val="0"/>
              </a:spcBef>
              <a:spcAft>
                <a:spcPts val="0"/>
              </a:spcAft>
              <a:buSzPts val="1400"/>
              <a:buNone/>
            </a:pPr>
            <a:r>
              <a:rPr lang="en-US" b="1" dirty="0" err="1"/>
              <a:t>Werkplezier</a:t>
            </a:r>
            <a:r>
              <a:rPr lang="en-US" dirty="0"/>
              <a:t> </a:t>
            </a:r>
            <a:r>
              <a:rPr lang="en-US" dirty="0" err="1"/>
              <a:t>betekent</a:t>
            </a:r>
            <a:r>
              <a:rPr lang="en-US" dirty="0"/>
              <a:t> </a:t>
            </a:r>
            <a:r>
              <a:rPr lang="en-US" dirty="0" err="1"/>
              <a:t>dat</a:t>
            </a:r>
            <a:r>
              <a:rPr lang="en-US" dirty="0"/>
              <a:t> </a:t>
            </a:r>
            <a:r>
              <a:rPr lang="en-US" dirty="0" err="1"/>
              <a:t>je</a:t>
            </a:r>
            <a:r>
              <a:rPr lang="en-US" dirty="0"/>
              <a:t> met </a:t>
            </a:r>
            <a:r>
              <a:rPr lang="en-US" dirty="0" err="1"/>
              <a:t>plezier</a:t>
            </a:r>
            <a:r>
              <a:rPr lang="en-US" dirty="0"/>
              <a:t> </a:t>
            </a:r>
            <a:r>
              <a:rPr lang="en-US" dirty="0" err="1"/>
              <a:t>en</a:t>
            </a:r>
            <a:r>
              <a:rPr lang="en-US" dirty="0"/>
              <a:t> </a:t>
            </a:r>
            <a:r>
              <a:rPr lang="en-US" dirty="0" err="1"/>
              <a:t>uit</a:t>
            </a:r>
            <a:r>
              <a:rPr lang="en-US" dirty="0"/>
              <a:t> </a:t>
            </a:r>
            <a:r>
              <a:rPr lang="en-US" dirty="0" err="1"/>
              <a:t>jezelf</a:t>
            </a:r>
            <a:r>
              <a:rPr lang="en-US" dirty="0"/>
              <a:t> </a:t>
            </a:r>
            <a:r>
              <a:rPr lang="en-US" dirty="0" err="1"/>
              <a:t>doet</a:t>
            </a:r>
            <a:r>
              <a:rPr lang="en-US" dirty="0"/>
              <a:t> wat </a:t>
            </a:r>
            <a:r>
              <a:rPr lang="en-US" dirty="0" err="1"/>
              <a:t>er</a:t>
            </a:r>
            <a:r>
              <a:rPr lang="en-US" dirty="0"/>
              <a:t> </a:t>
            </a:r>
            <a:r>
              <a:rPr lang="en-US" dirty="0" err="1"/>
              <a:t>gedaan</a:t>
            </a:r>
            <a:r>
              <a:rPr lang="en-US" dirty="0"/>
              <a:t> </a:t>
            </a:r>
            <a:r>
              <a:rPr lang="en-US" dirty="0" err="1"/>
              <a:t>moet</a:t>
            </a:r>
            <a:r>
              <a:rPr lang="en-US" dirty="0"/>
              <a:t> </a:t>
            </a:r>
            <a:r>
              <a:rPr lang="en-US" dirty="0" err="1"/>
              <a:t>worden</a:t>
            </a:r>
            <a:r>
              <a:rPr lang="en-US" dirty="0"/>
              <a:t> </a:t>
            </a:r>
            <a:r>
              <a:rPr lang="en-US" dirty="0" err="1"/>
              <a:t>en</a:t>
            </a:r>
            <a:r>
              <a:rPr lang="en-US" dirty="0"/>
              <a:t> </a:t>
            </a:r>
            <a:r>
              <a:rPr lang="en-US" dirty="0" err="1"/>
              <a:t>dat</a:t>
            </a:r>
            <a:r>
              <a:rPr lang="en-US" dirty="0"/>
              <a:t> </a:t>
            </a:r>
            <a:r>
              <a:rPr lang="en-US" dirty="0" err="1"/>
              <a:t>je</a:t>
            </a:r>
            <a:r>
              <a:rPr lang="en-US" dirty="0"/>
              <a:t> </a:t>
            </a:r>
            <a:r>
              <a:rPr lang="en-US" dirty="0" err="1"/>
              <a:t>energie</a:t>
            </a:r>
            <a:r>
              <a:rPr lang="en-US" dirty="0"/>
              <a:t> </a:t>
            </a:r>
            <a:r>
              <a:rPr lang="en-US" dirty="0" err="1"/>
              <a:t>haalt</a:t>
            </a:r>
            <a:r>
              <a:rPr lang="en-US" dirty="0"/>
              <a:t> </a:t>
            </a:r>
            <a:r>
              <a:rPr lang="en-US" dirty="0" err="1"/>
              <a:t>uit</a:t>
            </a:r>
            <a:r>
              <a:rPr lang="en-US" dirty="0"/>
              <a:t> </a:t>
            </a:r>
            <a:r>
              <a:rPr lang="en-US" dirty="0" err="1"/>
              <a:t>je</a:t>
            </a:r>
            <a:r>
              <a:rPr lang="en-US" dirty="0"/>
              <a:t> </a:t>
            </a:r>
            <a:r>
              <a:rPr lang="en-US" dirty="0" err="1"/>
              <a:t>werkzaamheden</a:t>
            </a:r>
            <a:r>
              <a:rPr lang="en-US" dirty="0"/>
              <a:t>. </a:t>
            </a:r>
            <a:r>
              <a:rPr lang="en-US" dirty="0" err="1"/>
              <a:t>Je</a:t>
            </a:r>
            <a:r>
              <a:rPr lang="en-US" dirty="0"/>
              <a:t> </a:t>
            </a:r>
            <a:r>
              <a:rPr lang="en-US" dirty="0" err="1"/>
              <a:t>vindt</a:t>
            </a:r>
            <a:r>
              <a:rPr lang="en-US" dirty="0"/>
              <a:t> het </a:t>
            </a:r>
            <a:r>
              <a:rPr lang="en-US" dirty="0" err="1"/>
              <a:t>leuk</a:t>
            </a:r>
            <a:r>
              <a:rPr lang="en-US" dirty="0"/>
              <a:t> wat </a:t>
            </a:r>
            <a:r>
              <a:rPr lang="en-US" dirty="0" err="1"/>
              <a:t>je</a:t>
            </a:r>
            <a:r>
              <a:rPr lang="en-US" dirty="0"/>
              <a:t> </a:t>
            </a:r>
            <a:r>
              <a:rPr lang="en-US" dirty="0" err="1"/>
              <a:t>doet</a:t>
            </a:r>
            <a:r>
              <a:rPr lang="en-US" dirty="0"/>
              <a:t>. </a:t>
            </a:r>
            <a:r>
              <a:rPr lang="en-US" dirty="0" err="1"/>
              <a:t>Je</a:t>
            </a:r>
            <a:r>
              <a:rPr lang="en-US" dirty="0"/>
              <a:t> </a:t>
            </a:r>
            <a:r>
              <a:rPr lang="en-US" dirty="0" err="1"/>
              <a:t>voelt</a:t>
            </a:r>
            <a:r>
              <a:rPr lang="en-US" dirty="0"/>
              <a:t> </a:t>
            </a:r>
            <a:r>
              <a:rPr lang="en-US" dirty="0" err="1"/>
              <a:t>betrokkenheid</a:t>
            </a:r>
            <a:r>
              <a:rPr lang="en-US" dirty="0"/>
              <a:t> </a:t>
            </a:r>
            <a:r>
              <a:rPr lang="en-US" dirty="0" err="1"/>
              <a:t>bij</a:t>
            </a:r>
            <a:r>
              <a:rPr lang="en-US" dirty="0"/>
              <a:t> het </a:t>
            </a:r>
            <a:r>
              <a:rPr lang="en-US" dirty="0" err="1"/>
              <a:t>werk</a:t>
            </a:r>
            <a:r>
              <a:rPr lang="en-US" dirty="0"/>
              <a:t> </a:t>
            </a:r>
            <a:r>
              <a:rPr lang="en-US" dirty="0" err="1"/>
              <a:t>dat</a:t>
            </a:r>
            <a:r>
              <a:rPr lang="en-US" dirty="0"/>
              <a:t> </a:t>
            </a:r>
            <a:r>
              <a:rPr lang="en-US" dirty="0" err="1"/>
              <a:t>je</a:t>
            </a:r>
            <a:r>
              <a:rPr lang="en-US" dirty="0"/>
              <a:t> </a:t>
            </a:r>
            <a:r>
              <a:rPr lang="en-US" dirty="0" err="1"/>
              <a:t>doet</a:t>
            </a:r>
            <a:r>
              <a:rPr lang="en-US" dirty="0"/>
              <a:t> </a:t>
            </a:r>
            <a:r>
              <a:rPr lang="en-US" dirty="0" err="1"/>
              <a:t>en</a:t>
            </a:r>
            <a:r>
              <a:rPr lang="en-US" dirty="0"/>
              <a:t> </a:t>
            </a:r>
            <a:r>
              <a:rPr lang="en-US" dirty="0" err="1"/>
              <a:t>je</a:t>
            </a:r>
            <a:r>
              <a:rPr lang="en-US" dirty="0"/>
              <a:t> </a:t>
            </a:r>
            <a:r>
              <a:rPr lang="en-US" dirty="0" err="1"/>
              <a:t>ervaart</a:t>
            </a:r>
            <a:r>
              <a:rPr lang="en-US" dirty="0"/>
              <a:t> </a:t>
            </a:r>
            <a:r>
              <a:rPr lang="en-US" dirty="0" err="1"/>
              <a:t>gedrevenheid</a:t>
            </a:r>
            <a:r>
              <a:rPr lang="en-US" dirty="0"/>
              <a:t> </a:t>
            </a:r>
            <a:r>
              <a:rPr lang="en-US" dirty="0" err="1"/>
              <a:t>bij</a:t>
            </a:r>
            <a:r>
              <a:rPr lang="en-US" dirty="0"/>
              <a:t> </a:t>
            </a:r>
            <a:r>
              <a:rPr lang="en-US" dirty="0" err="1"/>
              <a:t>jezelf</a:t>
            </a:r>
            <a:r>
              <a:rPr lang="en-US" dirty="0"/>
              <a:t>, </a:t>
            </a:r>
            <a:r>
              <a:rPr lang="en-US" dirty="0" err="1"/>
              <a:t>bevlogenheid</a:t>
            </a:r>
            <a:r>
              <a:rPr lang="en-US" dirty="0"/>
              <a:t>.</a:t>
            </a:r>
            <a:br>
              <a:rPr lang="en-US" dirty="0"/>
            </a:br>
            <a:br>
              <a:rPr lang="en-US" dirty="0"/>
            </a:br>
            <a:endParaRPr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90204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49"/>
            <a:ext cx="5913408" cy="4674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dirty="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304451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delen, uitwisselen en deel alleen wat je wilt delen</a:t>
            </a:r>
          </a:p>
        </p:txBody>
      </p:sp>
      <p:sp>
        <p:nvSpPr>
          <p:cNvPr id="4" name="Tijdelijke aanduiding voor dianummer 3"/>
          <p:cNvSpPr>
            <a:spLocks noGrp="1"/>
          </p:cNvSpPr>
          <p:nvPr>
            <p:ph type="sldNum" sz="quarter" idx="5"/>
          </p:nvPr>
        </p:nvSpPr>
        <p:spPr/>
        <p:txBody>
          <a:bodyPr/>
          <a:lstStyle/>
          <a:p>
            <a:fld id="{28584D80-EE00-634E-BC7E-713A3B0981E4}" type="slidenum">
              <a:rPr lang="nl-NL" smtClean="0"/>
              <a:t>20</a:t>
            </a:fld>
            <a:endParaRPr lang="nl-NL"/>
          </a:p>
        </p:txBody>
      </p:sp>
    </p:spTree>
    <p:extLst>
      <p:ext uri="{BB962C8B-B14F-4D97-AF65-F5344CB8AC3E}">
        <p14:creationId xmlns:p14="http://schemas.microsoft.com/office/powerpoint/2010/main" val="13692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93738"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799" y="4400550"/>
            <a:ext cx="5982420" cy="4657186"/>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nl-NL" dirty="0"/>
              <a:t>Met wie? Waarom wel/niet?</a:t>
            </a:r>
            <a:endParaRPr dirty="0"/>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353640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Boek </a:t>
            </a:r>
            <a:r>
              <a:rPr lang="nl-NL" dirty="0" err="1"/>
              <a:t>getting</a:t>
            </a:r>
            <a:r>
              <a:rPr lang="nl-NL" dirty="0"/>
              <a:t> </a:t>
            </a:r>
            <a:r>
              <a:rPr lang="nl-NL" dirty="0" err="1"/>
              <a:t>things</a:t>
            </a:r>
            <a:r>
              <a:rPr lang="nl-NL" dirty="0"/>
              <a:t> </a:t>
            </a:r>
            <a:r>
              <a:rPr lang="nl-NL" dirty="0" err="1"/>
              <a:t>done</a:t>
            </a:r>
            <a:r>
              <a:rPr lang="nl-NL" dirty="0"/>
              <a:t> (ook kritiek op deze methode, wel </a:t>
            </a:r>
            <a:r>
              <a:rPr lang="nl-NL" dirty="0" err="1"/>
              <a:t>efficient</a:t>
            </a:r>
            <a:r>
              <a:rPr lang="nl-NL" dirty="0"/>
              <a:t>, niet effectief)</a:t>
            </a:r>
          </a:p>
        </p:txBody>
      </p:sp>
      <p:sp>
        <p:nvSpPr>
          <p:cNvPr id="4" name="Tijdelijke aanduiding voor dianummer 3"/>
          <p:cNvSpPr>
            <a:spLocks noGrp="1"/>
          </p:cNvSpPr>
          <p:nvPr>
            <p:ph type="sldNum" sz="quarter" idx="5"/>
          </p:nvPr>
        </p:nvSpPr>
        <p:spPr/>
        <p:txBody>
          <a:bodyPr/>
          <a:lstStyle/>
          <a:p>
            <a:fld id="{28584D80-EE00-634E-BC7E-713A3B0981E4}" type="slidenum">
              <a:rPr lang="nl-NL" smtClean="0"/>
              <a:t>23</a:t>
            </a:fld>
            <a:endParaRPr lang="nl-NL"/>
          </a:p>
        </p:txBody>
      </p:sp>
    </p:spTree>
    <p:extLst>
      <p:ext uri="{BB962C8B-B14F-4D97-AF65-F5344CB8AC3E}">
        <p14:creationId xmlns:p14="http://schemas.microsoft.com/office/powerpoint/2010/main" val="218537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dirty="0" err="1"/>
              <a:t>Denken</a:t>
            </a:r>
            <a:r>
              <a:rPr lang="en-US" dirty="0"/>
              <a:t>, </a:t>
            </a:r>
            <a:r>
              <a:rPr lang="en-US" dirty="0" err="1"/>
              <a:t>delen</a:t>
            </a:r>
            <a:r>
              <a:rPr lang="en-US" dirty="0"/>
              <a:t>, </a:t>
            </a:r>
            <a:r>
              <a:rPr lang="en-US" dirty="0" err="1"/>
              <a:t>uitwisselen</a:t>
            </a:r>
            <a:endParaRPr dirty="0"/>
          </a:p>
          <a:p>
            <a:pPr marL="457200" lvl="0" indent="-317500" algn="l" rtl="0">
              <a:lnSpc>
                <a:spcPct val="100000"/>
              </a:lnSpc>
              <a:spcBef>
                <a:spcPts val="0"/>
              </a:spcBef>
              <a:spcAft>
                <a:spcPts val="0"/>
              </a:spcAft>
              <a:buSzPts val="1400"/>
              <a:buChar char="-"/>
            </a:pPr>
            <a:endParaRPr dirty="0"/>
          </a:p>
        </p:txBody>
      </p:sp>
      <p:sp>
        <p:nvSpPr>
          <p:cNvPr id="317" name="Google Shape;31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115778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Artikel </a:t>
            </a:r>
            <a:r>
              <a:rPr lang="nl-NL" dirty="0" err="1"/>
              <a:t>Quit</a:t>
            </a:r>
            <a:r>
              <a:rPr lang="nl-NL" dirty="0"/>
              <a:t> </a:t>
            </a:r>
            <a:r>
              <a:rPr lang="nl-NL" dirty="0" err="1"/>
              <a:t>Quiting</a:t>
            </a:r>
            <a:r>
              <a:rPr lang="nl-NL" dirty="0"/>
              <a:t> meegegeven</a:t>
            </a:r>
            <a:endParaRPr dirty="0"/>
          </a:p>
        </p:txBody>
      </p:sp>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75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277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0000"/>
              </a:buClr>
              <a:buSzPts val="1100"/>
              <a:buFont typeface="Arial"/>
              <a:buAutoNum type="arabicPeriod"/>
            </a:pPr>
            <a:r>
              <a:rPr lang="en-US" sz="1200" b="1" dirty="0" err="1">
                <a:solidFill>
                  <a:srgbClr val="000000"/>
                </a:solidFill>
              </a:rPr>
              <a:t>Wie</a:t>
            </a:r>
            <a:r>
              <a:rPr lang="en-US" sz="1200" b="1" dirty="0">
                <a:solidFill>
                  <a:srgbClr val="000000"/>
                </a:solidFill>
              </a:rPr>
              <a:t> had </a:t>
            </a:r>
            <a:r>
              <a:rPr lang="en-US" sz="1200" b="1" dirty="0" err="1">
                <a:solidFill>
                  <a:srgbClr val="000000"/>
                </a:solidFill>
              </a:rPr>
              <a:t>afgeloepn</a:t>
            </a:r>
            <a:r>
              <a:rPr lang="en-US" sz="1200" b="1" dirty="0">
                <a:solidFill>
                  <a:srgbClr val="000000"/>
                </a:solidFill>
              </a:rPr>
              <a:t> week </a:t>
            </a:r>
            <a:r>
              <a:rPr lang="en-US" sz="1200" b="1" dirty="0" err="1">
                <a:solidFill>
                  <a:srgbClr val="000000"/>
                </a:solidFill>
              </a:rPr>
              <a:t>studiestress</a:t>
            </a:r>
            <a:r>
              <a:rPr lang="en-US" sz="1200" b="1" dirty="0">
                <a:solidFill>
                  <a:srgbClr val="000000"/>
                </a:solidFill>
              </a:rPr>
              <a:t>/stress in </a:t>
            </a:r>
            <a:r>
              <a:rPr lang="en-US" sz="1200" b="1" dirty="0" err="1">
                <a:solidFill>
                  <a:srgbClr val="000000"/>
                </a:solidFill>
              </a:rPr>
              <a:t>zijn</a:t>
            </a:r>
            <a:r>
              <a:rPr lang="en-US" sz="1200" b="1" dirty="0">
                <a:solidFill>
                  <a:srgbClr val="000000"/>
                </a:solidFill>
              </a:rPr>
              <a:t> </a:t>
            </a:r>
            <a:r>
              <a:rPr lang="en-US" sz="1200" b="1" dirty="0" err="1">
                <a:solidFill>
                  <a:srgbClr val="000000"/>
                </a:solidFill>
              </a:rPr>
              <a:t>algemeen</a:t>
            </a:r>
            <a:r>
              <a:rPr lang="en-US" sz="1200" b="1" dirty="0">
                <a:solidFill>
                  <a:srgbClr val="000000"/>
                </a:solidFill>
              </a:rPr>
              <a:t>? </a:t>
            </a:r>
          </a:p>
          <a:p>
            <a:pPr marL="228600" lvl="0" indent="-228600" algn="l" rtl="0">
              <a:lnSpc>
                <a:spcPct val="100000"/>
              </a:lnSpc>
              <a:spcBef>
                <a:spcPts val="0"/>
              </a:spcBef>
              <a:spcAft>
                <a:spcPts val="0"/>
              </a:spcAft>
              <a:buClr>
                <a:srgbClr val="000000"/>
              </a:buClr>
              <a:buSzPts val="1100"/>
              <a:buFont typeface="Arial"/>
              <a:buAutoNum type="arabicPeriod"/>
            </a:pPr>
            <a:r>
              <a:rPr lang="en-US" sz="1200" b="1" dirty="0">
                <a:solidFill>
                  <a:srgbClr val="000000"/>
                </a:solidFill>
              </a:rPr>
              <a:t>Hoe was </a:t>
            </a:r>
            <a:r>
              <a:rPr lang="en-US" sz="1200" b="1" dirty="0" err="1">
                <a:solidFill>
                  <a:srgbClr val="000000"/>
                </a:solidFill>
              </a:rPr>
              <a:t>afgelopen</a:t>
            </a:r>
            <a:r>
              <a:rPr lang="en-US" sz="1200" b="1" dirty="0">
                <a:solidFill>
                  <a:srgbClr val="000000"/>
                </a:solidFill>
              </a:rPr>
              <a:t> week </a:t>
            </a:r>
            <a:r>
              <a:rPr lang="en-US" sz="1200" b="1" dirty="0" err="1">
                <a:solidFill>
                  <a:srgbClr val="000000"/>
                </a:solidFill>
              </a:rPr>
              <a:t>voor</a:t>
            </a:r>
            <a:r>
              <a:rPr lang="en-US" sz="1200" b="1" dirty="0">
                <a:solidFill>
                  <a:srgbClr val="000000"/>
                </a:solidFill>
              </a:rPr>
              <a:t> </a:t>
            </a:r>
            <a:r>
              <a:rPr lang="en-US" sz="1200" b="1" dirty="0" err="1">
                <a:solidFill>
                  <a:srgbClr val="000000"/>
                </a:solidFill>
              </a:rPr>
              <a:t>jou</a:t>
            </a:r>
            <a:r>
              <a:rPr lang="en-US" sz="1200" b="1" dirty="0">
                <a:solidFill>
                  <a:srgbClr val="000000"/>
                </a:solidFill>
              </a:rPr>
              <a:t> </a:t>
            </a:r>
            <a:r>
              <a:rPr lang="en-US" sz="1200" b="1" dirty="0" err="1">
                <a:solidFill>
                  <a:srgbClr val="000000"/>
                </a:solidFill>
              </a:rPr>
              <a:t>persoonlijk</a:t>
            </a:r>
            <a:r>
              <a:rPr lang="en-US" sz="1200" b="1" dirty="0">
                <a:solidFill>
                  <a:srgbClr val="000000"/>
                </a:solidFill>
              </a:rPr>
              <a:t> de </a:t>
            </a:r>
            <a:r>
              <a:rPr lang="en-US" sz="1200" b="1" dirty="0" err="1">
                <a:solidFill>
                  <a:srgbClr val="000000"/>
                </a:solidFill>
              </a:rPr>
              <a:t>balans</a:t>
            </a:r>
            <a:r>
              <a:rPr lang="en-US" sz="1200" b="1" dirty="0">
                <a:solidFill>
                  <a:srgbClr val="000000"/>
                </a:solidFill>
              </a:rPr>
              <a:t> </a:t>
            </a:r>
            <a:r>
              <a:rPr lang="en-US" sz="1200" b="1" dirty="0" err="1">
                <a:solidFill>
                  <a:srgbClr val="000000"/>
                </a:solidFill>
              </a:rPr>
              <a:t>tussen</a:t>
            </a:r>
            <a:r>
              <a:rPr lang="en-US" sz="1200" b="1" dirty="0">
                <a:solidFill>
                  <a:srgbClr val="000000"/>
                </a:solidFill>
              </a:rPr>
              <a:t> </a:t>
            </a:r>
            <a:r>
              <a:rPr lang="en-US" sz="1200" b="1" dirty="0" err="1">
                <a:solidFill>
                  <a:srgbClr val="000000"/>
                </a:solidFill>
              </a:rPr>
              <a:t>werkdruk</a:t>
            </a:r>
            <a:r>
              <a:rPr lang="en-US" sz="1200" b="1" dirty="0">
                <a:solidFill>
                  <a:srgbClr val="000000"/>
                </a:solidFill>
              </a:rPr>
              <a:t> </a:t>
            </a:r>
            <a:r>
              <a:rPr lang="en-US" sz="1200" b="1" dirty="0" err="1">
                <a:solidFill>
                  <a:srgbClr val="000000"/>
                </a:solidFill>
              </a:rPr>
              <a:t>en</a:t>
            </a:r>
            <a:r>
              <a:rPr lang="en-US" sz="1200" b="1" dirty="0">
                <a:solidFill>
                  <a:srgbClr val="000000"/>
                </a:solidFill>
              </a:rPr>
              <a:t> </a:t>
            </a:r>
            <a:r>
              <a:rPr lang="en-US" sz="1200" b="1" dirty="0" err="1">
                <a:solidFill>
                  <a:srgbClr val="000000"/>
                </a:solidFill>
              </a:rPr>
              <a:t>werkplezier</a:t>
            </a:r>
            <a:r>
              <a:rPr lang="en-US" sz="1200" b="1" dirty="0">
                <a:solidFill>
                  <a:srgbClr val="000000"/>
                </a:solidFill>
              </a:rPr>
              <a:t>?</a:t>
            </a:r>
            <a:endParaRPr lang="en-US" b="1" dirty="0"/>
          </a:p>
          <a:p>
            <a:pPr marL="228600" lvl="0" indent="-228600" algn="l" rtl="0">
              <a:lnSpc>
                <a:spcPct val="100000"/>
              </a:lnSpc>
              <a:spcBef>
                <a:spcPts val="0"/>
              </a:spcBef>
              <a:spcAft>
                <a:spcPts val="0"/>
              </a:spcAft>
              <a:buClr>
                <a:schemeClr val="dk1"/>
              </a:buClr>
              <a:buSzPts val="1200"/>
              <a:buFont typeface="Calibri"/>
              <a:buAutoNum type="arabicPeriod"/>
            </a:pP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89523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dirty="0" err="1"/>
              <a:t>Instructie</a:t>
            </a:r>
            <a:r>
              <a:rPr lang="en-US" sz="1100" b="1" dirty="0"/>
              <a:t>:</a:t>
            </a:r>
            <a:endParaRPr dirty="0"/>
          </a:p>
          <a:p>
            <a:pPr marL="0" lvl="0" indent="0" algn="l" rtl="0">
              <a:lnSpc>
                <a:spcPct val="100000"/>
              </a:lnSpc>
              <a:spcBef>
                <a:spcPts val="0"/>
              </a:spcBef>
              <a:spcAft>
                <a:spcPts val="0"/>
              </a:spcAft>
              <a:buSzPts val="1400"/>
              <a:buNone/>
            </a:pPr>
            <a:br>
              <a:rPr lang="en-US" sz="1100" dirty="0"/>
            </a:br>
            <a:r>
              <a:rPr lang="en-US" sz="1100" b="1" dirty="0" err="1"/>
              <a:t>Stap</a:t>
            </a:r>
            <a:r>
              <a:rPr lang="en-US" sz="1100" b="1" dirty="0"/>
              <a:t> 1</a:t>
            </a:r>
            <a:r>
              <a:rPr lang="en-US" sz="1100" dirty="0"/>
              <a:t>:</a:t>
            </a:r>
            <a:r>
              <a:rPr lang="en-US" dirty="0"/>
              <a:t> </a:t>
            </a:r>
            <a:r>
              <a:rPr lang="en-US" sz="1100" dirty="0" err="1"/>
              <a:t>Flipover</a:t>
            </a:r>
            <a:r>
              <a:rPr lang="en-US" sz="1100" dirty="0"/>
              <a:t>, 2 </a:t>
            </a:r>
            <a:r>
              <a:rPr lang="en-US" sz="1100" dirty="0" err="1"/>
              <a:t>werkbladen</a:t>
            </a:r>
            <a:r>
              <a:rPr lang="en-US" sz="1100" dirty="0"/>
              <a:t> (A4-vel): ‘</a:t>
            </a:r>
            <a:r>
              <a:rPr lang="en-US" sz="1100" dirty="0" err="1"/>
              <a:t>werkdruk</a:t>
            </a:r>
            <a:r>
              <a:rPr lang="en-US" sz="1100" dirty="0"/>
              <a:t>’ </a:t>
            </a:r>
            <a:r>
              <a:rPr lang="en-US" sz="1100" dirty="0" err="1"/>
              <a:t>en</a:t>
            </a:r>
            <a:r>
              <a:rPr lang="en-US" sz="1100" dirty="0"/>
              <a:t> ‘</a:t>
            </a:r>
            <a:r>
              <a:rPr lang="en-US" sz="1100" dirty="0" err="1"/>
              <a:t>werkplezier</a:t>
            </a:r>
            <a:r>
              <a:rPr lang="en-US" sz="1100" dirty="0"/>
              <a:t>’.</a:t>
            </a:r>
            <a:endParaRPr dirty="0"/>
          </a:p>
          <a:p>
            <a:pPr marL="0" lvl="0" indent="0" algn="l" rtl="0">
              <a:lnSpc>
                <a:spcPct val="100000"/>
              </a:lnSpc>
              <a:spcBef>
                <a:spcPts val="0"/>
              </a:spcBef>
              <a:spcAft>
                <a:spcPts val="0"/>
              </a:spcAft>
              <a:buSzPts val="1400"/>
              <a:buNone/>
            </a:pPr>
            <a:r>
              <a:rPr lang="en-US" sz="1100" dirty="0" err="1"/>
              <a:t>Laat</a:t>
            </a:r>
            <a:r>
              <a:rPr lang="en-US" sz="1100" dirty="0"/>
              <a:t> </a:t>
            </a:r>
            <a:r>
              <a:rPr lang="en-US" sz="1100" dirty="0" err="1"/>
              <a:t>iedere</a:t>
            </a:r>
            <a:r>
              <a:rPr lang="en-US" sz="1100" dirty="0"/>
              <a:t> </a:t>
            </a:r>
            <a:r>
              <a:rPr lang="en-US" sz="1100" dirty="0" err="1"/>
              <a:t>deelnemer</a:t>
            </a:r>
            <a:r>
              <a:rPr lang="en-US" sz="1100" dirty="0"/>
              <a:t> 3 post it’s </a:t>
            </a:r>
            <a:r>
              <a:rPr lang="en-US" sz="1100" dirty="0" err="1"/>
              <a:t>invullen</a:t>
            </a:r>
            <a:r>
              <a:rPr lang="en-US" sz="1100" dirty="0"/>
              <a:t> met </a:t>
            </a:r>
            <a:r>
              <a:rPr lang="en-US" sz="1100" dirty="0" err="1"/>
              <a:t>antwoord</a:t>
            </a:r>
            <a:r>
              <a:rPr lang="en-US" sz="1100" dirty="0"/>
              <a:t> op de </a:t>
            </a:r>
            <a:r>
              <a:rPr lang="en-US" sz="1100" dirty="0" err="1"/>
              <a:t>vragen</a:t>
            </a:r>
            <a:r>
              <a:rPr lang="en-US" sz="1100" dirty="0"/>
              <a:t> ( 3 x items </a:t>
            </a:r>
            <a:r>
              <a:rPr lang="en-US" sz="1100" dirty="0" err="1"/>
              <a:t>werkplezier</a:t>
            </a:r>
            <a:r>
              <a:rPr lang="en-US" sz="1100" dirty="0"/>
              <a:t>, 3 x </a:t>
            </a:r>
            <a:r>
              <a:rPr lang="en-US" sz="1100" dirty="0" err="1"/>
              <a:t>werkdruk</a:t>
            </a:r>
            <a:r>
              <a:rPr lang="en-US" sz="1100" dirty="0"/>
              <a:t>) </a:t>
            </a:r>
            <a:r>
              <a:rPr lang="en-US" sz="1100" dirty="0" err="1"/>
              <a:t>en</a:t>
            </a:r>
            <a:r>
              <a:rPr lang="en-US" sz="1100" dirty="0"/>
              <a:t> op </a:t>
            </a:r>
            <a:r>
              <a:rPr lang="en-US" sz="1100" dirty="0" err="1"/>
              <a:t>flipover</a:t>
            </a:r>
            <a:r>
              <a:rPr lang="en-US" sz="1100" dirty="0"/>
              <a:t> </a:t>
            </a:r>
            <a:r>
              <a:rPr lang="en-US" sz="1100" dirty="0" err="1"/>
              <a:t>plakken</a:t>
            </a:r>
            <a:r>
              <a:rPr lang="en-US" sz="1100" dirty="0"/>
              <a:t>. </a:t>
            </a:r>
            <a:r>
              <a:rPr lang="en-US" sz="1100" dirty="0" err="1"/>
              <a:t>Resultaten</a:t>
            </a:r>
            <a:r>
              <a:rPr lang="en-US" sz="1100" dirty="0"/>
              <a:t> </a:t>
            </a:r>
            <a:r>
              <a:rPr lang="en-US" sz="1100" dirty="0" err="1"/>
              <a:t>kort</a:t>
            </a:r>
            <a:r>
              <a:rPr lang="en-US" sz="1100" dirty="0"/>
              <a:t> </a:t>
            </a:r>
            <a:r>
              <a:rPr lang="en-US" sz="1100" dirty="0" err="1"/>
              <a:t>bespreken</a:t>
            </a:r>
            <a:r>
              <a:rPr lang="en-US" sz="1100" dirty="0"/>
              <a:t>. </a:t>
            </a:r>
            <a:r>
              <a:rPr lang="en-US" sz="1100" dirty="0" err="1"/>
              <a:t>Ook</a:t>
            </a:r>
            <a:r>
              <a:rPr lang="en-US" sz="1100" dirty="0"/>
              <a:t> </a:t>
            </a:r>
            <a:r>
              <a:rPr lang="en-US" sz="1100" dirty="0" err="1"/>
              <a:t>hier</a:t>
            </a:r>
            <a:r>
              <a:rPr lang="en-US" sz="1100" dirty="0"/>
              <a:t> </a:t>
            </a:r>
            <a:r>
              <a:rPr lang="en-US" sz="1100" dirty="0" err="1"/>
              <a:t>benoemen</a:t>
            </a:r>
            <a:r>
              <a:rPr lang="en-US" sz="1100" dirty="0"/>
              <a:t> </a:t>
            </a:r>
            <a:r>
              <a:rPr lang="en-US" sz="1100" dirty="0" err="1"/>
              <a:t>dat</a:t>
            </a:r>
            <a:r>
              <a:rPr lang="en-US" sz="1100" dirty="0"/>
              <a:t> </a:t>
            </a:r>
            <a:r>
              <a:rPr lang="en-US" sz="1100" dirty="0" err="1"/>
              <a:t>er</a:t>
            </a:r>
            <a:r>
              <a:rPr lang="en-US" sz="1100" dirty="0"/>
              <a:t> </a:t>
            </a:r>
            <a:r>
              <a:rPr lang="en-US" sz="1100" dirty="0" err="1"/>
              <a:t>ook</a:t>
            </a:r>
            <a:r>
              <a:rPr lang="en-US" sz="1100" dirty="0"/>
              <a:t> heel </a:t>
            </a:r>
            <a:r>
              <a:rPr lang="en-US" sz="1100" dirty="0" err="1"/>
              <a:t>veel</a:t>
            </a:r>
            <a:r>
              <a:rPr lang="en-US" sz="1100" dirty="0"/>
              <a:t> </a:t>
            </a:r>
            <a:r>
              <a:rPr lang="en-US" sz="1100" dirty="0" err="1"/>
              <a:t>positieve</a:t>
            </a:r>
            <a:r>
              <a:rPr lang="en-US" sz="1100" dirty="0"/>
              <a:t> </a:t>
            </a:r>
            <a:r>
              <a:rPr lang="en-US" sz="1100" dirty="0" err="1"/>
              <a:t>punten</a:t>
            </a:r>
            <a:r>
              <a:rPr lang="en-US" sz="1100" dirty="0"/>
              <a:t> </a:t>
            </a:r>
            <a:r>
              <a:rPr lang="en-US" sz="1100" dirty="0" err="1"/>
              <a:t>zijn</a:t>
            </a:r>
            <a:r>
              <a:rPr lang="en-US" sz="1100" dirty="0"/>
              <a:t> </a:t>
            </a:r>
            <a:r>
              <a:rPr lang="en-US" sz="1100" dirty="0" err="1"/>
              <a:t>en</a:t>
            </a:r>
            <a:r>
              <a:rPr lang="en-US" sz="1100" dirty="0"/>
              <a:t> </a:t>
            </a:r>
            <a:r>
              <a:rPr lang="en-US" sz="1100" dirty="0" err="1"/>
              <a:t>dat</a:t>
            </a:r>
            <a:r>
              <a:rPr lang="en-US" sz="1100" dirty="0"/>
              <a:t> </a:t>
            </a:r>
            <a:r>
              <a:rPr lang="en-US" sz="1100" dirty="0" err="1"/>
              <a:t>werkplezier</a:t>
            </a:r>
            <a:r>
              <a:rPr lang="en-US" sz="1100" dirty="0"/>
              <a:t> </a:t>
            </a:r>
            <a:r>
              <a:rPr lang="en-US" sz="1100" dirty="0" err="1"/>
              <a:t>voelbaar</a:t>
            </a:r>
            <a:r>
              <a:rPr lang="en-US" sz="1100" dirty="0"/>
              <a:t> is </a:t>
            </a:r>
            <a:r>
              <a:rPr lang="en-US" sz="1100" dirty="0" err="1"/>
              <a:t>oid</a:t>
            </a:r>
            <a:r>
              <a:rPr lang="en-US" sz="1100" dirty="0"/>
              <a:t>)</a:t>
            </a:r>
            <a:endParaRPr sz="1100" dirty="0">
              <a:solidFill>
                <a:srgbClr val="000000"/>
              </a:solidFill>
            </a:endParaRPr>
          </a:p>
          <a:p>
            <a:pPr marL="0" lvl="0" indent="0" algn="l" rtl="0">
              <a:lnSpc>
                <a:spcPct val="100000"/>
              </a:lnSpc>
              <a:spcBef>
                <a:spcPts val="0"/>
              </a:spcBef>
              <a:spcAft>
                <a:spcPts val="0"/>
              </a:spcAft>
              <a:buSzPts val="1400"/>
              <a:buNone/>
            </a:pPr>
            <a:endParaRPr sz="1100" dirty="0">
              <a:solidFill>
                <a:srgbClr val="000000"/>
              </a:solidFill>
            </a:endParaRPr>
          </a:p>
          <a:p>
            <a:pPr marL="0" lvl="0" indent="0" algn="l" rtl="0">
              <a:lnSpc>
                <a:spcPct val="100000"/>
              </a:lnSpc>
              <a:spcBef>
                <a:spcPts val="0"/>
              </a:spcBef>
              <a:spcAft>
                <a:spcPts val="0"/>
              </a:spcAft>
              <a:buSzPts val="1400"/>
              <a:buNone/>
            </a:pPr>
            <a:r>
              <a:rPr lang="en-US" sz="1100" b="1" dirty="0" err="1">
                <a:solidFill>
                  <a:srgbClr val="000000"/>
                </a:solidFill>
              </a:rPr>
              <a:t>Stap</a:t>
            </a:r>
            <a:r>
              <a:rPr lang="en-US" sz="1100" b="1" dirty="0">
                <a:solidFill>
                  <a:srgbClr val="000000"/>
                </a:solidFill>
              </a:rPr>
              <a:t> 2: </a:t>
            </a:r>
            <a:r>
              <a:rPr lang="en-US" sz="1100" dirty="0">
                <a:solidFill>
                  <a:srgbClr val="000000"/>
                </a:solidFill>
              </a:rPr>
              <a:t>Leg </a:t>
            </a:r>
            <a:r>
              <a:rPr lang="en-US" sz="1100" dirty="0" err="1">
                <a:solidFill>
                  <a:srgbClr val="000000"/>
                </a:solidFill>
              </a:rPr>
              <a:t>aan</a:t>
            </a:r>
            <a:r>
              <a:rPr lang="en-US" sz="1100" dirty="0">
                <a:solidFill>
                  <a:srgbClr val="000000"/>
                </a:solidFill>
              </a:rPr>
              <a:t> de </a:t>
            </a:r>
            <a:r>
              <a:rPr lang="en-US" sz="1100" dirty="0" err="1">
                <a:solidFill>
                  <a:srgbClr val="000000"/>
                </a:solidFill>
              </a:rPr>
              <a:t>ene</a:t>
            </a:r>
            <a:r>
              <a:rPr lang="en-US" sz="1100" dirty="0">
                <a:solidFill>
                  <a:srgbClr val="000000"/>
                </a:solidFill>
              </a:rPr>
              <a:t> </a:t>
            </a:r>
            <a:r>
              <a:rPr lang="en-US" sz="1100" dirty="0" err="1">
                <a:solidFill>
                  <a:srgbClr val="000000"/>
                </a:solidFill>
              </a:rPr>
              <a:t>kant</a:t>
            </a:r>
            <a:r>
              <a:rPr lang="en-US" sz="1100" dirty="0">
                <a:solidFill>
                  <a:srgbClr val="000000"/>
                </a:solidFill>
              </a:rPr>
              <a:t> van de </a:t>
            </a:r>
            <a:r>
              <a:rPr lang="en-US" sz="1100" dirty="0" err="1">
                <a:solidFill>
                  <a:srgbClr val="000000"/>
                </a:solidFill>
              </a:rPr>
              <a:t>ruimte</a:t>
            </a:r>
            <a:r>
              <a:rPr lang="en-US" sz="1100" dirty="0">
                <a:solidFill>
                  <a:srgbClr val="000000"/>
                </a:solidFill>
              </a:rPr>
              <a:t> het </a:t>
            </a:r>
            <a:r>
              <a:rPr lang="en-US" sz="1100" dirty="0" err="1">
                <a:solidFill>
                  <a:srgbClr val="000000"/>
                </a:solidFill>
              </a:rPr>
              <a:t>werkvel</a:t>
            </a:r>
            <a:r>
              <a:rPr lang="en-US" sz="1100" dirty="0">
                <a:solidFill>
                  <a:srgbClr val="000000"/>
                </a:solidFill>
              </a:rPr>
              <a:t> met </a:t>
            </a:r>
            <a:r>
              <a:rPr lang="en-US" sz="1100" dirty="0" err="1">
                <a:solidFill>
                  <a:srgbClr val="000000"/>
                </a:solidFill>
              </a:rPr>
              <a:t>tekst</a:t>
            </a:r>
            <a:r>
              <a:rPr lang="en-US" sz="1100" dirty="0">
                <a:solidFill>
                  <a:srgbClr val="000000"/>
                </a:solidFill>
              </a:rPr>
              <a:t> ‘</a:t>
            </a:r>
            <a:r>
              <a:rPr lang="en-US" sz="1100" dirty="0" err="1">
                <a:solidFill>
                  <a:srgbClr val="000000"/>
                </a:solidFill>
              </a:rPr>
              <a:t>werkplezier</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aan</a:t>
            </a:r>
            <a:r>
              <a:rPr lang="en-US" sz="1100" dirty="0">
                <a:solidFill>
                  <a:srgbClr val="000000"/>
                </a:solidFill>
              </a:rPr>
              <a:t> de </a:t>
            </a:r>
            <a:r>
              <a:rPr lang="en-US" sz="1100" dirty="0" err="1">
                <a:solidFill>
                  <a:srgbClr val="000000"/>
                </a:solidFill>
              </a:rPr>
              <a:t>andere</a:t>
            </a:r>
            <a:r>
              <a:rPr lang="en-US" sz="1100" dirty="0">
                <a:solidFill>
                  <a:srgbClr val="000000"/>
                </a:solidFill>
              </a:rPr>
              <a:t> </a:t>
            </a:r>
            <a:r>
              <a:rPr lang="en-US" sz="1100" dirty="0" err="1">
                <a:solidFill>
                  <a:srgbClr val="000000"/>
                </a:solidFill>
              </a:rPr>
              <a:t>kant</a:t>
            </a:r>
            <a:r>
              <a:rPr lang="en-US" sz="1100" dirty="0">
                <a:solidFill>
                  <a:srgbClr val="000000"/>
                </a:solidFill>
              </a:rPr>
              <a:t> van de </a:t>
            </a:r>
            <a:r>
              <a:rPr lang="en-US" sz="1100" dirty="0" err="1">
                <a:solidFill>
                  <a:srgbClr val="000000"/>
                </a:solidFill>
              </a:rPr>
              <a:t>ruimte</a:t>
            </a:r>
            <a:r>
              <a:rPr lang="en-US" sz="1100" dirty="0">
                <a:solidFill>
                  <a:srgbClr val="000000"/>
                </a:solidFill>
              </a:rPr>
              <a:t> </a:t>
            </a:r>
            <a:r>
              <a:rPr lang="en-US" sz="1100" dirty="0" err="1">
                <a:solidFill>
                  <a:srgbClr val="000000"/>
                </a:solidFill>
              </a:rPr>
              <a:t>een</a:t>
            </a:r>
            <a:r>
              <a:rPr lang="en-US" sz="1100" dirty="0">
                <a:solidFill>
                  <a:srgbClr val="000000"/>
                </a:solidFill>
              </a:rPr>
              <a:t> A4 met </a:t>
            </a:r>
            <a:r>
              <a:rPr lang="en-US" sz="1100" dirty="0" err="1">
                <a:solidFill>
                  <a:srgbClr val="000000"/>
                </a:solidFill>
              </a:rPr>
              <a:t>tekst</a:t>
            </a:r>
            <a:r>
              <a:rPr lang="en-US" sz="1100" dirty="0">
                <a:solidFill>
                  <a:srgbClr val="000000"/>
                </a:solidFill>
              </a:rPr>
              <a:t> ‘ </a:t>
            </a:r>
            <a:r>
              <a:rPr lang="en-US" sz="1100" dirty="0" err="1">
                <a:solidFill>
                  <a:srgbClr val="000000"/>
                </a:solidFill>
              </a:rPr>
              <a:t>werkdruk</a:t>
            </a:r>
            <a:r>
              <a:rPr lang="en-US" sz="1100" dirty="0">
                <a:solidFill>
                  <a:srgbClr val="000000"/>
                </a:solidFill>
              </a:rPr>
              <a:t>.</a:t>
            </a:r>
            <a:endParaRPr dirty="0"/>
          </a:p>
          <a:p>
            <a:pPr marL="0" lvl="0" indent="0" algn="l" rtl="0">
              <a:lnSpc>
                <a:spcPct val="100000"/>
              </a:lnSpc>
              <a:spcBef>
                <a:spcPts val="0"/>
              </a:spcBef>
              <a:spcAft>
                <a:spcPts val="0"/>
              </a:spcAft>
              <a:buSzPts val="1400"/>
              <a:buNone/>
            </a:pPr>
            <a:r>
              <a:rPr lang="en-US" sz="1100" dirty="0" err="1">
                <a:solidFill>
                  <a:srgbClr val="000000"/>
                </a:solidFill>
              </a:rPr>
              <a:t>Stel</a:t>
            </a:r>
            <a:r>
              <a:rPr lang="en-US" sz="1100" dirty="0">
                <a:solidFill>
                  <a:srgbClr val="000000"/>
                </a:solidFill>
              </a:rPr>
              <a:t> de </a:t>
            </a:r>
            <a:r>
              <a:rPr lang="en-US" sz="1100" dirty="0" err="1">
                <a:solidFill>
                  <a:srgbClr val="000000"/>
                </a:solidFill>
              </a:rPr>
              <a:t>volgende</a:t>
            </a:r>
            <a:r>
              <a:rPr lang="en-US" sz="1100" dirty="0">
                <a:solidFill>
                  <a:srgbClr val="000000"/>
                </a:solidFill>
              </a:rPr>
              <a:t> </a:t>
            </a:r>
            <a:r>
              <a:rPr lang="en-US" sz="1100" dirty="0" err="1">
                <a:solidFill>
                  <a:srgbClr val="000000"/>
                </a:solidFill>
              </a:rPr>
              <a:t>vragen</a:t>
            </a:r>
            <a:r>
              <a:rPr lang="en-US" sz="1100" dirty="0">
                <a:solidFill>
                  <a:srgbClr val="000000"/>
                </a:solidFill>
              </a:rPr>
              <a:t> </a:t>
            </a:r>
            <a:r>
              <a:rPr lang="en-US" sz="1100" dirty="0" err="1">
                <a:solidFill>
                  <a:srgbClr val="000000"/>
                </a:solidFill>
              </a:rPr>
              <a:t>en</a:t>
            </a:r>
            <a:r>
              <a:rPr lang="en-US" sz="1100" dirty="0">
                <a:solidFill>
                  <a:srgbClr val="000000"/>
                </a:solidFill>
              </a:rPr>
              <a:t> </a:t>
            </a:r>
            <a:r>
              <a:rPr lang="en-US" sz="1100" dirty="0" err="1">
                <a:solidFill>
                  <a:srgbClr val="000000"/>
                </a:solidFill>
              </a:rPr>
              <a:t>laat</a:t>
            </a:r>
            <a:r>
              <a:rPr lang="en-US" sz="1100" dirty="0">
                <a:solidFill>
                  <a:srgbClr val="000000"/>
                </a:solidFill>
              </a:rPr>
              <a:t> de </a:t>
            </a:r>
            <a:r>
              <a:rPr lang="en-US" sz="1100" dirty="0" err="1">
                <a:solidFill>
                  <a:srgbClr val="000000"/>
                </a:solidFill>
              </a:rPr>
              <a:t>deelnemers</a:t>
            </a:r>
            <a:r>
              <a:rPr lang="en-US" sz="1100" dirty="0">
                <a:solidFill>
                  <a:srgbClr val="000000"/>
                </a:solidFill>
              </a:rPr>
              <a:t> op de (</a:t>
            </a:r>
            <a:r>
              <a:rPr lang="en-US" sz="1100" dirty="0" err="1">
                <a:solidFill>
                  <a:srgbClr val="000000"/>
                </a:solidFill>
              </a:rPr>
              <a:t>voor</a:t>
            </a:r>
            <a:r>
              <a:rPr lang="en-US" sz="1100" dirty="0">
                <a:solidFill>
                  <a:srgbClr val="000000"/>
                </a:solidFill>
              </a:rPr>
              <a:t> hen)  </a:t>
            </a:r>
            <a:r>
              <a:rPr lang="en-US" sz="1100" dirty="0" err="1">
                <a:solidFill>
                  <a:srgbClr val="000000"/>
                </a:solidFill>
              </a:rPr>
              <a:t>juiste</a:t>
            </a:r>
            <a:r>
              <a:rPr lang="en-US" sz="1100" dirty="0">
                <a:solidFill>
                  <a:srgbClr val="000000"/>
                </a:solidFill>
              </a:rPr>
              <a:t> </a:t>
            </a:r>
            <a:r>
              <a:rPr lang="en-US" sz="1100" dirty="0" err="1">
                <a:solidFill>
                  <a:srgbClr val="000000"/>
                </a:solidFill>
              </a:rPr>
              <a:t>plek</a:t>
            </a:r>
            <a:r>
              <a:rPr lang="en-US" sz="1100" dirty="0">
                <a:solidFill>
                  <a:srgbClr val="000000"/>
                </a:solidFill>
              </a:rPr>
              <a:t> op de </a:t>
            </a:r>
            <a:r>
              <a:rPr lang="en-US" sz="1100" dirty="0" err="1">
                <a:solidFill>
                  <a:srgbClr val="000000"/>
                </a:solidFill>
              </a:rPr>
              <a:t>lijn</a:t>
            </a:r>
            <a:r>
              <a:rPr lang="en-US" sz="1100" dirty="0">
                <a:solidFill>
                  <a:srgbClr val="000000"/>
                </a:solidFill>
              </a:rPr>
              <a:t> </a:t>
            </a:r>
            <a:r>
              <a:rPr lang="en-US" sz="1100" dirty="0" err="1">
                <a:solidFill>
                  <a:srgbClr val="000000"/>
                </a:solidFill>
              </a:rPr>
              <a:t>gaan</a:t>
            </a:r>
            <a:r>
              <a:rPr lang="en-US" sz="1100" dirty="0">
                <a:solidFill>
                  <a:srgbClr val="000000"/>
                </a:solidFill>
              </a:rPr>
              <a:t> </a:t>
            </a:r>
            <a:r>
              <a:rPr lang="en-US" sz="1100" dirty="0" err="1">
                <a:solidFill>
                  <a:srgbClr val="000000"/>
                </a:solidFill>
              </a:rPr>
              <a:t>staan</a:t>
            </a:r>
            <a:r>
              <a:rPr lang="en-US" sz="1100" dirty="0">
                <a:solidFill>
                  <a:srgbClr val="000000"/>
                </a:solidFill>
              </a:rPr>
              <a:t>:</a:t>
            </a:r>
            <a:endParaRPr dirty="0"/>
          </a:p>
          <a:p>
            <a:pPr marL="228600" lvl="0" indent="-228600" algn="l" rtl="0">
              <a:lnSpc>
                <a:spcPct val="100000"/>
              </a:lnSpc>
              <a:spcBef>
                <a:spcPts val="0"/>
              </a:spcBef>
              <a:spcAft>
                <a:spcPts val="0"/>
              </a:spcAft>
              <a:buClr>
                <a:srgbClr val="000000"/>
              </a:buClr>
              <a:buSzPts val="1100"/>
              <a:buFont typeface="Arial"/>
              <a:buAutoNum type="arabicPeriod"/>
            </a:pPr>
            <a:r>
              <a:rPr lang="en-US" sz="1100" b="1" dirty="0">
                <a:solidFill>
                  <a:srgbClr val="000000"/>
                </a:solidFill>
              </a:rPr>
              <a:t>Hoe was </a:t>
            </a:r>
            <a:r>
              <a:rPr lang="en-US" sz="1100" b="1" dirty="0" err="1">
                <a:solidFill>
                  <a:srgbClr val="000000"/>
                </a:solidFill>
              </a:rPr>
              <a:t>afgelopen</a:t>
            </a:r>
            <a:r>
              <a:rPr lang="en-US" sz="1100" b="1" dirty="0">
                <a:solidFill>
                  <a:srgbClr val="000000"/>
                </a:solidFill>
              </a:rPr>
              <a:t> week </a:t>
            </a:r>
            <a:r>
              <a:rPr lang="en-US" sz="1100" b="1" dirty="0" err="1">
                <a:solidFill>
                  <a:srgbClr val="000000"/>
                </a:solidFill>
              </a:rPr>
              <a:t>voor</a:t>
            </a:r>
            <a:r>
              <a:rPr lang="en-US" sz="1100" b="1" dirty="0">
                <a:solidFill>
                  <a:srgbClr val="000000"/>
                </a:solidFill>
              </a:rPr>
              <a:t> </a:t>
            </a:r>
            <a:r>
              <a:rPr lang="en-US" sz="1100" b="1" dirty="0" err="1">
                <a:solidFill>
                  <a:srgbClr val="000000"/>
                </a:solidFill>
              </a:rPr>
              <a:t>jou</a:t>
            </a:r>
            <a:r>
              <a:rPr lang="en-US" sz="1100" b="1" dirty="0">
                <a:solidFill>
                  <a:srgbClr val="000000"/>
                </a:solidFill>
              </a:rPr>
              <a:t> </a:t>
            </a:r>
            <a:r>
              <a:rPr lang="en-US" sz="1100" b="1" dirty="0" err="1">
                <a:solidFill>
                  <a:srgbClr val="000000"/>
                </a:solidFill>
              </a:rPr>
              <a:t>persoonlijk</a:t>
            </a:r>
            <a:r>
              <a:rPr lang="en-US" sz="1100" b="1" dirty="0">
                <a:solidFill>
                  <a:srgbClr val="000000"/>
                </a:solidFill>
              </a:rPr>
              <a:t> de </a:t>
            </a:r>
            <a:r>
              <a:rPr lang="en-US" sz="1100" b="1" dirty="0" err="1">
                <a:solidFill>
                  <a:srgbClr val="000000"/>
                </a:solidFill>
              </a:rPr>
              <a:t>balans</a:t>
            </a:r>
            <a:r>
              <a:rPr lang="en-US" sz="1100" b="1" dirty="0">
                <a:solidFill>
                  <a:srgbClr val="000000"/>
                </a:solidFill>
              </a:rPr>
              <a:t> </a:t>
            </a:r>
            <a:r>
              <a:rPr lang="en-US" sz="1100" b="1" dirty="0" err="1">
                <a:solidFill>
                  <a:srgbClr val="000000"/>
                </a:solidFill>
              </a:rPr>
              <a:t>tussen</a:t>
            </a:r>
            <a:r>
              <a:rPr lang="en-US" sz="1100" b="1" dirty="0">
                <a:solidFill>
                  <a:srgbClr val="000000"/>
                </a:solidFill>
              </a:rPr>
              <a:t> </a:t>
            </a:r>
            <a:r>
              <a:rPr lang="en-US" sz="1100" b="1" dirty="0" err="1">
                <a:solidFill>
                  <a:srgbClr val="000000"/>
                </a:solidFill>
              </a:rPr>
              <a:t>werkdruk</a:t>
            </a:r>
            <a:r>
              <a:rPr lang="en-US" sz="1100" b="1" dirty="0">
                <a:solidFill>
                  <a:srgbClr val="000000"/>
                </a:solidFill>
              </a:rPr>
              <a:t> </a:t>
            </a:r>
            <a:r>
              <a:rPr lang="en-US" sz="1100" b="1" dirty="0" err="1">
                <a:solidFill>
                  <a:srgbClr val="000000"/>
                </a:solidFill>
              </a:rPr>
              <a:t>en</a:t>
            </a:r>
            <a:r>
              <a:rPr lang="en-US" sz="1100" b="1" dirty="0">
                <a:solidFill>
                  <a:srgbClr val="000000"/>
                </a:solidFill>
              </a:rPr>
              <a:t> </a:t>
            </a:r>
            <a:r>
              <a:rPr lang="en-US" sz="1100" b="1" dirty="0" err="1">
                <a:solidFill>
                  <a:srgbClr val="000000"/>
                </a:solidFill>
              </a:rPr>
              <a:t>werkplezier</a:t>
            </a:r>
            <a:r>
              <a:rPr lang="en-US" sz="1100" b="1" dirty="0">
                <a:solidFill>
                  <a:srgbClr val="000000"/>
                </a:solidFill>
              </a:rPr>
              <a:t>?</a:t>
            </a:r>
            <a:endParaRPr b="1" dirty="0"/>
          </a:p>
          <a:p>
            <a:pPr marL="228600" lvl="0" indent="-228600" algn="l" rtl="0">
              <a:lnSpc>
                <a:spcPct val="100000"/>
              </a:lnSpc>
              <a:spcBef>
                <a:spcPts val="0"/>
              </a:spcBef>
              <a:spcAft>
                <a:spcPts val="0"/>
              </a:spcAft>
              <a:buClr>
                <a:srgbClr val="000000"/>
              </a:buClr>
              <a:buSzPts val="1100"/>
              <a:buFont typeface="Arial"/>
              <a:buAutoNum type="arabicPeriod"/>
            </a:pPr>
            <a:r>
              <a:rPr lang="en-US" sz="1100" b="1" dirty="0">
                <a:solidFill>
                  <a:srgbClr val="000000"/>
                </a:solidFill>
              </a:rPr>
              <a:t>Hoe was </a:t>
            </a:r>
            <a:r>
              <a:rPr lang="en-US" sz="1100" b="1" dirty="0" err="1">
                <a:solidFill>
                  <a:srgbClr val="000000"/>
                </a:solidFill>
              </a:rPr>
              <a:t>afgelopen</a:t>
            </a:r>
            <a:r>
              <a:rPr lang="en-US" sz="1100" b="1" dirty="0">
                <a:solidFill>
                  <a:srgbClr val="000000"/>
                </a:solidFill>
              </a:rPr>
              <a:t> week </a:t>
            </a:r>
            <a:r>
              <a:rPr lang="en-US" sz="1100" b="1" dirty="0" err="1">
                <a:solidFill>
                  <a:srgbClr val="000000"/>
                </a:solidFill>
              </a:rPr>
              <a:t>deze</a:t>
            </a:r>
            <a:r>
              <a:rPr lang="en-US" sz="1100" b="1" dirty="0">
                <a:solidFill>
                  <a:srgbClr val="000000"/>
                </a:solidFill>
              </a:rPr>
              <a:t> </a:t>
            </a:r>
            <a:r>
              <a:rPr lang="en-US" sz="1100" b="1" dirty="0" err="1">
                <a:solidFill>
                  <a:srgbClr val="000000"/>
                </a:solidFill>
              </a:rPr>
              <a:t>balans</a:t>
            </a:r>
            <a:r>
              <a:rPr lang="en-US" sz="1100" b="1" dirty="0">
                <a:solidFill>
                  <a:srgbClr val="000000"/>
                </a:solidFill>
              </a:rPr>
              <a:t> </a:t>
            </a:r>
            <a:r>
              <a:rPr lang="en-US" sz="1100" b="1" dirty="0" err="1">
                <a:solidFill>
                  <a:srgbClr val="000000"/>
                </a:solidFill>
              </a:rPr>
              <a:t>voor</a:t>
            </a:r>
            <a:r>
              <a:rPr lang="en-US" sz="1100" b="1" dirty="0">
                <a:solidFill>
                  <a:srgbClr val="000000"/>
                </a:solidFill>
              </a:rPr>
              <a:t> </a:t>
            </a:r>
            <a:r>
              <a:rPr lang="en-US" sz="1100" b="1" dirty="0" err="1">
                <a:solidFill>
                  <a:srgbClr val="000000"/>
                </a:solidFill>
              </a:rPr>
              <a:t>jouw</a:t>
            </a:r>
            <a:r>
              <a:rPr lang="en-US" sz="1100" b="1" dirty="0">
                <a:solidFill>
                  <a:srgbClr val="000000"/>
                </a:solidFill>
              </a:rPr>
              <a:t> </a:t>
            </a:r>
            <a:r>
              <a:rPr lang="en-US" sz="1100" b="1" dirty="0" err="1">
                <a:solidFill>
                  <a:srgbClr val="000000"/>
                </a:solidFill>
              </a:rPr>
              <a:t>medewerkers</a:t>
            </a:r>
            <a:r>
              <a:rPr lang="en-US" sz="1100" b="1" dirty="0">
                <a:solidFill>
                  <a:srgbClr val="000000"/>
                </a:solidFill>
              </a:rPr>
              <a:t>? Wat </a:t>
            </a:r>
            <a:r>
              <a:rPr lang="en-US" sz="1100" b="1" dirty="0" err="1">
                <a:solidFill>
                  <a:srgbClr val="000000"/>
                </a:solidFill>
              </a:rPr>
              <a:t>heb</a:t>
            </a:r>
            <a:r>
              <a:rPr lang="en-US" sz="1100" b="1" dirty="0">
                <a:solidFill>
                  <a:srgbClr val="000000"/>
                </a:solidFill>
              </a:rPr>
              <a:t> </a:t>
            </a:r>
            <a:r>
              <a:rPr lang="en-US" sz="1100" b="1" dirty="0" err="1">
                <a:solidFill>
                  <a:srgbClr val="000000"/>
                </a:solidFill>
              </a:rPr>
              <a:t>je</a:t>
            </a:r>
            <a:r>
              <a:rPr lang="en-US" sz="1100" b="1" dirty="0">
                <a:solidFill>
                  <a:srgbClr val="000000"/>
                </a:solidFill>
              </a:rPr>
              <a:t> </a:t>
            </a:r>
            <a:r>
              <a:rPr lang="en-US" sz="1100" b="1" dirty="0" err="1">
                <a:solidFill>
                  <a:srgbClr val="000000"/>
                </a:solidFill>
              </a:rPr>
              <a:t>gezien</a:t>
            </a:r>
            <a:r>
              <a:rPr lang="en-US" sz="1100" b="1" dirty="0">
                <a:solidFill>
                  <a:srgbClr val="000000"/>
                </a:solidFill>
              </a:rPr>
              <a:t>?</a:t>
            </a:r>
            <a:endParaRPr dirty="0"/>
          </a:p>
          <a:p>
            <a:pPr marL="228600" lvl="0" indent="-158750" algn="l" rtl="0">
              <a:lnSpc>
                <a:spcPct val="100000"/>
              </a:lnSpc>
              <a:spcBef>
                <a:spcPts val="0"/>
              </a:spcBef>
              <a:spcAft>
                <a:spcPts val="0"/>
              </a:spcAft>
              <a:buClr>
                <a:srgbClr val="000000"/>
              </a:buClr>
              <a:buSzPts val="1100"/>
              <a:buFont typeface="Arial"/>
              <a:buNone/>
            </a:pPr>
            <a:endParaRPr sz="1100" b="1" dirty="0">
              <a:solidFill>
                <a:srgbClr val="000000"/>
              </a:solidFill>
            </a:endParaRPr>
          </a:p>
          <a:p>
            <a:pPr marL="0" lvl="0" indent="0" algn="l" rtl="0">
              <a:lnSpc>
                <a:spcPct val="100000"/>
              </a:lnSpc>
              <a:spcBef>
                <a:spcPts val="0"/>
              </a:spcBef>
              <a:spcAft>
                <a:spcPts val="0"/>
              </a:spcAft>
              <a:buClr>
                <a:srgbClr val="000000"/>
              </a:buClr>
              <a:buSzPts val="1100"/>
              <a:buNone/>
            </a:pPr>
            <a:r>
              <a:rPr lang="en-US" sz="1100" dirty="0">
                <a:solidFill>
                  <a:srgbClr val="000000"/>
                </a:solidFill>
              </a:rPr>
              <a:t>Even </a:t>
            </a:r>
            <a:r>
              <a:rPr lang="en-US" sz="1100" dirty="0" err="1">
                <a:solidFill>
                  <a:srgbClr val="000000"/>
                </a:solidFill>
              </a:rPr>
              <a:t>kort</a:t>
            </a:r>
            <a:r>
              <a:rPr lang="en-US" sz="1100" dirty="0">
                <a:solidFill>
                  <a:srgbClr val="000000"/>
                </a:solidFill>
              </a:rPr>
              <a:t> </a:t>
            </a:r>
            <a:r>
              <a:rPr lang="en-US" sz="1100" dirty="0" err="1">
                <a:solidFill>
                  <a:srgbClr val="000000"/>
                </a:solidFill>
              </a:rPr>
              <a:t>ophalen</a:t>
            </a:r>
            <a:r>
              <a:rPr lang="en-US" sz="1100" dirty="0">
                <a:solidFill>
                  <a:srgbClr val="000000"/>
                </a:solidFill>
              </a:rPr>
              <a:t> in de </a:t>
            </a:r>
            <a:r>
              <a:rPr lang="en-US" sz="1100" dirty="0" err="1">
                <a:solidFill>
                  <a:srgbClr val="000000"/>
                </a:solidFill>
              </a:rPr>
              <a:t>groep</a:t>
            </a:r>
            <a:r>
              <a:rPr lang="en-US" sz="1100" dirty="0">
                <a:solidFill>
                  <a:srgbClr val="000000"/>
                </a:solidFill>
              </a:rPr>
              <a:t>. Wat </a:t>
            </a:r>
            <a:r>
              <a:rPr lang="en-US" sz="1100" dirty="0" err="1">
                <a:solidFill>
                  <a:srgbClr val="000000"/>
                </a:solidFill>
              </a:rPr>
              <a:t>valt</a:t>
            </a:r>
            <a:r>
              <a:rPr lang="en-US" sz="1100" dirty="0">
                <a:solidFill>
                  <a:srgbClr val="000000"/>
                </a:solidFill>
              </a:rPr>
              <a:t> op? Weet de </a:t>
            </a:r>
            <a:r>
              <a:rPr lang="en-US" sz="1100" dirty="0" err="1">
                <a:solidFill>
                  <a:srgbClr val="000000"/>
                </a:solidFill>
              </a:rPr>
              <a:t>leidinggevende</a:t>
            </a:r>
            <a:r>
              <a:rPr lang="en-US" sz="1100" dirty="0">
                <a:solidFill>
                  <a:srgbClr val="000000"/>
                </a:solidFill>
              </a:rPr>
              <a:t> hoe het </a:t>
            </a:r>
            <a:r>
              <a:rPr lang="en-US" sz="1100" dirty="0" err="1">
                <a:solidFill>
                  <a:srgbClr val="000000"/>
                </a:solidFill>
              </a:rPr>
              <a:t>voor</a:t>
            </a:r>
            <a:r>
              <a:rPr lang="en-US" sz="1100" dirty="0">
                <a:solidFill>
                  <a:srgbClr val="000000"/>
                </a:solidFill>
              </a:rPr>
              <a:t> </a:t>
            </a:r>
            <a:r>
              <a:rPr lang="en-US" sz="1100" dirty="0" err="1">
                <a:solidFill>
                  <a:srgbClr val="000000"/>
                </a:solidFill>
              </a:rPr>
              <a:t>zijn</a:t>
            </a:r>
            <a:r>
              <a:rPr lang="en-US" sz="1100" dirty="0">
                <a:solidFill>
                  <a:srgbClr val="000000"/>
                </a:solidFill>
              </a:rPr>
              <a:t> </a:t>
            </a:r>
            <a:r>
              <a:rPr lang="en-US" sz="1100" dirty="0" err="1">
                <a:solidFill>
                  <a:srgbClr val="000000"/>
                </a:solidFill>
              </a:rPr>
              <a:t>medewerkers</a:t>
            </a:r>
            <a:r>
              <a:rPr lang="en-US" sz="1100" dirty="0">
                <a:solidFill>
                  <a:srgbClr val="000000"/>
                </a:solidFill>
              </a:rPr>
              <a:t> is. </a:t>
            </a:r>
            <a:r>
              <a:rPr lang="en-US" sz="1100" dirty="0" err="1">
                <a:solidFill>
                  <a:srgbClr val="000000"/>
                </a:solidFill>
              </a:rPr>
              <a:t>Waar</a:t>
            </a:r>
            <a:r>
              <a:rPr lang="en-US" sz="1100" dirty="0">
                <a:solidFill>
                  <a:srgbClr val="000000"/>
                </a:solidFill>
              </a:rPr>
              <a:t> </a:t>
            </a:r>
            <a:r>
              <a:rPr lang="en-US" sz="1100" dirty="0" err="1">
                <a:solidFill>
                  <a:srgbClr val="000000"/>
                </a:solidFill>
              </a:rPr>
              <a:t>leidt</a:t>
            </a:r>
            <a:r>
              <a:rPr lang="en-US" sz="1100" dirty="0">
                <a:solidFill>
                  <a:srgbClr val="000000"/>
                </a:solidFill>
              </a:rPr>
              <a:t> </a:t>
            </a:r>
            <a:r>
              <a:rPr lang="en-US" sz="1100" dirty="0" err="1">
                <a:solidFill>
                  <a:srgbClr val="000000"/>
                </a:solidFill>
              </a:rPr>
              <a:t>hij</a:t>
            </a:r>
            <a:r>
              <a:rPr lang="en-US" sz="1100" dirty="0">
                <a:solidFill>
                  <a:srgbClr val="000000"/>
                </a:solidFill>
              </a:rPr>
              <a:t> </a:t>
            </a:r>
            <a:r>
              <a:rPr lang="en-US" sz="1100" dirty="0" err="1">
                <a:solidFill>
                  <a:srgbClr val="000000"/>
                </a:solidFill>
              </a:rPr>
              <a:t>dit</a:t>
            </a:r>
            <a:r>
              <a:rPr lang="en-US" sz="1100" dirty="0">
                <a:solidFill>
                  <a:srgbClr val="000000"/>
                </a:solidFill>
              </a:rPr>
              <a:t> </a:t>
            </a:r>
            <a:r>
              <a:rPr lang="en-US" sz="1100" dirty="0" err="1">
                <a:solidFill>
                  <a:srgbClr val="000000"/>
                </a:solidFill>
              </a:rPr>
              <a:t>uit</a:t>
            </a:r>
            <a:r>
              <a:rPr lang="en-US" sz="1100" dirty="0">
                <a:solidFill>
                  <a:srgbClr val="000000"/>
                </a:solidFill>
              </a:rPr>
              <a:t> </a:t>
            </a:r>
            <a:r>
              <a:rPr lang="en-US" sz="1100" dirty="0" err="1">
                <a:solidFill>
                  <a:srgbClr val="000000"/>
                </a:solidFill>
              </a:rPr>
              <a:t>af</a:t>
            </a:r>
            <a:r>
              <a:rPr lang="en-US" sz="1100" dirty="0">
                <a:solidFill>
                  <a:srgbClr val="000000"/>
                </a:solidFill>
              </a:rPr>
              <a:t>?</a:t>
            </a:r>
            <a:endParaRPr dirty="0"/>
          </a:p>
          <a:p>
            <a:pPr marL="228600" lvl="0" indent="-158750" algn="l" rtl="0">
              <a:lnSpc>
                <a:spcPct val="100000"/>
              </a:lnSpc>
              <a:spcBef>
                <a:spcPts val="0"/>
              </a:spcBef>
              <a:spcAft>
                <a:spcPts val="0"/>
              </a:spcAft>
              <a:buClr>
                <a:srgbClr val="000000"/>
              </a:buClr>
              <a:buSzPts val="1100"/>
              <a:buFont typeface="Arial"/>
              <a:buNone/>
            </a:pPr>
            <a:endParaRPr sz="1100" b="1" dirty="0">
              <a:solidFill>
                <a:srgbClr val="000000"/>
              </a:solidFill>
            </a:endParaRPr>
          </a:p>
          <a:p>
            <a:pPr marL="0" lvl="0" indent="0" algn="l" rtl="0">
              <a:lnSpc>
                <a:spcPct val="100000"/>
              </a:lnSpc>
              <a:spcBef>
                <a:spcPts val="0"/>
              </a:spcBef>
              <a:spcAft>
                <a:spcPts val="0"/>
              </a:spcAft>
              <a:buClr>
                <a:srgbClr val="000000"/>
              </a:buClr>
              <a:buSzPts val="1100"/>
              <a:buNone/>
            </a:pP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81912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delen, uitwisselen</a:t>
            </a:r>
          </a:p>
        </p:txBody>
      </p:sp>
      <p:sp>
        <p:nvSpPr>
          <p:cNvPr id="4" name="Tijdelijke aanduiding voor dianummer 3"/>
          <p:cNvSpPr>
            <a:spLocks noGrp="1"/>
          </p:cNvSpPr>
          <p:nvPr>
            <p:ph type="sldNum" sz="quarter" idx="5"/>
          </p:nvPr>
        </p:nvSpPr>
        <p:spPr/>
        <p:txBody>
          <a:bodyPr/>
          <a:lstStyle/>
          <a:p>
            <a:fld id="{28584D80-EE00-634E-BC7E-713A3B0981E4}" type="slidenum">
              <a:rPr lang="nl-NL" smtClean="0"/>
              <a:t>6</a:t>
            </a:fld>
            <a:endParaRPr lang="nl-NL"/>
          </a:p>
        </p:txBody>
      </p:sp>
    </p:spTree>
    <p:extLst>
      <p:ext uri="{BB962C8B-B14F-4D97-AF65-F5344CB8AC3E}">
        <p14:creationId xmlns:p14="http://schemas.microsoft.com/office/powerpoint/2010/main" val="30524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06" name="Google Shape;20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00313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wat je herkent maar zelf (nog) niet als stressklacht hebt bestempeld? Koppeling maken naar dia 10.</a:t>
            </a:r>
          </a:p>
        </p:txBody>
      </p:sp>
      <p:sp>
        <p:nvSpPr>
          <p:cNvPr id="4" name="Tijdelijke aanduiding voor dianummer 3"/>
          <p:cNvSpPr>
            <a:spLocks noGrp="1"/>
          </p:cNvSpPr>
          <p:nvPr>
            <p:ph type="sldNum" sz="quarter" idx="5"/>
          </p:nvPr>
        </p:nvSpPr>
        <p:spPr/>
        <p:txBody>
          <a:bodyPr/>
          <a:lstStyle/>
          <a:p>
            <a:fld id="{28584D80-EE00-634E-BC7E-713A3B0981E4}" type="slidenum">
              <a:rPr lang="nl-NL" smtClean="0"/>
              <a:t>9</a:t>
            </a:fld>
            <a:endParaRPr lang="nl-NL"/>
          </a:p>
        </p:txBody>
      </p:sp>
    </p:spTree>
    <p:extLst>
      <p:ext uri="{BB962C8B-B14F-4D97-AF65-F5344CB8AC3E}">
        <p14:creationId xmlns:p14="http://schemas.microsoft.com/office/powerpoint/2010/main" val="31297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46226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Welke</a:t>
            </a:r>
            <a:r>
              <a:rPr lang="en-US" dirty="0"/>
              <a:t> </a:t>
            </a:r>
            <a:r>
              <a:rPr lang="en-US" dirty="0" err="1"/>
              <a:t>klachten</a:t>
            </a:r>
            <a:r>
              <a:rPr lang="en-US" dirty="0"/>
              <a:t> </a:t>
            </a:r>
            <a:r>
              <a:rPr lang="en-US" dirty="0" err="1"/>
              <a:t>herken</a:t>
            </a:r>
            <a:r>
              <a:rPr lang="en-US" dirty="0"/>
              <a:t> </a:t>
            </a:r>
            <a:r>
              <a:rPr lang="en-US" dirty="0" err="1"/>
              <a:t>je</a:t>
            </a:r>
            <a:r>
              <a:rPr lang="en-US" dirty="0"/>
              <a:t> die </a:t>
            </a:r>
            <a:r>
              <a:rPr lang="en-US" dirty="0" err="1"/>
              <a:t>je</a:t>
            </a:r>
            <a:r>
              <a:rPr lang="en-US" dirty="0"/>
              <a:t> </a:t>
            </a:r>
            <a:r>
              <a:rPr lang="en-US" dirty="0" err="1"/>
              <a:t>niet</a:t>
            </a:r>
            <a:r>
              <a:rPr lang="en-US" dirty="0"/>
              <a:t> </a:t>
            </a:r>
            <a:r>
              <a:rPr lang="en-US" dirty="0" err="1"/>
              <a:t>hebt</a:t>
            </a:r>
            <a:r>
              <a:rPr lang="en-US" dirty="0"/>
              <a:t> </a:t>
            </a:r>
            <a:r>
              <a:rPr lang="en-US" dirty="0" err="1"/>
              <a:t>opgeschreven</a:t>
            </a:r>
            <a:r>
              <a:rPr lang="en-US" dirty="0"/>
              <a:t>?</a:t>
            </a: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39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Duo’s maken. Instructie aan studenten in de klas om ‘collega’ over te halen om voor je te werken. </a:t>
            </a:r>
          </a:p>
          <a:p>
            <a:r>
              <a:rPr lang="nl-NL" dirty="0"/>
              <a:t>Kan je morgenochtend werken voor mij? Ik weet dat je morgenochtend vrij hebt, dat dat jouw vrije ochtend is maar…….</a:t>
            </a:r>
          </a:p>
        </p:txBody>
      </p:sp>
      <p:sp>
        <p:nvSpPr>
          <p:cNvPr id="4" name="Tijdelijke aanduiding voor dianummer 3"/>
          <p:cNvSpPr>
            <a:spLocks noGrp="1"/>
          </p:cNvSpPr>
          <p:nvPr>
            <p:ph type="sldNum" sz="quarter" idx="5"/>
          </p:nvPr>
        </p:nvSpPr>
        <p:spPr/>
        <p:txBody>
          <a:bodyPr/>
          <a:lstStyle/>
          <a:p>
            <a:fld id="{28584D80-EE00-634E-BC7E-713A3B0981E4}" type="slidenum">
              <a:rPr lang="nl-NL" smtClean="0"/>
              <a:t>16</a:t>
            </a:fld>
            <a:endParaRPr lang="nl-NL"/>
          </a:p>
        </p:txBody>
      </p:sp>
    </p:spTree>
    <p:extLst>
      <p:ext uri="{BB962C8B-B14F-4D97-AF65-F5344CB8AC3E}">
        <p14:creationId xmlns:p14="http://schemas.microsoft.com/office/powerpoint/2010/main" val="295397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0EA33-31BA-A24C-925C-16887606065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8A6069D-203A-A947-8674-F329BD3D9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EA4333B-EBB6-694D-8104-5BD19DC65200}"/>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89F25343-C350-C449-90B1-B5E1277467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85185F-E0CD-8042-9B78-045BC65F0AB7}"/>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428581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86AC5-56A1-E244-8EEE-2A5E24B858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17B73D0-AD2E-6E48-BDEF-0D59C012E373}"/>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C3B858B5-E469-514B-B549-FD4C39C90362}"/>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A5E14FDC-2F51-4949-9F88-26F6CAA4C7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4DD86C-FDCD-C844-9A36-72B38787F64F}"/>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277356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448398B-F1DA-6541-A1EF-17C6933E21C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8023FB-EC4D-D64D-961B-30DAB781202F}"/>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ED2D2CFA-D32D-0848-B8DE-0F38D8D7BC8F}"/>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98A3A4B-A45C-C64F-B3E8-111222953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6B8486-368D-A641-A970-3C4E69F6655E}"/>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235708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EF031-09A7-A54E-AAE3-5E573B9C33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012597-25D4-5E44-B4F5-C6C102415087}"/>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2B52F589-7093-0345-933D-5E7E70D74358}"/>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8979A71D-766B-BA4F-81A9-07FD8F08D4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04F99C-6EFA-7E45-BE9B-5668A9AB1613}"/>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102269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6A48B-5184-C84C-ADE2-B3CD8ACD08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8E3EC1-B755-BB42-A685-8312508D8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263C935E-937F-734A-A2DB-AC209240B7AB}"/>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EAEE8638-E26A-5242-8DB8-D04FE64A10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AC8CEE-F95C-3A4D-A36D-9F6B81F01055}"/>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33800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F2DED-FBE8-B040-970A-3669B4B039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AC4F92-9304-C249-9C86-3856AA296640}"/>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3FBA631-C323-AE4B-ADA7-6F1E247F63EC}"/>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5B90A36E-8AA6-D644-BABB-0C9B895C7F11}"/>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36FE17AD-B342-4F48-9B82-D42F88A4AC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5B4854-F957-6C48-ADC8-7727430606B3}"/>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317059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1186A-65A3-1748-8665-6CE05BB932F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86DEB80-B00E-E74B-A83D-E4CC87B8F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DCEC867D-766B-6C4C-BEB0-0B5759A0ADCF}"/>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0B305FFE-A337-3645-A064-FCE4B01F9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FF107D06-74DA-4E4A-A92D-3018BAC457CE}"/>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08ED82B2-C4B5-594A-BB29-21705294305E}"/>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8" name="Tijdelijke aanduiding voor voettekst 7">
            <a:extLst>
              <a:ext uri="{FF2B5EF4-FFF2-40B4-BE49-F238E27FC236}">
                <a16:creationId xmlns:a16="http://schemas.microsoft.com/office/drawing/2014/main" id="{72B879B3-3CAE-D54A-B6BC-695639574AA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1D6BAF-49EC-074F-AA87-AA4881E203A7}"/>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9033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CCF97-BF0F-EA43-98CC-5A63AC887A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478848-FBC9-1243-9FC3-343D17978091}"/>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4" name="Tijdelijke aanduiding voor voettekst 3">
            <a:extLst>
              <a:ext uri="{FF2B5EF4-FFF2-40B4-BE49-F238E27FC236}">
                <a16:creationId xmlns:a16="http://schemas.microsoft.com/office/drawing/2014/main" id="{22DF86E4-9220-1B4D-813D-540F414F9E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23F79F1-C9D8-2C48-80DD-F43783CE307C}"/>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26389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E7E28D-A822-0F44-8581-D0D82DF95D16}"/>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9EA77986-BDF1-5948-AD98-6E9C9391828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81D2346-1B8E-4647-83CC-F3F02A413262}"/>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77686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59E9E-841F-034B-8C31-58776EEAE4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D5C2B8-C1CC-B34B-B9E2-F554905DB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E64717A0-30ED-C147-824B-1A835FE6D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251E604B-1A41-5C46-B647-17C773AEE41C}"/>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8B849AE7-1BF0-034C-9C87-915B95604C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59A5DA-4C58-994B-A139-04E500BB34E6}"/>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359470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45942-6BC4-D84D-9EA3-D5F0AEC5AB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126E42-DAC9-494B-B118-F9D8E8FD5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5A1950-EE31-2745-AA0C-E279C649E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28367BAA-B66F-BB43-9354-22BC1E07525B}"/>
              </a:ext>
            </a:extLst>
          </p:cNvPr>
          <p:cNvSpPr>
            <a:spLocks noGrp="1"/>
          </p:cNvSpPr>
          <p:nvPr>
            <p:ph type="dt" sz="half" idx="10"/>
          </p:nvPr>
        </p:nvSpPr>
        <p:spPr/>
        <p:txBody>
          <a:bodyPr/>
          <a:lstStyle/>
          <a:p>
            <a:fld id="{DC0DC9ED-95FD-324C-A08A-D8697E7BCD92}"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694EAB47-3E29-374A-85A8-60EB3F50E4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C48B3D-B930-3340-B34D-61C25D470852}"/>
              </a:ext>
            </a:extLst>
          </p:cNvPr>
          <p:cNvSpPr>
            <a:spLocks noGrp="1"/>
          </p:cNvSpPr>
          <p:nvPr>
            <p:ph type="sldNum" sz="quarter" idx="12"/>
          </p:nvPr>
        </p:nvSpPr>
        <p:spPr/>
        <p:txBody>
          <a:bodyPr/>
          <a:lstStyle/>
          <a:p>
            <a:fld id="{1D939FAA-DC33-8949-B4F0-6F42F5AEDB55}" type="slidenum">
              <a:rPr lang="nl-NL" smtClean="0"/>
              <a:t>‹nr.›</a:t>
            </a:fld>
            <a:endParaRPr lang="nl-NL"/>
          </a:p>
        </p:txBody>
      </p:sp>
    </p:spTree>
    <p:extLst>
      <p:ext uri="{BB962C8B-B14F-4D97-AF65-F5344CB8AC3E}">
        <p14:creationId xmlns:p14="http://schemas.microsoft.com/office/powerpoint/2010/main" val="159571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E10E3E4-D0DD-E842-80A4-ED7488CFB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54ED70E-D541-844A-9E2D-897140DB6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8E1B858-92ED-5D4A-A6CB-C45241AB8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DC9ED-95FD-324C-A08A-D8697E7BCD92}"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883F2EA5-DED7-C44E-A8E0-FCDD60582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8775041-AB4E-2A4E-8C34-AF37040F6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9FAA-DC33-8949-B4F0-6F42F5AEDB55}" type="slidenum">
              <a:rPr lang="nl-NL" smtClean="0"/>
              <a:t>‹nr.›</a:t>
            </a:fld>
            <a:endParaRPr lang="nl-NL"/>
          </a:p>
        </p:txBody>
      </p:sp>
    </p:spTree>
    <p:extLst>
      <p:ext uri="{BB962C8B-B14F-4D97-AF65-F5344CB8AC3E}">
        <p14:creationId xmlns:p14="http://schemas.microsoft.com/office/powerpoint/2010/main" val="14016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neD7DevsMn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tronieuws.nl/lifestyle/health-mind/2020/07/veel-millennials-met-burn-out-of-klachten-zoeken-geen-hul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https://images.nrc.nl/4e3CKvsIqkBE7hU-Ge5OqClmVaY=/1280x/filters:no_upscale()/s3/static.nrc.nl/images/gn4/stripped/data88783757-910764.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bs.nl/nl-nl/nieuws/2022/09/1-op-5-werkende-jongeren-ervaart-werkstr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t="8410" b="8410"/>
          <a:stretch/>
        </p:blipFill>
        <p:spPr>
          <a:xfrm>
            <a:off x="0" y="0"/>
            <a:ext cx="12192000" cy="6858000"/>
          </a:xfrm>
          <a:prstGeom prst="rect">
            <a:avLst/>
          </a:prstGeom>
          <a:noFill/>
          <a:ln>
            <a:noFill/>
          </a:ln>
        </p:spPr>
      </p:pic>
      <p:sp>
        <p:nvSpPr>
          <p:cNvPr id="83" name="Google Shape;83;p1"/>
          <p:cNvSpPr/>
          <p:nvPr/>
        </p:nvSpPr>
        <p:spPr>
          <a:xfrm>
            <a:off x="1330180" y="685800"/>
            <a:ext cx="9531641" cy="4189094"/>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84" name="Google Shape;84;p1"/>
          <p:cNvSpPr/>
          <p:nvPr/>
        </p:nvSpPr>
        <p:spPr>
          <a:xfrm>
            <a:off x="685801" y="-202157"/>
            <a:ext cx="13767" cy="7262315"/>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85" name="Google Shape;85;p1"/>
          <p:cNvPicPr preferRelativeResize="0"/>
          <p:nvPr/>
        </p:nvPicPr>
        <p:blipFill rotWithShape="1">
          <a:blip r:embed="rId4">
            <a:alphaModFix/>
          </a:blip>
          <a:srcRect/>
          <a:stretch/>
        </p:blipFill>
        <p:spPr>
          <a:xfrm>
            <a:off x="1651000" y="787135"/>
            <a:ext cx="2162611" cy="1114576"/>
          </a:xfrm>
          <a:prstGeom prst="rect">
            <a:avLst/>
          </a:prstGeom>
          <a:noFill/>
          <a:ln>
            <a:noFill/>
          </a:ln>
        </p:spPr>
      </p:pic>
      <p:sp>
        <p:nvSpPr>
          <p:cNvPr id="86" name="Google Shape;86;p1"/>
          <p:cNvSpPr txBox="1"/>
          <p:nvPr/>
        </p:nvSpPr>
        <p:spPr>
          <a:xfrm>
            <a:off x="1330180" y="1850912"/>
            <a:ext cx="9531641" cy="2211118"/>
          </a:xfrm>
          <a:prstGeom prst="rect">
            <a:avLst/>
          </a:prstGeom>
          <a:noFill/>
          <a:ln>
            <a:noFill/>
          </a:ln>
        </p:spPr>
        <p:txBody>
          <a:bodyPr spcFirstLastPara="1" wrap="square" lIns="0" tIns="0" rIns="0" bIns="0" anchor="t" anchorCtr="0">
            <a:spAutoFit/>
          </a:bodyPr>
          <a:lstStyle/>
          <a:p>
            <a:pPr algn="ctr">
              <a:lnSpc>
                <a:spcPct val="140010"/>
              </a:lnSpc>
              <a:buClr>
                <a:srgbClr val="000000"/>
              </a:buClr>
              <a:buSzPts val="3849"/>
            </a:pPr>
            <a:endParaRPr sz="2566" b="1" dirty="0">
              <a:solidFill>
                <a:srgbClr val="ED8338"/>
              </a:solidFill>
              <a:latin typeface="Roboto"/>
              <a:ea typeface="Roboto"/>
              <a:cs typeface="Roboto"/>
              <a:sym typeface="Roboto"/>
            </a:endParaRPr>
          </a:p>
          <a:p>
            <a:pPr algn="ctr">
              <a:lnSpc>
                <a:spcPct val="140010"/>
              </a:lnSpc>
              <a:buClr>
                <a:srgbClr val="000000"/>
              </a:buClr>
              <a:buSzPts val="3849"/>
            </a:pPr>
            <a:r>
              <a:rPr lang="en-US" sz="2566" b="1" dirty="0">
                <a:solidFill>
                  <a:srgbClr val="FFFFFF"/>
                </a:solidFill>
                <a:latin typeface="Roboto"/>
                <a:ea typeface="Roboto"/>
                <a:cs typeface="Roboto"/>
                <a:sym typeface="Roboto"/>
              </a:rPr>
              <a:t>Workshop </a:t>
            </a:r>
          </a:p>
          <a:p>
            <a:pPr algn="ctr">
              <a:lnSpc>
                <a:spcPct val="140010"/>
              </a:lnSpc>
              <a:buClr>
                <a:srgbClr val="000000"/>
              </a:buClr>
              <a:buSzPts val="3849"/>
            </a:pPr>
            <a:r>
              <a:rPr lang="en-US" sz="2566" b="1" dirty="0">
                <a:solidFill>
                  <a:srgbClr val="FFFFFF"/>
                </a:solidFill>
                <a:latin typeface="Roboto"/>
                <a:ea typeface="Roboto"/>
                <a:cs typeface="Roboto"/>
                <a:sym typeface="Roboto"/>
              </a:rPr>
              <a:t>De </a:t>
            </a:r>
            <a:r>
              <a:rPr lang="en-US" sz="2566" b="1" dirty="0" err="1">
                <a:solidFill>
                  <a:srgbClr val="FFFFFF"/>
                </a:solidFill>
                <a:latin typeface="Roboto"/>
                <a:ea typeface="Roboto"/>
                <a:cs typeface="Roboto"/>
                <a:sym typeface="Roboto"/>
              </a:rPr>
              <a:t>Kleine</a:t>
            </a:r>
            <a:r>
              <a:rPr lang="en-US" sz="2566" b="1" dirty="0">
                <a:solidFill>
                  <a:srgbClr val="FFFFFF"/>
                </a:solidFill>
                <a:latin typeface="Roboto"/>
                <a:ea typeface="Roboto"/>
                <a:cs typeface="Roboto"/>
                <a:sym typeface="Roboto"/>
              </a:rPr>
              <a:t> Consultant 8 November 2022 </a:t>
            </a:r>
          </a:p>
          <a:p>
            <a:pPr algn="ctr">
              <a:lnSpc>
                <a:spcPct val="140010"/>
              </a:lnSpc>
              <a:buClr>
                <a:srgbClr val="000000"/>
              </a:buClr>
              <a:buSzPts val="3849"/>
            </a:pPr>
            <a:r>
              <a:rPr lang="en-US" sz="2566" b="1" dirty="0">
                <a:solidFill>
                  <a:srgbClr val="FFFFFF"/>
                </a:solidFill>
                <a:latin typeface="Roboto"/>
                <a:ea typeface="Roboto"/>
                <a:cs typeface="Roboto"/>
                <a:sym typeface="Roboto"/>
              </a:rPr>
              <a:t>STRESS</a:t>
            </a:r>
            <a:endParaRPr lang="en-US" sz="933"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988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t="15129" b="9870"/>
          <a:stretch/>
        </p:blipFill>
        <p:spPr>
          <a:xfrm>
            <a:off x="0" y="0"/>
            <a:ext cx="12192000" cy="6858000"/>
          </a:xfrm>
          <a:prstGeom prst="rect">
            <a:avLst/>
          </a:prstGeom>
          <a:noFill/>
          <a:ln>
            <a:noFill/>
          </a:ln>
        </p:spPr>
      </p:pic>
      <p:pic>
        <p:nvPicPr>
          <p:cNvPr id="219" name="Google Shape;219;p13"/>
          <p:cNvPicPr preferRelativeResize="0"/>
          <p:nvPr/>
        </p:nvPicPr>
        <p:blipFill rotWithShape="1">
          <a:blip r:embed="rId4">
            <a:alphaModFix/>
          </a:blip>
          <a:srcRect/>
          <a:stretch/>
        </p:blipFill>
        <p:spPr>
          <a:xfrm>
            <a:off x="0" y="5743424"/>
            <a:ext cx="2162611" cy="1114576"/>
          </a:xfrm>
          <a:prstGeom prst="rect">
            <a:avLst/>
          </a:prstGeom>
          <a:noFill/>
          <a:ln>
            <a:noFill/>
          </a:ln>
        </p:spPr>
      </p:pic>
    </p:spTree>
    <p:extLst>
      <p:ext uri="{BB962C8B-B14F-4D97-AF65-F5344CB8AC3E}">
        <p14:creationId xmlns:p14="http://schemas.microsoft.com/office/powerpoint/2010/main" val="219556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9C0E-4B70-7542-B05B-0BFEF12D0D60}"/>
              </a:ext>
            </a:extLst>
          </p:cNvPr>
          <p:cNvSpPr>
            <a:spLocks noGrp="1"/>
          </p:cNvSpPr>
          <p:nvPr>
            <p:ph type="title"/>
          </p:nvPr>
        </p:nvSpPr>
        <p:spPr/>
        <p:txBody>
          <a:bodyPr/>
          <a:lstStyle/>
          <a:p>
            <a:r>
              <a:rPr lang="nl-NL" dirty="0"/>
              <a:t>Stress definiëren</a:t>
            </a:r>
          </a:p>
        </p:txBody>
      </p:sp>
      <p:sp>
        <p:nvSpPr>
          <p:cNvPr id="3" name="Tijdelijke aanduiding voor inhoud 2">
            <a:extLst>
              <a:ext uri="{FF2B5EF4-FFF2-40B4-BE49-F238E27FC236}">
                <a16:creationId xmlns:a16="http://schemas.microsoft.com/office/drawing/2014/main" id="{1CD91755-1C43-1C4F-9CFD-5C2600800AF9}"/>
              </a:ext>
            </a:extLst>
          </p:cNvPr>
          <p:cNvSpPr>
            <a:spLocks noGrp="1"/>
          </p:cNvSpPr>
          <p:nvPr>
            <p:ph idx="1"/>
          </p:nvPr>
        </p:nvSpPr>
        <p:spPr/>
        <p:txBody>
          <a:bodyPr/>
          <a:lstStyle/>
          <a:p>
            <a:r>
              <a:rPr lang="nl-NL" dirty="0"/>
              <a:t>Stress is per definitie biologisch én psychisch, en de omgeving speelt ook mee. „Om er iets aan te doen, kun je kijken naar de omgeving: de mensen om je heen, de werkgever, de overheid. Naar de psychologie: hoe ga je om met moeilijkheden? En biologisch, naar het stresshormoon cortisol en de andere onderdelen van het stressorkest in ons lichaam.” </a:t>
            </a:r>
          </a:p>
          <a:p>
            <a:pPr marL="0" indent="0">
              <a:buNone/>
            </a:pPr>
            <a:endParaRPr lang="nl-NL" dirty="0"/>
          </a:p>
          <a:p>
            <a:endParaRPr lang="nl-NL" dirty="0"/>
          </a:p>
          <a:p>
            <a:endParaRPr lang="nl-NL" dirty="0"/>
          </a:p>
        </p:txBody>
      </p:sp>
      <p:pic>
        <p:nvPicPr>
          <p:cNvPr id="4" name="Google Shape;229;p14">
            <a:extLst>
              <a:ext uri="{FF2B5EF4-FFF2-40B4-BE49-F238E27FC236}">
                <a16:creationId xmlns:a16="http://schemas.microsoft.com/office/drawing/2014/main" id="{68AA4BA8-FF94-0041-AEB4-DF099E8F22E1}"/>
              </a:ext>
            </a:extLst>
          </p:cNvPr>
          <p:cNvPicPr preferRelativeResize="0"/>
          <p:nvPr/>
        </p:nvPicPr>
        <p:blipFill rotWithShape="1">
          <a:blip r:embed="rId2">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288462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78358-3618-A741-B800-3CC52CEBDB7B}"/>
              </a:ext>
            </a:extLst>
          </p:cNvPr>
          <p:cNvSpPr>
            <a:spLocks noGrp="1"/>
          </p:cNvSpPr>
          <p:nvPr>
            <p:ph type="title"/>
          </p:nvPr>
        </p:nvSpPr>
        <p:spPr/>
        <p:txBody>
          <a:bodyPr/>
          <a:lstStyle/>
          <a:p>
            <a:r>
              <a:rPr lang="nl-NL" dirty="0"/>
              <a:t>Stress verminderen</a:t>
            </a:r>
          </a:p>
        </p:txBody>
      </p:sp>
      <p:sp>
        <p:nvSpPr>
          <p:cNvPr id="3" name="Tijdelijke aanduiding voor inhoud 2">
            <a:extLst>
              <a:ext uri="{FF2B5EF4-FFF2-40B4-BE49-F238E27FC236}">
                <a16:creationId xmlns:a16="http://schemas.microsoft.com/office/drawing/2014/main" id="{5C10BD53-46BE-F54E-8C7A-E6C00E0DAF6A}"/>
              </a:ext>
            </a:extLst>
          </p:cNvPr>
          <p:cNvSpPr>
            <a:spLocks noGrp="1"/>
          </p:cNvSpPr>
          <p:nvPr>
            <p:ph idx="1"/>
          </p:nvPr>
        </p:nvSpPr>
        <p:spPr/>
        <p:txBody>
          <a:bodyPr/>
          <a:lstStyle/>
          <a:p>
            <a:r>
              <a:rPr lang="nl-NL" dirty="0"/>
              <a:t>Opvallend veel suggesties richten zich op de binnenwereld: mild zijn voor jezelf, je grenzen bewaken, niet op de automatische piloot leven, onzekerheid accepteren. Stress komt niet alleen van buiten. Mensen krijgen ook stress van ambities, dromen, dingen die ze willen maar niet kunnen.</a:t>
            </a:r>
          </a:p>
        </p:txBody>
      </p:sp>
      <p:pic>
        <p:nvPicPr>
          <p:cNvPr id="4" name="Google Shape;229;p14">
            <a:extLst>
              <a:ext uri="{FF2B5EF4-FFF2-40B4-BE49-F238E27FC236}">
                <a16:creationId xmlns:a16="http://schemas.microsoft.com/office/drawing/2014/main" id="{6F9175BB-997E-2D43-AED5-4CD50A886770}"/>
              </a:ext>
            </a:extLst>
          </p:cNvPr>
          <p:cNvPicPr preferRelativeResize="0"/>
          <p:nvPr/>
        </p:nvPicPr>
        <p:blipFill rotWithShape="1">
          <a:blip r:embed="rId2">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178452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41B2F-6A20-D84A-B7AF-1D23AAF8E88E}"/>
              </a:ext>
            </a:extLst>
          </p:cNvPr>
          <p:cNvSpPr>
            <a:spLocks noGrp="1"/>
          </p:cNvSpPr>
          <p:nvPr>
            <p:ph type="title"/>
          </p:nvPr>
        </p:nvSpPr>
        <p:spPr/>
        <p:txBody>
          <a:bodyPr/>
          <a:lstStyle/>
          <a:p>
            <a:r>
              <a:rPr lang="nl-NL" dirty="0"/>
              <a:t>Langdurige stress</a:t>
            </a:r>
          </a:p>
        </p:txBody>
      </p:sp>
      <p:sp>
        <p:nvSpPr>
          <p:cNvPr id="3" name="Tijdelijke aanduiding voor inhoud 2">
            <a:extLst>
              <a:ext uri="{FF2B5EF4-FFF2-40B4-BE49-F238E27FC236}">
                <a16:creationId xmlns:a16="http://schemas.microsoft.com/office/drawing/2014/main" id="{961C8DB0-AFE9-4A4B-98BE-EE74AC83B220}"/>
              </a:ext>
            </a:extLst>
          </p:cNvPr>
          <p:cNvSpPr>
            <a:spLocks noGrp="1"/>
          </p:cNvSpPr>
          <p:nvPr>
            <p:ph idx="1"/>
          </p:nvPr>
        </p:nvSpPr>
        <p:spPr/>
        <p:txBody>
          <a:bodyPr>
            <a:normAutofit/>
          </a:bodyPr>
          <a:lstStyle/>
          <a:p>
            <a:pPr marL="0" indent="0">
              <a:buNone/>
            </a:pPr>
            <a:r>
              <a:rPr lang="nl-NL" dirty="0"/>
              <a:t>Sudderen stressklachten op te lang door:</a:t>
            </a:r>
          </a:p>
          <a:p>
            <a:pPr marL="0" indent="0">
              <a:buNone/>
            </a:pPr>
            <a:endParaRPr lang="nl-NL" dirty="0"/>
          </a:p>
          <a:p>
            <a:pPr marL="0" indent="0">
              <a:buNone/>
            </a:pPr>
            <a:r>
              <a:rPr lang="nl-NL" dirty="0"/>
              <a:t>Overspannen</a:t>
            </a:r>
          </a:p>
          <a:p>
            <a:pPr marL="0" indent="0">
              <a:buNone/>
            </a:pPr>
            <a:r>
              <a:rPr lang="nl-NL" dirty="0"/>
              <a:t>Burn-out</a:t>
            </a:r>
          </a:p>
          <a:p>
            <a:pPr marL="0" indent="0">
              <a:buNone/>
            </a:pPr>
            <a:endParaRPr lang="nl-NL" dirty="0"/>
          </a:p>
          <a:p>
            <a:pPr marL="0" indent="0">
              <a:buNone/>
            </a:pPr>
            <a:endParaRPr lang="nl-NL" dirty="0"/>
          </a:p>
          <a:p>
            <a:r>
              <a:rPr lang="nl-NL" dirty="0">
                <a:hlinkClick r:id="rId2"/>
              </a:rPr>
              <a:t>https://www.youtube.com/watch?v=neD7DevsMnM</a:t>
            </a:r>
            <a:endParaRPr lang="nl-NL" dirty="0"/>
          </a:p>
          <a:p>
            <a:endParaRPr lang="nl-NL" dirty="0"/>
          </a:p>
          <a:p>
            <a:endParaRPr lang="nl-NL" dirty="0"/>
          </a:p>
        </p:txBody>
      </p:sp>
    </p:spTree>
    <p:extLst>
      <p:ext uri="{BB962C8B-B14F-4D97-AF65-F5344CB8AC3E}">
        <p14:creationId xmlns:p14="http://schemas.microsoft.com/office/powerpoint/2010/main" val="135172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187D4-E6CC-6147-BCAC-FA5021C26976}"/>
              </a:ext>
            </a:extLst>
          </p:cNvPr>
          <p:cNvSpPr>
            <a:spLocks noGrp="1"/>
          </p:cNvSpPr>
          <p:nvPr>
            <p:ph type="title"/>
          </p:nvPr>
        </p:nvSpPr>
        <p:spPr/>
        <p:txBody>
          <a:bodyPr/>
          <a:lstStyle/>
          <a:p>
            <a:r>
              <a:rPr lang="nl-NL" dirty="0"/>
              <a:t>Onderzoek onder </a:t>
            </a:r>
            <a:r>
              <a:rPr lang="nl-NL" dirty="0" err="1"/>
              <a:t>millenials</a:t>
            </a:r>
            <a:endParaRPr lang="nl-NL" dirty="0"/>
          </a:p>
        </p:txBody>
      </p:sp>
      <p:sp>
        <p:nvSpPr>
          <p:cNvPr id="3" name="Tijdelijke aanduiding voor inhoud 2">
            <a:extLst>
              <a:ext uri="{FF2B5EF4-FFF2-40B4-BE49-F238E27FC236}">
                <a16:creationId xmlns:a16="http://schemas.microsoft.com/office/drawing/2014/main" id="{EFDDBE4B-D93A-D844-B1AD-C801F4F91C2E}"/>
              </a:ext>
            </a:extLst>
          </p:cNvPr>
          <p:cNvSpPr>
            <a:spLocks noGrp="1"/>
          </p:cNvSpPr>
          <p:nvPr>
            <p:ph idx="1"/>
          </p:nvPr>
        </p:nvSpPr>
        <p:spPr/>
        <p:txBody>
          <a:bodyPr/>
          <a:lstStyle/>
          <a:p>
            <a:r>
              <a:rPr lang="nl-NL" dirty="0">
                <a:hlinkClick r:id="rId2"/>
              </a:rPr>
              <a:t>https://www.metronieuws.nl/lifestyle/health-mind/2020/07/veel-millennials-met-burn-out-of-klachten-zoeken-geen-hulp/</a:t>
            </a:r>
            <a:endParaRPr lang="nl-NL" dirty="0"/>
          </a:p>
          <a:p>
            <a:endParaRPr lang="nl-NL" dirty="0"/>
          </a:p>
          <a:p>
            <a:r>
              <a:rPr lang="nl-NL" dirty="0"/>
              <a:t>Oefeningen</a:t>
            </a:r>
          </a:p>
        </p:txBody>
      </p:sp>
    </p:spTree>
    <p:extLst>
      <p:ext uri="{BB962C8B-B14F-4D97-AF65-F5344CB8AC3E}">
        <p14:creationId xmlns:p14="http://schemas.microsoft.com/office/powerpoint/2010/main" val="311133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64B0A-D4A8-D649-A8E2-7AB2A648DD62}"/>
              </a:ext>
            </a:extLst>
          </p:cNvPr>
          <p:cNvSpPr>
            <a:spLocks noGrp="1"/>
          </p:cNvSpPr>
          <p:nvPr>
            <p:ph type="title"/>
          </p:nvPr>
        </p:nvSpPr>
        <p:spPr/>
        <p:txBody>
          <a:bodyPr/>
          <a:lstStyle/>
          <a:p>
            <a:r>
              <a:rPr lang="nl-NL" dirty="0"/>
              <a:t>Grenzen stellen </a:t>
            </a:r>
          </a:p>
        </p:txBody>
      </p:sp>
      <p:sp>
        <p:nvSpPr>
          <p:cNvPr id="3" name="Tijdelijke aanduiding voor inhoud 2">
            <a:extLst>
              <a:ext uri="{FF2B5EF4-FFF2-40B4-BE49-F238E27FC236}">
                <a16:creationId xmlns:a16="http://schemas.microsoft.com/office/drawing/2014/main" id="{BB22B32B-A272-3348-AA4C-D3FA379810D8}"/>
              </a:ext>
            </a:extLst>
          </p:cNvPr>
          <p:cNvSpPr>
            <a:spLocks noGrp="1"/>
          </p:cNvSpPr>
          <p:nvPr>
            <p:ph idx="1"/>
          </p:nvPr>
        </p:nvSpPr>
        <p:spPr/>
        <p:txBody>
          <a:bodyPr/>
          <a:lstStyle/>
          <a:p>
            <a:r>
              <a:rPr lang="nl-NL" dirty="0"/>
              <a:t>Oefening 1</a:t>
            </a:r>
          </a:p>
          <a:p>
            <a:pPr marL="0" indent="0">
              <a:buNone/>
            </a:pPr>
            <a:r>
              <a:rPr lang="nl-NL" dirty="0"/>
              <a:t>Mensen met een touwtje zoeken 2 studenten zonder touwtje</a:t>
            </a:r>
          </a:p>
          <a:p>
            <a:pPr marL="0" indent="0">
              <a:buNone/>
            </a:pPr>
            <a:endParaRPr lang="nl-NL" dirty="0"/>
          </a:p>
          <a:p>
            <a:pPr marL="0" indent="0">
              <a:buNone/>
            </a:pPr>
            <a:r>
              <a:rPr lang="nl-NL" dirty="0"/>
              <a:t>Maak een cirkel van het touwtje en ga daar in staan. </a:t>
            </a:r>
          </a:p>
          <a:p>
            <a:pPr marL="0" indent="0">
              <a:buNone/>
            </a:pPr>
            <a:r>
              <a:rPr lang="nl-NL" dirty="0"/>
              <a:t>Jouw maatje mag niet in jouw cirkel komen. </a:t>
            </a:r>
          </a:p>
          <a:p>
            <a:pPr marL="0" indent="0">
              <a:buNone/>
            </a:pPr>
            <a:r>
              <a:rPr lang="nl-NL" dirty="0"/>
              <a:t>De derde persoon uit jullie groep observeert.</a:t>
            </a:r>
          </a:p>
          <a:p>
            <a:pPr marL="0" indent="0">
              <a:buNone/>
            </a:pPr>
            <a:endParaRPr lang="nl-NL" dirty="0"/>
          </a:p>
        </p:txBody>
      </p:sp>
      <p:pic>
        <p:nvPicPr>
          <p:cNvPr id="4" name="Google Shape;229;p14">
            <a:extLst>
              <a:ext uri="{FF2B5EF4-FFF2-40B4-BE49-F238E27FC236}">
                <a16:creationId xmlns:a16="http://schemas.microsoft.com/office/drawing/2014/main" id="{AF166B98-B415-7C4C-801D-AA0A579E4871}"/>
              </a:ext>
            </a:extLst>
          </p:cNvPr>
          <p:cNvPicPr preferRelativeResize="0"/>
          <p:nvPr/>
        </p:nvPicPr>
        <p:blipFill rotWithShape="1">
          <a:blip r:embed="rId2">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300944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EAD70-8795-BB4A-A0D5-938E2288EFE7}"/>
              </a:ext>
            </a:extLst>
          </p:cNvPr>
          <p:cNvSpPr>
            <a:spLocks noGrp="1"/>
          </p:cNvSpPr>
          <p:nvPr>
            <p:ph type="title"/>
          </p:nvPr>
        </p:nvSpPr>
        <p:spPr/>
        <p:txBody>
          <a:bodyPr/>
          <a:lstStyle/>
          <a:p>
            <a:r>
              <a:rPr lang="nl-NL" dirty="0"/>
              <a:t>Nee-zeggen</a:t>
            </a:r>
          </a:p>
        </p:txBody>
      </p:sp>
      <p:sp>
        <p:nvSpPr>
          <p:cNvPr id="3" name="Tijdelijke aanduiding voor inhoud 2">
            <a:extLst>
              <a:ext uri="{FF2B5EF4-FFF2-40B4-BE49-F238E27FC236}">
                <a16:creationId xmlns:a16="http://schemas.microsoft.com/office/drawing/2014/main" id="{0003D3B6-72C5-204B-949B-A7827B29DC18}"/>
              </a:ext>
            </a:extLst>
          </p:cNvPr>
          <p:cNvSpPr>
            <a:spLocks noGrp="1"/>
          </p:cNvSpPr>
          <p:nvPr>
            <p:ph idx="1"/>
          </p:nvPr>
        </p:nvSpPr>
        <p:spPr/>
        <p:txBody>
          <a:bodyPr/>
          <a:lstStyle/>
          <a:p>
            <a:r>
              <a:rPr lang="nl-NL" dirty="0"/>
              <a:t>Oefening 2</a:t>
            </a:r>
          </a:p>
          <a:p>
            <a:endParaRPr lang="nl-NL" dirty="0"/>
          </a:p>
          <a:p>
            <a:pPr marL="0" indent="0">
              <a:buNone/>
            </a:pPr>
            <a:r>
              <a:rPr lang="nl-NL" dirty="0"/>
              <a:t>Mensen met touwtje blijven in het lokaal de anderen gaan naar de gang.</a:t>
            </a:r>
          </a:p>
        </p:txBody>
      </p:sp>
      <p:pic>
        <p:nvPicPr>
          <p:cNvPr id="4" name="Google Shape;229;p14">
            <a:extLst>
              <a:ext uri="{FF2B5EF4-FFF2-40B4-BE49-F238E27FC236}">
                <a16:creationId xmlns:a16="http://schemas.microsoft.com/office/drawing/2014/main" id="{720830F1-DB97-2042-BFA9-9BC95BA7C2C1}"/>
              </a:ext>
            </a:extLst>
          </p:cNvPr>
          <p:cNvPicPr preferRelativeResize="0"/>
          <p:nvPr/>
        </p:nvPicPr>
        <p:blipFill rotWithShape="1">
          <a:blip r:embed="rId3">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101188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3859776" y="806063"/>
            <a:ext cx="6852930" cy="5245875"/>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116" name="Google Shape;116;p4"/>
          <p:cNvSpPr/>
          <p:nvPr/>
        </p:nvSpPr>
        <p:spPr>
          <a:xfrm>
            <a:off x="11506201" y="-202157"/>
            <a:ext cx="13767" cy="7262315"/>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117" name="Google Shape;117;p4"/>
          <p:cNvPicPr preferRelativeResize="0"/>
          <p:nvPr/>
        </p:nvPicPr>
        <p:blipFill rotWithShape="1">
          <a:blip r:embed="rId3">
            <a:alphaModFix/>
          </a:blip>
          <a:srcRect/>
          <a:stretch/>
        </p:blipFill>
        <p:spPr>
          <a:xfrm>
            <a:off x="0" y="5743424"/>
            <a:ext cx="2162611" cy="1114576"/>
          </a:xfrm>
          <a:prstGeom prst="rect">
            <a:avLst/>
          </a:prstGeom>
          <a:noFill/>
          <a:ln>
            <a:noFill/>
          </a:ln>
        </p:spPr>
      </p:pic>
      <p:sp>
        <p:nvSpPr>
          <p:cNvPr id="118" name="Google Shape;118;p4"/>
          <p:cNvSpPr txBox="1"/>
          <p:nvPr/>
        </p:nvSpPr>
        <p:spPr>
          <a:xfrm>
            <a:off x="4431314" y="1407752"/>
            <a:ext cx="6132925" cy="2692917"/>
          </a:xfrm>
          <a:prstGeom prst="rect">
            <a:avLst/>
          </a:prstGeom>
          <a:noFill/>
          <a:ln>
            <a:noFill/>
          </a:ln>
        </p:spPr>
        <p:txBody>
          <a:bodyPr spcFirstLastPara="1" wrap="square" lIns="0" tIns="0" rIns="0" bIns="0" anchor="t" anchorCtr="0">
            <a:spAutoFit/>
          </a:bodyPr>
          <a:lstStyle/>
          <a:p>
            <a:pPr algn="ctr">
              <a:lnSpc>
                <a:spcPct val="291611"/>
              </a:lnSpc>
              <a:buClr>
                <a:srgbClr val="000000"/>
              </a:buClr>
              <a:buSzPts val="1800"/>
            </a:pPr>
            <a:endParaRPr sz="1200">
              <a:solidFill>
                <a:schemeClr val="dk1"/>
              </a:solidFill>
              <a:latin typeface="Calibri"/>
              <a:ea typeface="Calibri"/>
              <a:cs typeface="Calibri"/>
              <a:sym typeface="Calibri"/>
            </a:endParaRPr>
          </a:p>
          <a:p>
            <a:pPr algn="ctr">
              <a:lnSpc>
                <a:spcPct val="140010"/>
              </a:lnSpc>
              <a:buClr>
                <a:srgbClr val="000000"/>
              </a:buClr>
              <a:buSzPts val="3749"/>
            </a:pPr>
            <a:r>
              <a:rPr lang="en-US" sz="2499" b="1">
                <a:solidFill>
                  <a:srgbClr val="FFFFFF"/>
                </a:solidFill>
                <a:latin typeface="Roboto"/>
                <a:ea typeface="Roboto"/>
                <a:cs typeface="Roboto"/>
                <a:sym typeface="Roboto"/>
              </a:rPr>
              <a:t>Werkdruk &amp; werkplezier</a:t>
            </a:r>
            <a:endParaRPr sz="2499" b="1">
              <a:solidFill>
                <a:srgbClr val="FFFFFF"/>
              </a:solidFill>
              <a:latin typeface="Roboto"/>
              <a:ea typeface="Roboto"/>
              <a:cs typeface="Roboto"/>
              <a:sym typeface="Roboto"/>
            </a:endParaRPr>
          </a:p>
          <a:p>
            <a:pPr>
              <a:lnSpc>
                <a:spcPct val="140010"/>
              </a:lnSpc>
              <a:buClr>
                <a:srgbClr val="000000"/>
              </a:buClr>
              <a:buSzPts val="3749"/>
            </a:pPr>
            <a:endParaRPr sz="2499" b="1">
              <a:solidFill>
                <a:srgbClr val="FFFFFF"/>
              </a:solidFill>
              <a:latin typeface="Roboto"/>
              <a:ea typeface="Roboto"/>
              <a:cs typeface="Roboto"/>
              <a:sym typeface="Roboto"/>
            </a:endParaRPr>
          </a:p>
          <a:p>
            <a:pPr>
              <a:lnSpc>
                <a:spcPct val="140010"/>
              </a:lnSpc>
              <a:buClr>
                <a:srgbClr val="000000"/>
              </a:buClr>
              <a:buSzPts val="3749"/>
            </a:pPr>
            <a:endParaRPr sz="2499" b="1">
              <a:solidFill>
                <a:srgbClr val="FFFFFF"/>
              </a:solidFill>
              <a:latin typeface="Roboto"/>
              <a:ea typeface="Roboto"/>
              <a:cs typeface="Roboto"/>
              <a:sym typeface="Roboto"/>
            </a:endParaRPr>
          </a:p>
          <a:p>
            <a:pPr>
              <a:lnSpc>
                <a:spcPct val="140010"/>
              </a:lnSpc>
              <a:buClr>
                <a:srgbClr val="000000"/>
              </a:buClr>
              <a:buSzPts val="3749"/>
            </a:pPr>
            <a:endParaRPr sz="2499" b="1">
              <a:solidFill>
                <a:srgbClr val="FFFFFF"/>
              </a:solidFill>
              <a:latin typeface="Roboto"/>
              <a:ea typeface="Roboto"/>
              <a:cs typeface="Roboto"/>
              <a:sym typeface="Roboto"/>
            </a:endParaRPr>
          </a:p>
        </p:txBody>
      </p:sp>
      <p:sp>
        <p:nvSpPr>
          <p:cNvPr id="119" name="Google Shape;119;p4"/>
          <p:cNvSpPr/>
          <p:nvPr/>
        </p:nvSpPr>
        <p:spPr>
          <a:xfrm>
            <a:off x="839634" y="3762189"/>
            <a:ext cx="4343121" cy="2745274"/>
          </a:xfrm>
          <a:prstGeom prst="snip1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SzPts val="2400"/>
            </a:pPr>
            <a:r>
              <a:rPr lang="en-US" sz="1600" b="1">
                <a:solidFill>
                  <a:srgbClr val="A96A00"/>
                </a:solidFill>
                <a:latin typeface="Roboto Light"/>
                <a:ea typeface="Roboto Light"/>
                <a:cs typeface="Roboto Light"/>
                <a:sym typeface="Roboto Light"/>
              </a:rPr>
              <a:t>Persoonlijk leiderschap </a:t>
            </a:r>
            <a:endParaRPr sz="933">
              <a:solidFill>
                <a:srgbClr val="000000"/>
              </a:solidFill>
              <a:latin typeface="Arial"/>
              <a:ea typeface="Arial"/>
              <a:cs typeface="Arial"/>
              <a:sym typeface="Arial"/>
            </a:endParaRPr>
          </a:p>
          <a:p>
            <a:pPr algn="ctr">
              <a:buClr>
                <a:srgbClr val="000000"/>
              </a:buClr>
              <a:buSzPts val="2400"/>
            </a:pPr>
            <a:endParaRPr sz="1600">
              <a:solidFill>
                <a:srgbClr val="A96A00"/>
              </a:solidFill>
              <a:latin typeface="Roboto Light"/>
              <a:ea typeface="Roboto Light"/>
              <a:cs typeface="Roboto Light"/>
              <a:sym typeface="Roboto Light"/>
            </a:endParaRPr>
          </a:p>
          <a:p>
            <a:pPr algn="ctr">
              <a:buClr>
                <a:srgbClr val="000000"/>
              </a:buClr>
              <a:buSzPts val="2400"/>
            </a:pPr>
            <a:endParaRPr sz="1600">
              <a:solidFill>
                <a:srgbClr val="A96A00"/>
              </a:solidFill>
              <a:latin typeface="Roboto Light"/>
              <a:ea typeface="Roboto Light"/>
              <a:cs typeface="Roboto Light"/>
              <a:sym typeface="Roboto Light"/>
            </a:endParaRPr>
          </a:p>
          <a:p>
            <a:pPr algn="ctr">
              <a:buClr>
                <a:srgbClr val="000000"/>
              </a:buClr>
              <a:buSzPts val="2400"/>
            </a:pPr>
            <a:r>
              <a:rPr lang="en-US" sz="1600">
                <a:solidFill>
                  <a:srgbClr val="A96A00"/>
                </a:solidFill>
                <a:latin typeface="Roboto Light"/>
                <a:ea typeface="Roboto Light"/>
                <a:cs typeface="Roboto Light"/>
                <a:sym typeface="Roboto Light"/>
              </a:rPr>
              <a:t>Het is essentieel om te ontdekken vanuit welke overtuigingen en ervaring je bepaalde dingen denkt, zegt en doet. Op basis van die inzichten kun je jezelf verbeteren.</a:t>
            </a:r>
            <a:endParaRPr sz="933">
              <a:solidFill>
                <a:srgbClr val="000000"/>
              </a:solidFill>
              <a:latin typeface="Arial"/>
              <a:ea typeface="Arial"/>
              <a:cs typeface="Arial"/>
              <a:sym typeface="Arial"/>
            </a:endParaRPr>
          </a:p>
          <a:p>
            <a:pPr algn="ctr">
              <a:buClr>
                <a:srgbClr val="000000"/>
              </a:buClr>
              <a:buSzPts val="2000"/>
            </a:pPr>
            <a:endParaRPr sz="1333">
              <a:solidFill>
                <a:srgbClr val="A96A00"/>
              </a:solidFill>
              <a:latin typeface="Roboto Light"/>
              <a:ea typeface="Roboto Light"/>
              <a:cs typeface="Roboto Light"/>
              <a:sym typeface="Roboto Light"/>
            </a:endParaRPr>
          </a:p>
          <a:p>
            <a:pPr algn="ctr">
              <a:buClr>
                <a:srgbClr val="000000"/>
              </a:buClr>
              <a:buSzPts val="2000"/>
            </a:pPr>
            <a:endParaRPr sz="1333">
              <a:solidFill>
                <a:srgbClr val="FF9300"/>
              </a:solidFill>
              <a:latin typeface="Arial"/>
              <a:ea typeface="Arial"/>
              <a:cs typeface="Arial"/>
              <a:sym typeface="Arial"/>
            </a:endParaRPr>
          </a:p>
        </p:txBody>
      </p:sp>
      <p:pic>
        <p:nvPicPr>
          <p:cNvPr id="120" name="Google Shape;120;p4"/>
          <p:cNvPicPr preferRelativeResize="0"/>
          <p:nvPr/>
        </p:nvPicPr>
        <p:blipFill rotWithShape="1">
          <a:blip r:embed="rId4">
            <a:alphaModFix/>
          </a:blip>
          <a:srcRect/>
          <a:stretch/>
        </p:blipFill>
        <p:spPr>
          <a:xfrm>
            <a:off x="476300" y="215300"/>
            <a:ext cx="818267" cy="911017"/>
          </a:xfrm>
          <a:prstGeom prst="rect">
            <a:avLst/>
          </a:prstGeom>
          <a:noFill/>
          <a:ln>
            <a:noFill/>
          </a:ln>
        </p:spPr>
      </p:pic>
    </p:spTree>
    <p:extLst>
      <p:ext uri="{BB962C8B-B14F-4D97-AF65-F5344CB8AC3E}">
        <p14:creationId xmlns:p14="http://schemas.microsoft.com/office/powerpoint/2010/main" val="325670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6941E-6BEA-E04F-9105-C88200739D92}"/>
              </a:ext>
            </a:extLst>
          </p:cNvPr>
          <p:cNvSpPr>
            <a:spLocks noGrp="1"/>
          </p:cNvSpPr>
          <p:nvPr>
            <p:ph type="title"/>
          </p:nvPr>
        </p:nvSpPr>
        <p:spPr/>
        <p:txBody>
          <a:bodyPr/>
          <a:lstStyle/>
          <a:p>
            <a:r>
              <a:rPr lang="nl-NL" dirty="0"/>
              <a:t>Veerkracht en stress</a:t>
            </a:r>
          </a:p>
        </p:txBody>
      </p:sp>
      <p:sp>
        <p:nvSpPr>
          <p:cNvPr id="3" name="Tijdelijke aanduiding voor inhoud 2">
            <a:extLst>
              <a:ext uri="{FF2B5EF4-FFF2-40B4-BE49-F238E27FC236}">
                <a16:creationId xmlns:a16="http://schemas.microsoft.com/office/drawing/2014/main" id="{0A4689C0-60D2-484B-B2DF-B0D70F405586}"/>
              </a:ext>
            </a:extLst>
          </p:cNvPr>
          <p:cNvSpPr>
            <a:spLocks noGrp="1"/>
          </p:cNvSpPr>
          <p:nvPr>
            <p:ph idx="1"/>
          </p:nvPr>
        </p:nvSpPr>
        <p:spPr/>
        <p:txBody>
          <a:bodyPr>
            <a:normAutofit fontScale="85000" lnSpcReduction="20000"/>
          </a:bodyPr>
          <a:lstStyle/>
          <a:p>
            <a:endParaRPr lang="nl-NL" dirty="0"/>
          </a:p>
          <a:p>
            <a:r>
              <a:rPr lang="nl-NL" dirty="0"/>
              <a:t>Stress is gezond…..toch?</a:t>
            </a:r>
          </a:p>
          <a:p>
            <a:r>
              <a:rPr lang="nl-NL" dirty="0"/>
              <a:t>Waarom kunnen langdurige perioden van stress leiden tot lichamelijke en mentale klachten? Om dat goed uit te leggen gebruiken we de term veerkracht. Die term staat enerzijds voor de inspanning die we aankunnen, en anderzijds voor het vermogen daarvan ‘terug te kunnen </a:t>
            </a:r>
            <a:r>
              <a:rPr lang="nl-NL" dirty="0" err="1"/>
              <a:t>bouncen</a:t>
            </a:r>
            <a:r>
              <a:rPr lang="nl-NL" dirty="0"/>
              <a:t>’ ten bate van ons herstel</a:t>
            </a:r>
            <a:r>
              <a:rPr lang="nl-NL" b="1" dirty="0"/>
              <a:t>.</a:t>
            </a:r>
          </a:p>
          <a:p>
            <a:r>
              <a:rPr lang="nl-NL" dirty="0"/>
              <a:t>Veerkracht is oorspronkelijk een begrip uit de natuurwetenschappen en wordt gedefinieerd als het vermogen van systemen om met verstoringen om te gaan zonder permanent te veranderen. Dit betekent dat een veerkrachtig landbouwsysteem in staat is om een kortstondige klap te incasseren om vervolgens de draad weer snel op te pakken.</a:t>
            </a:r>
          </a:p>
          <a:p>
            <a:pPr marL="0" indent="0">
              <a:buNone/>
            </a:pPr>
            <a:br>
              <a:rPr lang="nl-NL" dirty="0"/>
            </a:br>
            <a:r>
              <a:rPr lang="nl-NL" dirty="0"/>
              <a:t> </a:t>
            </a:r>
          </a:p>
        </p:txBody>
      </p:sp>
      <p:pic>
        <p:nvPicPr>
          <p:cNvPr id="4" name="Google Shape;229;p14">
            <a:extLst>
              <a:ext uri="{FF2B5EF4-FFF2-40B4-BE49-F238E27FC236}">
                <a16:creationId xmlns:a16="http://schemas.microsoft.com/office/drawing/2014/main" id="{FE3C6E34-2C81-8D4B-B101-0BBCC11FC493}"/>
              </a:ext>
            </a:extLst>
          </p:cNvPr>
          <p:cNvPicPr preferRelativeResize="0"/>
          <p:nvPr/>
        </p:nvPicPr>
        <p:blipFill rotWithShape="1">
          <a:blip r:embed="rId2">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418186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p:nvPr/>
        </p:nvSpPr>
        <p:spPr>
          <a:xfrm rot="-5400000">
            <a:off x="8324658" y="-3015338"/>
            <a:ext cx="6350" cy="8171694"/>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137" name="Google Shape;137;p6"/>
          <p:cNvPicPr preferRelativeResize="0"/>
          <p:nvPr/>
        </p:nvPicPr>
        <p:blipFill rotWithShape="1">
          <a:blip r:embed="rId3">
            <a:alphaModFix/>
          </a:blip>
          <a:srcRect/>
          <a:stretch/>
        </p:blipFill>
        <p:spPr>
          <a:xfrm>
            <a:off x="476301" y="215299"/>
            <a:ext cx="1090673" cy="1214312"/>
          </a:xfrm>
          <a:prstGeom prst="rect">
            <a:avLst/>
          </a:prstGeom>
          <a:noFill/>
          <a:ln>
            <a:noFill/>
          </a:ln>
        </p:spPr>
      </p:pic>
      <p:sp>
        <p:nvSpPr>
          <p:cNvPr id="138" name="Google Shape;138;p6"/>
          <p:cNvSpPr/>
          <p:nvPr/>
        </p:nvSpPr>
        <p:spPr>
          <a:xfrm>
            <a:off x="4447399" y="1637945"/>
            <a:ext cx="3481973" cy="349758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139" name="Google Shape;139;p6"/>
          <p:cNvSpPr/>
          <p:nvPr/>
        </p:nvSpPr>
        <p:spPr>
          <a:xfrm>
            <a:off x="8311826" y="2152826"/>
            <a:ext cx="3753453" cy="1332476"/>
          </a:xfrm>
          <a:custGeom>
            <a:avLst/>
            <a:gdLst/>
            <a:ahLst/>
            <a:cxnLst/>
            <a:rect l="l" t="t" r="r" b="b"/>
            <a:pathLst>
              <a:path w="10160000" h="3606800" extrusionOk="0">
                <a:moveTo>
                  <a:pt x="10160000" y="0"/>
                </a:moveTo>
                <a:lnTo>
                  <a:pt x="1041400" y="0"/>
                </a:lnTo>
                <a:lnTo>
                  <a:pt x="0" y="1803400"/>
                </a:lnTo>
                <a:lnTo>
                  <a:pt x="1041400" y="3606800"/>
                </a:lnTo>
                <a:lnTo>
                  <a:pt x="10160000" y="3606800"/>
                </a:lnTo>
                <a:lnTo>
                  <a:pt x="9118600" y="1803400"/>
                </a:lnTo>
                <a:close/>
              </a:path>
            </a:pathLst>
          </a:custGeom>
          <a:solidFill>
            <a:srgbClr val="BF6D5A"/>
          </a:solidFill>
          <a:ln>
            <a:noFill/>
          </a:ln>
        </p:spPr>
      </p:sp>
      <p:sp>
        <p:nvSpPr>
          <p:cNvPr id="140" name="Google Shape;140;p6"/>
          <p:cNvSpPr txBox="1"/>
          <p:nvPr/>
        </p:nvSpPr>
        <p:spPr>
          <a:xfrm>
            <a:off x="1566975" y="337507"/>
            <a:ext cx="10498304" cy="919034"/>
          </a:xfrm>
          <a:prstGeom prst="rect">
            <a:avLst/>
          </a:prstGeom>
          <a:noFill/>
          <a:ln>
            <a:noFill/>
          </a:ln>
        </p:spPr>
        <p:txBody>
          <a:bodyPr spcFirstLastPara="1" wrap="square" lIns="0" tIns="0" rIns="0" bIns="0" anchor="t" anchorCtr="0">
            <a:spAutoFit/>
          </a:bodyPr>
          <a:lstStyle/>
          <a:p>
            <a:pPr algn="ctr">
              <a:lnSpc>
                <a:spcPct val="140006"/>
              </a:lnSpc>
              <a:buClr>
                <a:srgbClr val="000000"/>
              </a:buClr>
              <a:buSzPts val="6399"/>
            </a:pPr>
            <a:r>
              <a:rPr lang="en-US" sz="4266" b="1" dirty="0" err="1">
                <a:solidFill>
                  <a:srgbClr val="674733"/>
                </a:solidFill>
                <a:latin typeface="Roboto"/>
                <a:ea typeface="Roboto"/>
                <a:cs typeface="Roboto"/>
                <a:sym typeface="Roboto"/>
              </a:rPr>
              <a:t>Veerkracht</a:t>
            </a:r>
            <a:r>
              <a:rPr lang="en-US" sz="4266" b="1" dirty="0">
                <a:solidFill>
                  <a:srgbClr val="674733"/>
                </a:solidFill>
                <a:latin typeface="Roboto"/>
                <a:ea typeface="Roboto"/>
                <a:cs typeface="Roboto"/>
                <a:sym typeface="Roboto"/>
              </a:rPr>
              <a:t>?</a:t>
            </a:r>
            <a:endParaRPr sz="4266" b="1" dirty="0">
              <a:solidFill>
                <a:srgbClr val="674733"/>
              </a:solidFill>
              <a:latin typeface="Roboto"/>
              <a:ea typeface="Roboto"/>
              <a:cs typeface="Roboto"/>
              <a:sym typeface="Roboto"/>
            </a:endParaRPr>
          </a:p>
        </p:txBody>
      </p:sp>
      <p:sp>
        <p:nvSpPr>
          <p:cNvPr id="141" name="Google Shape;141;p6"/>
          <p:cNvSpPr/>
          <p:nvPr/>
        </p:nvSpPr>
        <p:spPr>
          <a:xfrm rot="10800000">
            <a:off x="320522" y="2152827"/>
            <a:ext cx="3502342" cy="1243331"/>
          </a:xfrm>
          <a:custGeom>
            <a:avLst/>
            <a:gdLst/>
            <a:ahLst/>
            <a:cxnLst/>
            <a:rect l="l" t="t" r="r" b="b"/>
            <a:pathLst>
              <a:path w="10160000" h="3606800" extrusionOk="0">
                <a:moveTo>
                  <a:pt x="10160000" y="0"/>
                </a:moveTo>
                <a:lnTo>
                  <a:pt x="1041400" y="0"/>
                </a:lnTo>
                <a:lnTo>
                  <a:pt x="0" y="1803400"/>
                </a:lnTo>
                <a:lnTo>
                  <a:pt x="1041400" y="3606800"/>
                </a:lnTo>
                <a:lnTo>
                  <a:pt x="10160000" y="3606800"/>
                </a:lnTo>
                <a:lnTo>
                  <a:pt x="9118600" y="1803400"/>
                </a:lnTo>
                <a:close/>
              </a:path>
            </a:pathLst>
          </a:custGeom>
          <a:solidFill>
            <a:srgbClr val="DAAE65"/>
          </a:solidFill>
          <a:ln>
            <a:noFill/>
          </a:ln>
        </p:spPr>
      </p:sp>
      <p:sp>
        <p:nvSpPr>
          <p:cNvPr id="142" name="Google Shape;142;p6"/>
          <p:cNvSpPr txBox="1"/>
          <p:nvPr/>
        </p:nvSpPr>
        <p:spPr>
          <a:xfrm>
            <a:off x="4343138" y="2970599"/>
            <a:ext cx="3497580" cy="961930"/>
          </a:xfrm>
          <a:prstGeom prst="rect">
            <a:avLst/>
          </a:prstGeom>
          <a:noFill/>
          <a:ln>
            <a:noFill/>
          </a:ln>
        </p:spPr>
        <p:txBody>
          <a:bodyPr spcFirstLastPara="1" wrap="square" lIns="0" tIns="0" rIns="0" bIns="0" anchor="t" anchorCtr="0">
            <a:spAutoFit/>
          </a:bodyPr>
          <a:lstStyle/>
          <a:p>
            <a:pPr algn="ctr">
              <a:lnSpc>
                <a:spcPct val="140012"/>
              </a:lnSpc>
              <a:buClr>
                <a:srgbClr val="000000"/>
              </a:buClr>
              <a:buSzPts val="3099"/>
            </a:pPr>
            <a:r>
              <a:rPr lang="en-US" sz="2066" b="1">
                <a:solidFill>
                  <a:srgbClr val="FFFFFF"/>
                </a:solidFill>
                <a:latin typeface="Roboto"/>
                <a:ea typeface="Roboto"/>
                <a:cs typeface="Roboto"/>
                <a:sym typeface="Roboto"/>
              </a:rPr>
              <a:t>Mentale en fysieke</a:t>
            </a:r>
            <a:endParaRPr sz="933">
              <a:solidFill>
                <a:srgbClr val="000000"/>
              </a:solidFill>
              <a:latin typeface="Arial"/>
              <a:ea typeface="Arial"/>
              <a:cs typeface="Arial"/>
              <a:sym typeface="Arial"/>
            </a:endParaRPr>
          </a:p>
          <a:p>
            <a:pPr algn="ctr">
              <a:lnSpc>
                <a:spcPct val="140011"/>
              </a:lnSpc>
              <a:buClr>
                <a:srgbClr val="000000"/>
              </a:buClr>
              <a:buSzPts val="3599"/>
            </a:pPr>
            <a:r>
              <a:rPr lang="en-US" sz="2399" b="1">
                <a:solidFill>
                  <a:srgbClr val="FFFFFF"/>
                </a:solidFill>
                <a:latin typeface="Roboto"/>
                <a:ea typeface="Roboto"/>
                <a:cs typeface="Roboto"/>
                <a:sym typeface="Roboto"/>
              </a:rPr>
              <a:t>Veerkracht</a:t>
            </a:r>
            <a:endParaRPr sz="933">
              <a:solidFill>
                <a:srgbClr val="000000"/>
              </a:solidFill>
              <a:latin typeface="Arial"/>
              <a:ea typeface="Arial"/>
              <a:cs typeface="Arial"/>
              <a:sym typeface="Arial"/>
            </a:endParaRPr>
          </a:p>
        </p:txBody>
      </p:sp>
      <p:sp>
        <p:nvSpPr>
          <p:cNvPr id="143" name="Google Shape;143;p6"/>
          <p:cNvSpPr txBox="1"/>
          <p:nvPr/>
        </p:nvSpPr>
        <p:spPr>
          <a:xfrm>
            <a:off x="8463129" y="2568964"/>
            <a:ext cx="3497580" cy="445058"/>
          </a:xfrm>
          <a:prstGeom prst="rect">
            <a:avLst/>
          </a:prstGeom>
          <a:noFill/>
          <a:ln>
            <a:noFill/>
          </a:ln>
        </p:spPr>
        <p:txBody>
          <a:bodyPr spcFirstLastPara="1" wrap="square" lIns="0" tIns="0" rIns="0" bIns="0" anchor="t" anchorCtr="0">
            <a:spAutoFit/>
          </a:bodyPr>
          <a:lstStyle/>
          <a:p>
            <a:pPr algn="ctr">
              <a:lnSpc>
                <a:spcPct val="140012"/>
              </a:lnSpc>
              <a:buClr>
                <a:srgbClr val="000000"/>
              </a:buClr>
              <a:buSzPts val="3099"/>
            </a:pPr>
            <a:r>
              <a:rPr lang="en-US" sz="2066" b="1">
                <a:solidFill>
                  <a:srgbClr val="FFFFFF"/>
                </a:solidFill>
                <a:latin typeface="Roboto"/>
                <a:ea typeface="Roboto"/>
                <a:cs typeface="Roboto"/>
                <a:sym typeface="Roboto"/>
              </a:rPr>
              <a:t>Interne druk</a:t>
            </a:r>
            <a:endParaRPr sz="933">
              <a:solidFill>
                <a:srgbClr val="000000"/>
              </a:solidFill>
              <a:latin typeface="Arial"/>
              <a:ea typeface="Arial"/>
              <a:cs typeface="Arial"/>
              <a:sym typeface="Arial"/>
            </a:endParaRPr>
          </a:p>
        </p:txBody>
      </p:sp>
      <p:sp>
        <p:nvSpPr>
          <p:cNvPr id="144" name="Google Shape;144;p6"/>
          <p:cNvSpPr txBox="1"/>
          <p:nvPr/>
        </p:nvSpPr>
        <p:spPr>
          <a:xfrm>
            <a:off x="320522" y="2586233"/>
            <a:ext cx="3250743" cy="413831"/>
          </a:xfrm>
          <a:prstGeom prst="rect">
            <a:avLst/>
          </a:prstGeom>
          <a:noFill/>
          <a:ln>
            <a:noFill/>
          </a:ln>
        </p:spPr>
        <p:txBody>
          <a:bodyPr spcFirstLastPara="1" wrap="square" lIns="0" tIns="0" rIns="0" bIns="0" anchor="t" anchorCtr="0">
            <a:spAutoFit/>
          </a:bodyPr>
          <a:lstStyle/>
          <a:p>
            <a:pPr algn="ctr">
              <a:lnSpc>
                <a:spcPct val="139986"/>
              </a:lnSpc>
              <a:buClr>
                <a:srgbClr val="000000"/>
              </a:buClr>
              <a:buSzPts val="2881"/>
            </a:pPr>
            <a:r>
              <a:rPr lang="en-US" sz="1921" b="1">
                <a:solidFill>
                  <a:srgbClr val="FFFFFF"/>
                </a:solidFill>
                <a:latin typeface="Roboto"/>
                <a:ea typeface="Roboto"/>
                <a:cs typeface="Roboto"/>
                <a:sym typeface="Roboto"/>
              </a:rPr>
              <a:t>Externe druk</a:t>
            </a:r>
            <a:endParaRPr sz="933">
              <a:solidFill>
                <a:srgbClr val="000000"/>
              </a:solidFill>
              <a:latin typeface="Arial"/>
              <a:ea typeface="Arial"/>
              <a:cs typeface="Arial"/>
              <a:sym typeface="Arial"/>
            </a:endParaRPr>
          </a:p>
        </p:txBody>
      </p:sp>
      <p:sp>
        <p:nvSpPr>
          <p:cNvPr id="145" name="Google Shape;145;p6"/>
          <p:cNvSpPr txBox="1"/>
          <p:nvPr/>
        </p:nvSpPr>
        <p:spPr>
          <a:xfrm>
            <a:off x="320522" y="3701273"/>
            <a:ext cx="3075402" cy="2813784"/>
          </a:xfrm>
          <a:prstGeom prst="rect">
            <a:avLst/>
          </a:prstGeom>
          <a:noFill/>
          <a:ln>
            <a:noFill/>
          </a:ln>
        </p:spPr>
        <p:txBody>
          <a:bodyPr spcFirstLastPara="1" wrap="square" lIns="0" tIns="0" rIns="0" bIns="0" anchor="t" anchorCtr="0">
            <a:spAutoFit/>
          </a:bodyPr>
          <a:lstStyle/>
          <a:p>
            <a:pPr algn="just">
              <a:lnSpc>
                <a:spcPct val="140014"/>
              </a:lnSpc>
              <a:buClr>
                <a:srgbClr val="000000"/>
              </a:buClr>
              <a:buSzPts val="2799"/>
            </a:pPr>
            <a:r>
              <a:rPr lang="en-US" sz="1866" b="1">
                <a:solidFill>
                  <a:srgbClr val="BF6D5A"/>
                </a:solidFill>
                <a:latin typeface="Roboto Condensed"/>
                <a:ea typeface="Roboto Condensed"/>
                <a:cs typeface="Roboto Condensed"/>
                <a:sym typeface="Roboto Condensed"/>
              </a:rPr>
              <a:t>Feiten &amp; omstandigheden:</a:t>
            </a:r>
            <a:endParaRPr sz="933">
              <a:solidFill>
                <a:srgbClr val="000000"/>
              </a:solidFill>
              <a:latin typeface="Arial"/>
              <a:ea typeface="Arial"/>
              <a:cs typeface="Arial"/>
              <a:sym typeface="Arial"/>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werk</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gezin</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mantelzorg</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ziekte</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financiën</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wonen</a:t>
            </a:r>
            <a:endParaRPr sz="1866">
              <a:solidFill>
                <a:srgbClr val="BF6D5A"/>
              </a:solidFill>
              <a:latin typeface="Roboto Condensed"/>
              <a:ea typeface="Roboto Condensed"/>
              <a:cs typeface="Roboto Condensed"/>
              <a:sym typeface="Roboto Condensed"/>
            </a:endParaRPr>
          </a:p>
        </p:txBody>
      </p:sp>
      <p:sp>
        <p:nvSpPr>
          <p:cNvPr id="146" name="Google Shape;146;p6"/>
          <p:cNvSpPr txBox="1"/>
          <p:nvPr/>
        </p:nvSpPr>
        <p:spPr>
          <a:xfrm>
            <a:off x="9753601" y="3701273"/>
            <a:ext cx="2057400" cy="1607876"/>
          </a:xfrm>
          <a:prstGeom prst="rect">
            <a:avLst/>
          </a:prstGeom>
          <a:noFill/>
          <a:ln>
            <a:noFill/>
          </a:ln>
        </p:spPr>
        <p:txBody>
          <a:bodyPr spcFirstLastPara="1" wrap="square" lIns="0" tIns="0" rIns="0" bIns="0" anchor="t" anchorCtr="0">
            <a:spAutoFit/>
          </a:bodyPr>
          <a:lstStyle/>
          <a:p>
            <a:pPr algn="just">
              <a:lnSpc>
                <a:spcPct val="140014"/>
              </a:lnSpc>
              <a:buClr>
                <a:srgbClr val="000000"/>
              </a:buClr>
              <a:buSzPts val="2799"/>
            </a:pPr>
            <a:r>
              <a:rPr lang="en-US" sz="1866" b="1">
                <a:solidFill>
                  <a:srgbClr val="BF6D5A"/>
                </a:solidFill>
                <a:latin typeface="Roboto Condensed"/>
                <a:ea typeface="Roboto Condensed"/>
                <a:cs typeface="Roboto Condensed"/>
                <a:sym typeface="Roboto Condensed"/>
              </a:rPr>
              <a:t>Ervaren druk:</a:t>
            </a:r>
            <a:endParaRPr sz="933">
              <a:solidFill>
                <a:srgbClr val="000000"/>
              </a:solidFill>
              <a:latin typeface="Arial"/>
              <a:ea typeface="Arial"/>
              <a:cs typeface="Arial"/>
              <a:sym typeface="Arial"/>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persoonlijkheid</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overtuigingen</a:t>
            </a:r>
            <a:endParaRPr sz="1866">
              <a:solidFill>
                <a:srgbClr val="BF6D5A"/>
              </a:solidFill>
              <a:latin typeface="Roboto Condensed"/>
              <a:ea typeface="Roboto Condensed"/>
              <a:cs typeface="Roboto Condensed"/>
              <a:sym typeface="Roboto Condensed"/>
            </a:endParaRPr>
          </a:p>
          <a:p>
            <a:pPr marL="403027" lvl="1" indent="-201514" algn="just">
              <a:lnSpc>
                <a:spcPct val="140014"/>
              </a:lnSpc>
              <a:buClr>
                <a:srgbClr val="BF6D5A"/>
              </a:buClr>
              <a:buSzPts val="2799"/>
              <a:buFont typeface="Arial"/>
              <a:buChar char="•"/>
            </a:pPr>
            <a:r>
              <a:rPr lang="en-US" sz="1866">
                <a:solidFill>
                  <a:srgbClr val="BF6D5A"/>
                </a:solidFill>
                <a:latin typeface="Roboto Condensed"/>
                <a:ea typeface="Roboto Condensed"/>
                <a:cs typeface="Roboto Condensed"/>
                <a:sym typeface="Roboto Condensed"/>
              </a:rPr>
              <a:t>oude patronen</a:t>
            </a:r>
            <a:endParaRPr sz="1866">
              <a:solidFill>
                <a:srgbClr val="BF6D5A"/>
              </a:solidFill>
              <a:latin typeface="Roboto Condensed"/>
              <a:ea typeface="Roboto Condensed"/>
              <a:cs typeface="Roboto Condensed"/>
              <a:sym typeface="Roboto Condensed"/>
            </a:endParaRPr>
          </a:p>
        </p:txBody>
      </p:sp>
      <p:sp>
        <p:nvSpPr>
          <p:cNvPr id="147" name="Google Shape;147;p6"/>
          <p:cNvSpPr txBox="1"/>
          <p:nvPr/>
        </p:nvSpPr>
        <p:spPr>
          <a:xfrm>
            <a:off x="4660054" y="5220055"/>
            <a:ext cx="1915227" cy="1607876"/>
          </a:xfrm>
          <a:prstGeom prst="rect">
            <a:avLst/>
          </a:prstGeom>
          <a:noFill/>
          <a:ln>
            <a:noFill/>
          </a:ln>
        </p:spPr>
        <p:txBody>
          <a:bodyPr spcFirstLastPara="1" wrap="square" lIns="0" tIns="0" rIns="0" bIns="0" anchor="t" anchorCtr="0">
            <a:spAutoFit/>
          </a:bodyPr>
          <a:lstStyle/>
          <a:p>
            <a:pPr>
              <a:lnSpc>
                <a:spcPct val="140014"/>
              </a:lnSpc>
              <a:buClr>
                <a:srgbClr val="000000"/>
              </a:buClr>
              <a:buSzPts val="2799"/>
            </a:pPr>
            <a:r>
              <a:rPr lang="en-US" sz="1866" b="1">
                <a:solidFill>
                  <a:srgbClr val="516E58"/>
                </a:solidFill>
                <a:latin typeface="Roboto Condensed"/>
                <a:ea typeface="Roboto Condensed"/>
                <a:cs typeface="Roboto Condensed"/>
                <a:sym typeface="Roboto Condensed"/>
              </a:rPr>
              <a:t>Fysiek:</a:t>
            </a:r>
            <a:endParaRPr sz="933">
              <a:solidFill>
                <a:srgbClr val="000000"/>
              </a:solidFill>
              <a:latin typeface="Arial"/>
              <a:ea typeface="Arial"/>
              <a:cs typeface="Arial"/>
              <a:sym typeface="Arial"/>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bewegen</a:t>
            </a:r>
            <a:endParaRPr sz="1866">
              <a:solidFill>
                <a:srgbClr val="516E58"/>
              </a:solidFill>
              <a:latin typeface="Roboto Condensed"/>
              <a:ea typeface="Roboto Condensed"/>
              <a:cs typeface="Roboto Condensed"/>
              <a:sym typeface="Roboto Condensed"/>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voeding</a:t>
            </a:r>
            <a:endParaRPr sz="1866">
              <a:solidFill>
                <a:srgbClr val="516E58"/>
              </a:solidFill>
              <a:latin typeface="Roboto Condensed"/>
              <a:ea typeface="Roboto Condensed"/>
              <a:cs typeface="Roboto Condensed"/>
              <a:sym typeface="Roboto Condensed"/>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ontspanning</a:t>
            </a:r>
            <a:endParaRPr sz="1866">
              <a:solidFill>
                <a:srgbClr val="516E58"/>
              </a:solidFill>
              <a:latin typeface="Roboto Condensed"/>
              <a:ea typeface="Roboto Condensed"/>
              <a:cs typeface="Roboto Condensed"/>
              <a:sym typeface="Roboto Condensed"/>
            </a:endParaRPr>
          </a:p>
        </p:txBody>
      </p:sp>
      <p:sp>
        <p:nvSpPr>
          <p:cNvPr id="148" name="Google Shape;148;p6"/>
          <p:cNvSpPr txBox="1"/>
          <p:nvPr/>
        </p:nvSpPr>
        <p:spPr>
          <a:xfrm>
            <a:off x="6706556" y="5220055"/>
            <a:ext cx="2445633" cy="1607876"/>
          </a:xfrm>
          <a:prstGeom prst="rect">
            <a:avLst/>
          </a:prstGeom>
          <a:noFill/>
          <a:ln>
            <a:noFill/>
          </a:ln>
        </p:spPr>
        <p:txBody>
          <a:bodyPr spcFirstLastPara="1" wrap="square" lIns="0" tIns="0" rIns="0" bIns="0" anchor="t" anchorCtr="0">
            <a:spAutoFit/>
          </a:bodyPr>
          <a:lstStyle/>
          <a:p>
            <a:pPr>
              <a:lnSpc>
                <a:spcPct val="140014"/>
              </a:lnSpc>
              <a:buClr>
                <a:srgbClr val="000000"/>
              </a:buClr>
              <a:buSzPts val="2799"/>
            </a:pPr>
            <a:r>
              <a:rPr lang="en-US" sz="1866" b="1">
                <a:solidFill>
                  <a:srgbClr val="516E58"/>
                </a:solidFill>
                <a:latin typeface="Roboto Condensed"/>
                <a:ea typeface="Roboto Condensed"/>
                <a:cs typeface="Roboto Condensed"/>
                <a:sym typeface="Roboto Condensed"/>
              </a:rPr>
              <a:t>Mentaal:</a:t>
            </a:r>
            <a:endParaRPr sz="933">
              <a:solidFill>
                <a:srgbClr val="000000"/>
              </a:solidFill>
              <a:latin typeface="Arial"/>
              <a:ea typeface="Arial"/>
              <a:cs typeface="Arial"/>
              <a:sym typeface="Arial"/>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positief denken</a:t>
            </a:r>
            <a:endParaRPr sz="1866">
              <a:solidFill>
                <a:srgbClr val="516E58"/>
              </a:solidFill>
              <a:latin typeface="Roboto Condensed"/>
              <a:ea typeface="Roboto Condensed"/>
              <a:cs typeface="Roboto Condensed"/>
              <a:sym typeface="Roboto Condensed"/>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sociale steun</a:t>
            </a:r>
            <a:endParaRPr sz="1866">
              <a:solidFill>
                <a:srgbClr val="516E58"/>
              </a:solidFill>
              <a:latin typeface="Roboto Condensed"/>
              <a:ea typeface="Roboto Condensed"/>
              <a:cs typeface="Roboto Condensed"/>
              <a:sym typeface="Roboto Condensed"/>
            </a:endParaRPr>
          </a:p>
          <a:p>
            <a:pPr marL="403027" lvl="1" indent="-201514" algn="just">
              <a:lnSpc>
                <a:spcPct val="140014"/>
              </a:lnSpc>
              <a:buClr>
                <a:srgbClr val="516E58"/>
              </a:buClr>
              <a:buSzPts val="2799"/>
              <a:buFont typeface="Arial"/>
              <a:buChar char="•"/>
            </a:pPr>
            <a:r>
              <a:rPr lang="en-US" sz="1866">
                <a:solidFill>
                  <a:srgbClr val="516E58"/>
                </a:solidFill>
                <a:latin typeface="Roboto Condensed"/>
                <a:ea typeface="Roboto Condensed"/>
                <a:cs typeface="Roboto Condensed"/>
                <a:sym typeface="Roboto Condensed"/>
              </a:rPr>
              <a:t>waarde(n)vol leven</a:t>
            </a:r>
            <a:endParaRPr sz="1866">
              <a:solidFill>
                <a:srgbClr val="516E5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87032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l="16747" r="16746"/>
          <a:stretch/>
        </p:blipFill>
        <p:spPr>
          <a:xfrm>
            <a:off x="670035" y="2712983"/>
            <a:ext cx="4133693" cy="4145017"/>
          </a:xfrm>
          <a:prstGeom prst="rect">
            <a:avLst/>
          </a:prstGeom>
          <a:noFill/>
          <a:ln>
            <a:noFill/>
          </a:ln>
        </p:spPr>
      </p:pic>
      <p:sp>
        <p:nvSpPr>
          <p:cNvPr id="92" name="Google Shape;92;p2"/>
          <p:cNvSpPr/>
          <p:nvPr/>
        </p:nvSpPr>
        <p:spPr>
          <a:xfrm rot="-5400000">
            <a:off x="9247957" y="-2092040"/>
            <a:ext cx="13767" cy="6317679"/>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93" name="Google Shape;93;p2"/>
          <p:cNvPicPr preferRelativeResize="0"/>
          <p:nvPr/>
        </p:nvPicPr>
        <p:blipFill rotWithShape="1">
          <a:blip r:embed="rId4">
            <a:alphaModFix/>
          </a:blip>
          <a:srcRect/>
          <a:stretch/>
        </p:blipFill>
        <p:spPr>
          <a:xfrm>
            <a:off x="0" y="2152"/>
            <a:ext cx="2036941" cy="1367297"/>
          </a:xfrm>
          <a:prstGeom prst="rect">
            <a:avLst/>
          </a:prstGeom>
          <a:noFill/>
          <a:ln>
            <a:noFill/>
          </a:ln>
        </p:spPr>
      </p:pic>
      <p:sp>
        <p:nvSpPr>
          <p:cNvPr id="94" name="Google Shape;94;p2"/>
          <p:cNvSpPr/>
          <p:nvPr/>
        </p:nvSpPr>
        <p:spPr>
          <a:xfrm>
            <a:off x="0" y="1"/>
            <a:ext cx="5473762" cy="6858000"/>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95" name="Google Shape;95;p2"/>
          <p:cNvPicPr preferRelativeResize="0"/>
          <p:nvPr/>
        </p:nvPicPr>
        <p:blipFill rotWithShape="1">
          <a:blip r:embed="rId5">
            <a:alphaModFix/>
          </a:blip>
          <a:srcRect l="21991" r="21991"/>
          <a:stretch/>
        </p:blipFill>
        <p:spPr>
          <a:xfrm>
            <a:off x="0" y="29189"/>
            <a:ext cx="5473762" cy="6844231"/>
          </a:xfrm>
          <a:prstGeom prst="rect">
            <a:avLst/>
          </a:prstGeom>
          <a:noFill/>
          <a:ln>
            <a:noFill/>
          </a:ln>
        </p:spPr>
      </p:pic>
      <p:sp>
        <p:nvSpPr>
          <p:cNvPr id="96" name="Google Shape;96;p2"/>
          <p:cNvSpPr txBox="1"/>
          <p:nvPr/>
        </p:nvSpPr>
        <p:spPr>
          <a:xfrm>
            <a:off x="6474614" y="459630"/>
            <a:ext cx="4246811" cy="696537"/>
          </a:xfrm>
          <a:prstGeom prst="rect">
            <a:avLst/>
          </a:prstGeom>
          <a:noFill/>
          <a:ln>
            <a:noFill/>
          </a:ln>
        </p:spPr>
        <p:txBody>
          <a:bodyPr spcFirstLastPara="1" wrap="square" lIns="0" tIns="0" rIns="0" bIns="0" anchor="t" anchorCtr="0">
            <a:spAutoFit/>
          </a:bodyPr>
          <a:lstStyle/>
          <a:p>
            <a:pPr algn="ctr">
              <a:lnSpc>
                <a:spcPct val="140008"/>
              </a:lnSpc>
              <a:buClr>
                <a:srgbClr val="000000"/>
              </a:buClr>
              <a:buSzPts val="4849"/>
            </a:pPr>
            <a:r>
              <a:rPr lang="en-US" sz="3233" b="1">
                <a:solidFill>
                  <a:srgbClr val="674733"/>
                </a:solidFill>
                <a:latin typeface="Roboto"/>
                <a:ea typeface="Roboto"/>
                <a:cs typeface="Roboto"/>
                <a:sym typeface="Roboto"/>
              </a:rPr>
              <a:t>INHOUD PROGRAMMA</a:t>
            </a:r>
            <a:endParaRPr sz="933">
              <a:solidFill>
                <a:srgbClr val="000000"/>
              </a:solidFill>
              <a:latin typeface="Arial"/>
              <a:ea typeface="Arial"/>
              <a:cs typeface="Arial"/>
              <a:sym typeface="Arial"/>
            </a:endParaRPr>
          </a:p>
        </p:txBody>
      </p:sp>
      <p:sp>
        <p:nvSpPr>
          <p:cNvPr id="97" name="Google Shape;97;p2"/>
          <p:cNvSpPr txBox="1"/>
          <p:nvPr/>
        </p:nvSpPr>
        <p:spPr>
          <a:xfrm>
            <a:off x="6096000" y="2240860"/>
            <a:ext cx="5724000" cy="5481180"/>
          </a:xfrm>
          <a:prstGeom prst="rect">
            <a:avLst/>
          </a:prstGeom>
          <a:noFill/>
          <a:ln>
            <a:noFill/>
          </a:ln>
        </p:spPr>
        <p:txBody>
          <a:bodyPr spcFirstLastPara="1" wrap="square" lIns="0" tIns="0" rIns="0" bIns="0" anchor="t" anchorCtr="0">
            <a:spAutoFit/>
          </a:bodyPr>
          <a:lstStyle/>
          <a:p>
            <a:pPr marL="489395" lvl="1" indent="-244698">
              <a:lnSpc>
                <a:spcPct val="140011"/>
              </a:lnSpc>
              <a:buClr>
                <a:srgbClr val="674733"/>
              </a:buClr>
              <a:buSzPts val="3399"/>
              <a:buFont typeface="Arial"/>
              <a:buChar char="•"/>
            </a:pPr>
            <a:r>
              <a:rPr lang="en-US" sz="2266" dirty="0" err="1">
                <a:solidFill>
                  <a:srgbClr val="674733"/>
                </a:solidFill>
                <a:latin typeface="Roboto Light"/>
                <a:ea typeface="Roboto Light"/>
                <a:cs typeface="Roboto Light"/>
                <a:sym typeface="Roboto Light"/>
              </a:rPr>
              <a:t>Kennis</a:t>
            </a:r>
            <a:r>
              <a:rPr lang="en-US" sz="2266" dirty="0">
                <a:solidFill>
                  <a:srgbClr val="674733"/>
                </a:solidFill>
                <a:latin typeface="Roboto Light"/>
                <a:ea typeface="Roboto Light"/>
                <a:cs typeface="Roboto Light"/>
                <a:sym typeface="Roboto Light"/>
              </a:rPr>
              <a:t> </a:t>
            </a:r>
            <a:r>
              <a:rPr lang="en-US" sz="2266" dirty="0" err="1">
                <a:solidFill>
                  <a:srgbClr val="674733"/>
                </a:solidFill>
                <a:latin typeface="Roboto Light"/>
                <a:ea typeface="Roboto Light"/>
                <a:cs typeface="Roboto Light"/>
                <a:sym typeface="Roboto Light"/>
              </a:rPr>
              <a:t>maken</a:t>
            </a:r>
            <a:endParaRPr sz="2266" dirty="0">
              <a:solidFill>
                <a:srgbClr val="674733"/>
              </a:solidFill>
              <a:latin typeface="Roboto Light"/>
              <a:ea typeface="Roboto Light"/>
              <a:cs typeface="Roboto Light"/>
              <a:sym typeface="Roboto Light"/>
            </a:endParaRPr>
          </a:p>
          <a:p>
            <a:pPr marL="489395" lvl="1" indent="-244698">
              <a:lnSpc>
                <a:spcPct val="140011"/>
              </a:lnSpc>
              <a:buClr>
                <a:srgbClr val="674733"/>
              </a:buClr>
              <a:buSzPts val="3399"/>
              <a:buFont typeface="Arial"/>
              <a:buChar char="•"/>
            </a:pPr>
            <a:r>
              <a:rPr lang="en-US" sz="2266" dirty="0">
                <a:solidFill>
                  <a:srgbClr val="674733"/>
                </a:solidFill>
                <a:latin typeface="Roboto Light"/>
                <a:ea typeface="Roboto Light"/>
                <a:cs typeface="Roboto Light"/>
                <a:sym typeface="Roboto Light"/>
              </a:rPr>
              <a:t>Wat is (</a:t>
            </a:r>
            <a:r>
              <a:rPr lang="en-US" sz="2266" dirty="0" err="1">
                <a:solidFill>
                  <a:srgbClr val="674733"/>
                </a:solidFill>
                <a:latin typeface="Roboto Light"/>
                <a:ea typeface="Roboto Light"/>
                <a:cs typeface="Roboto Light"/>
                <a:sym typeface="Roboto Light"/>
              </a:rPr>
              <a:t>studie</a:t>
            </a:r>
            <a:r>
              <a:rPr lang="en-US" sz="2266" dirty="0">
                <a:solidFill>
                  <a:srgbClr val="674733"/>
                </a:solidFill>
                <a:latin typeface="Roboto Light"/>
                <a:ea typeface="Roboto Light"/>
                <a:cs typeface="Roboto Light"/>
                <a:sym typeface="Roboto Light"/>
              </a:rPr>
              <a:t>)stress?</a:t>
            </a:r>
          </a:p>
          <a:p>
            <a:pPr marL="489395" lvl="1" indent="-244698">
              <a:lnSpc>
                <a:spcPct val="140011"/>
              </a:lnSpc>
              <a:buClr>
                <a:srgbClr val="674733"/>
              </a:buClr>
              <a:buSzPts val="3399"/>
              <a:buFont typeface="Arial"/>
              <a:buChar char="•"/>
            </a:pPr>
            <a:r>
              <a:rPr lang="en-US" sz="2266" dirty="0" err="1">
                <a:solidFill>
                  <a:srgbClr val="674733"/>
                </a:solidFill>
                <a:latin typeface="Roboto Light"/>
                <a:ea typeface="Roboto Light"/>
                <a:cs typeface="Roboto Light"/>
                <a:sym typeface="Roboto Light"/>
              </a:rPr>
              <a:t>Cijfers</a:t>
            </a:r>
            <a:endParaRPr lang="en-US" sz="2266" dirty="0">
              <a:solidFill>
                <a:srgbClr val="674733"/>
              </a:solidFill>
              <a:latin typeface="Roboto Light"/>
              <a:ea typeface="Roboto Light"/>
              <a:cs typeface="Roboto Light"/>
              <a:sym typeface="Roboto Light"/>
            </a:endParaRPr>
          </a:p>
          <a:p>
            <a:pPr marL="489395" lvl="1" indent="-244698">
              <a:lnSpc>
                <a:spcPct val="140011"/>
              </a:lnSpc>
              <a:buClr>
                <a:srgbClr val="674733"/>
              </a:buClr>
              <a:buSzPts val="3399"/>
              <a:buFont typeface="Arial"/>
              <a:buChar char="•"/>
            </a:pPr>
            <a:r>
              <a:rPr lang="en-US" sz="2266" dirty="0">
                <a:solidFill>
                  <a:srgbClr val="674733"/>
                </a:solidFill>
                <a:latin typeface="Roboto Light"/>
                <a:ea typeface="Arial"/>
                <a:cs typeface="Arial"/>
                <a:sym typeface="Roboto Light"/>
              </a:rPr>
              <a:t>Stress </a:t>
            </a:r>
            <a:r>
              <a:rPr lang="en-US" sz="2266" dirty="0" err="1">
                <a:solidFill>
                  <a:srgbClr val="674733"/>
                </a:solidFill>
                <a:latin typeface="Roboto Light"/>
                <a:ea typeface="Arial"/>
                <a:cs typeface="Arial"/>
                <a:sym typeface="Roboto Light"/>
              </a:rPr>
              <a:t>signaleren</a:t>
            </a:r>
            <a:endParaRPr lang="en-US" sz="2266" dirty="0">
              <a:solidFill>
                <a:srgbClr val="674733"/>
              </a:solidFill>
              <a:latin typeface="Roboto Light"/>
              <a:ea typeface="Arial"/>
              <a:cs typeface="Arial"/>
              <a:sym typeface="Roboto Light"/>
            </a:endParaRPr>
          </a:p>
          <a:p>
            <a:pPr marL="489395" lvl="1" indent="-244698">
              <a:lnSpc>
                <a:spcPct val="140011"/>
              </a:lnSpc>
              <a:buClr>
                <a:srgbClr val="674733"/>
              </a:buClr>
              <a:buSzPts val="3399"/>
              <a:buFont typeface="Arial"/>
              <a:buChar char="•"/>
            </a:pPr>
            <a:r>
              <a:rPr lang="en-US" sz="2266" dirty="0">
                <a:solidFill>
                  <a:srgbClr val="674733"/>
                </a:solidFill>
                <a:latin typeface="Roboto Light"/>
                <a:ea typeface="Arial"/>
                <a:cs typeface="Arial"/>
                <a:sym typeface="Roboto Light"/>
              </a:rPr>
              <a:t>Stress </a:t>
            </a:r>
            <a:r>
              <a:rPr lang="en-US" sz="2266" dirty="0" err="1">
                <a:solidFill>
                  <a:srgbClr val="674733"/>
                </a:solidFill>
                <a:latin typeface="Roboto Light"/>
                <a:ea typeface="Arial"/>
                <a:cs typeface="Arial"/>
                <a:sym typeface="Roboto Light"/>
              </a:rPr>
              <a:t>verminderen</a:t>
            </a:r>
            <a:endParaRPr lang="en-US" sz="2266" dirty="0">
              <a:solidFill>
                <a:srgbClr val="674733"/>
              </a:solidFill>
              <a:latin typeface="Roboto Light"/>
              <a:ea typeface="Arial"/>
              <a:cs typeface="Arial"/>
              <a:sym typeface="Roboto Light"/>
            </a:endParaRPr>
          </a:p>
          <a:p>
            <a:pPr marL="489395" lvl="1" indent="-244698">
              <a:lnSpc>
                <a:spcPct val="140011"/>
              </a:lnSpc>
              <a:buClr>
                <a:srgbClr val="674733"/>
              </a:buClr>
              <a:buSzPts val="3399"/>
              <a:buFont typeface="Arial"/>
              <a:buChar char="•"/>
            </a:pPr>
            <a:r>
              <a:rPr lang="en-US" sz="2266" dirty="0">
                <a:solidFill>
                  <a:srgbClr val="674733"/>
                </a:solidFill>
                <a:latin typeface="Roboto Light"/>
                <a:ea typeface="Arial"/>
                <a:cs typeface="Arial"/>
                <a:sym typeface="Roboto Light"/>
              </a:rPr>
              <a:t>Burn-out</a:t>
            </a:r>
            <a:endParaRPr sz="933" dirty="0">
              <a:solidFill>
                <a:srgbClr val="000000"/>
              </a:solidFill>
              <a:latin typeface="Arial"/>
              <a:ea typeface="Arial"/>
              <a:cs typeface="Arial"/>
              <a:sym typeface="Arial"/>
            </a:endParaRPr>
          </a:p>
          <a:p>
            <a:pPr marL="489395" lvl="1" indent="-244698">
              <a:lnSpc>
                <a:spcPct val="140011"/>
              </a:lnSpc>
              <a:buClr>
                <a:srgbClr val="674733"/>
              </a:buClr>
              <a:buSzPts val="3399"/>
              <a:buFont typeface="Arial"/>
              <a:buChar char="•"/>
            </a:pPr>
            <a:r>
              <a:rPr lang="en-US" sz="2266" dirty="0" err="1">
                <a:solidFill>
                  <a:srgbClr val="674733"/>
                </a:solidFill>
                <a:latin typeface="Roboto Light"/>
                <a:ea typeface="Roboto Light"/>
                <a:cs typeface="Roboto Light"/>
                <a:sym typeface="Roboto Light"/>
              </a:rPr>
              <a:t>Veerkracht</a:t>
            </a:r>
            <a:r>
              <a:rPr lang="en-US" sz="2266" dirty="0">
                <a:solidFill>
                  <a:srgbClr val="674733"/>
                </a:solidFill>
                <a:latin typeface="Roboto Light"/>
                <a:ea typeface="Roboto Light"/>
                <a:cs typeface="Roboto Light"/>
                <a:sym typeface="Roboto Light"/>
              </a:rPr>
              <a:t> </a:t>
            </a:r>
            <a:r>
              <a:rPr lang="en-US" sz="2266" dirty="0" err="1">
                <a:solidFill>
                  <a:srgbClr val="674733"/>
                </a:solidFill>
                <a:latin typeface="Roboto Light"/>
                <a:ea typeface="Roboto Light"/>
                <a:cs typeface="Roboto Light"/>
                <a:sym typeface="Roboto Light"/>
              </a:rPr>
              <a:t>en</a:t>
            </a:r>
            <a:r>
              <a:rPr lang="en-US" sz="2266" dirty="0">
                <a:solidFill>
                  <a:srgbClr val="674733"/>
                </a:solidFill>
                <a:latin typeface="Roboto Light"/>
                <a:ea typeface="Roboto Light"/>
                <a:cs typeface="Roboto Light"/>
                <a:sym typeface="Roboto Light"/>
              </a:rPr>
              <a:t> stress</a:t>
            </a:r>
          </a:p>
          <a:p>
            <a:pPr marL="489395" lvl="1" indent="-244698">
              <a:lnSpc>
                <a:spcPct val="140011"/>
              </a:lnSpc>
              <a:buClr>
                <a:srgbClr val="674733"/>
              </a:buClr>
              <a:buSzPts val="3399"/>
              <a:buFont typeface="Arial"/>
              <a:buChar char="•"/>
            </a:pPr>
            <a:r>
              <a:rPr lang="en-US" sz="2266" dirty="0">
                <a:solidFill>
                  <a:srgbClr val="674733"/>
                </a:solidFill>
                <a:latin typeface="Roboto Light"/>
                <a:ea typeface="Roboto Light"/>
                <a:cs typeface="Roboto Light"/>
                <a:sym typeface="Roboto Light"/>
              </a:rPr>
              <a:t> Wat </a:t>
            </a:r>
            <a:r>
              <a:rPr lang="en-US" sz="2266" dirty="0" err="1">
                <a:solidFill>
                  <a:srgbClr val="674733"/>
                </a:solidFill>
                <a:latin typeface="Roboto Light"/>
                <a:ea typeface="Roboto Light"/>
                <a:cs typeface="Roboto Light"/>
                <a:sym typeface="Roboto Light"/>
              </a:rPr>
              <a:t>kan</a:t>
            </a:r>
            <a:r>
              <a:rPr lang="en-US" sz="2266" dirty="0">
                <a:solidFill>
                  <a:srgbClr val="674733"/>
                </a:solidFill>
                <a:latin typeface="Roboto Light"/>
                <a:ea typeface="Roboto Light"/>
                <a:cs typeface="Roboto Light"/>
                <a:sym typeface="Roboto Light"/>
              </a:rPr>
              <a:t> </a:t>
            </a:r>
            <a:r>
              <a:rPr lang="en-US" sz="2266" dirty="0" err="1">
                <a:solidFill>
                  <a:srgbClr val="674733"/>
                </a:solidFill>
                <a:latin typeface="Roboto Light"/>
                <a:ea typeface="Roboto Light"/>
                <a:cs typeface="Roboto Light"/>
                <a:sym typeface="Roboto Light"/>
              </a:rPr>
              <a:t>je</a:t>
            </a:r>
            <a:r>
              <a:rPr lang="en-US" sz="2266" dirty="0">
                <a:solidFill>
                  <a:srgbClr val="674733"/>
                </a:solidFill>
                <a:latin typeface="Roboto Light"/>
                <a:ea typeface="Roboto Light"/>
                <a:cs typeface="Roboto Light"/>
                <a:sym typeface="Roboto Light"/>
              </a:rPr>
              <a:t> </a:t>
            </a:r>
            <a:r>
              <a:rPr lang="en-US" sz="2266" dirty="0" err="1">
                <a:solidFill>
                  <a:srgbClr val="674733"/>
                </a:solidFill>
                <a:latin typeface="Roboto Light"/>
                <a:ea typeface="Roboto Light"/>
                <a:cs typeface="Roboto Light"/>
                <a:sym typeface="Roboto Light"/>
              </a:rPr>
              <a:t>zelf</a:t>
            </a:r>
            <a:r>
              <a:rPr lang="en-US" sz="2266" dirty="0">
                <a:solidFill>
                  <a:srgbClr val="674733"/>
                </a:solidFill>
                <a:latin typeface="Roboto Light"/>
                <a:ea typeface="Roboto Light"/>
                <a:cs typeface="Roboto Light"/>
                <a:sym typeface="Roboto Light"/>
              </a:rPr>
              <a:t> </a:t>
            </a:r>
            <a:r>
              <a:rPr lang="en-US" sz="2266" dirty="0" err="1">
                <a:solidFill>
                  <a:srgbClr val="674733"/>
                </a:solidFill>
                <a:latin typeface="Roboto Light"/>
                <a:ea typeface="Roboto Light"/>
                <a:cs typeface="Roboto Light"/>
                <a:sym typeface="Roboto Light"/>
              </a:rPr>
              <a:t>doen</a:t>
            </a:r>
            <a:r>
              <a:rPr lang="en-US" sz="2266" dirty="0">
                <a:solidFill>
                  <a:srgbClr val="674733"/>
                </a:solidFill>
                <a:latin typeface="Roboto Light"/>
                <a:ea typeface="Roboto Light"/>
                <a:cs typeface="Roboto Light"/>
                <a:sym typeface="Roboto Light"/>
              </a:rPr>
              <a:t>?</a:t>
            </a:r>
          </a:p>
          <a:p>
            <a:pPr marL="489395" lvl="1" indent="-244698">
              <a:lnSpc>
                <a:spcPct val="140011"/>
              </a:lnSpc>
              <a:buClr>
                <a:srgbClr val="674733"/>
              </a:buClr>
              <a:buSzPts val="3399"/>
              <a:buFont typeface="Arial"/>
              <a:buChar char="•"/>
            </a:pPr>
            <a:r>
              <a:rPr lang="en-US" sz="2266">
                <a:solidFill>
                  <a:srgbClr val="674733"/>
                </a:solidFill>
                <a:latin typeface="Roboto Light"/>
                <a:ea typeface="Arial"/>
                <a:cs typeface="Arial"/>
                <a:sym typeface="Roboto Light"/>
              </a:rPr>
              <a:t>Afsluiting</a:t>
            </a:r>
            <a:endParaRPr sz="933" dirty="0">
              <a:solidFill>
                <a:srgbClr val="000000"/>
              </a:solidFill>
              <a:latin typeface="Arial"/>
              <a:ea typeface="Arial"/>
              <a:cs typeface="Arial"/>
              <a:sym typeface="Arial"/>
            </a:endParaRPr>
          </a:p>
          <a:p>
            <a:pPr algn="just">
              <a:lnSpc>
                <a:spcPct val="156487"/>
              </a:lnSpc>
              <a:buClr>
                <a:srgbClr val="000000"/>
              </a:buClr>
              <a:buSzPts val="3399"/>
            </a:pPr>
            <a:endParaRPr sz="2266" dirty="0">
              <a:solidFill>
                <a:srgbClr val="674733"/>
              </a:solidFill>
              <a:latin typeface="Roboto Condensed"/>
              <a:ea typeface="Roboto Condensed"/>
              <a:cs typeface="Roboto Condensed"/>
              <a:sym typeface="Roboto Condensed"/>
            </a:endParaRPr>
          </a:p>
          <a:p>
            <a:pPr algn="just">
              <a:lnSpc>
                <a:spcPct val="156487"/>
              </a:lnSpc>
              <a:buClr>
                <a:srgbClr val="000000"/>
              </a:buClr>
              <a:buSzPts val="3399"/>
            </a:pPr>
            <a:endParaRPr sz="2266" dirty="0">
              <a:solidFill>
                <a:srgbClr val="674733"/>
              </a:solidFill>
              <a:latin typeface="Roboto Condensed"/>
              <a:ea typeface="Roboto Condensed"/>
              <a:cs typeface="Roboto Condensed"/>
              <a:sym typeface="Roboto Condensed"/>
            </a:endParaRPr>
          </a:p>
        </p:txBody>
      </p:sp>
      <p:pic>
        <p:nvPicPr>
          <p:cNvPr id="98" name="Google Shape;98;p2"/>
          <p:cNvPicPr preferRelativeResize="0"/>
          <p:nvPr/>
        </p:nvPicPr>
        <p:blipFill rotWithShape="1">
          <a:blip r:embed="rId6">
            <a:alphaModFix/>
          </a:blip>
          <a:srcRect/>
          <a:stretch/>
        </p:blipFill>
        <p:spPr>
          <a:xfrm>
            <a:off x="100867" y="190266"/>
            <a:ext cx="672133" cy="748317"/>
          </a:xfrm>
          <a:prstGeom prst="rect">
            <a:avLst/>
          </a:prstGeom>
          <a:noFill/>
          <a:ln>
            <a:noFill/>
          </a:ln>
        </p:spPr>
      </p:pic>
    </p:spTree>
    <p:extLst>
      <p:ext uri="{BB962C8B-B14F-4D97-AF65-F5344CB8AC3E}">
        <p14:creationId xmlns:p14="http://schemas.microsoft.com/office/powerpoint/2010/main" val="421758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A51F4-F405-E346-80E7-9AAEE10C7FF3}"/>
              </a:ext>
            </a:extLst>
          </p:cNvPr>
          <p:cNvSpPr>
            <a:spLocks noGrp="1"/>
          </p:cNvSpPr>
          <p:nvPr>
            <p:ph type="title"/>
          </p:nvPr>
        </p:nvSpPr>
        <p:spPr/>
        <p:txBody>
          <a:bodyPr/>
          <a:lstStyle/>
          <a:p>
            <a:r>
              <a:rPr lang="nl-NL" dirty="0"/>
              <a:t>Hoe ziet het plaatje er bij jou uit?</a:t>
            </a:r>
          </a:p>
        </p:txBody>
      </p:sp>
      <p:sp>
        <p:nvSpPr>
          <p:cNvPr id="3" name="Tijdelijke aanduiding voor inhoud 2">
            <a:extLst>
              <a:ext uri="{FF2B5EF4-FFF2-40B4-BE49-F238E27FC236}">
                <a16:creationId xmlns:a16="http://schemas.microsoft.com/office/drawing/2014/main" id="{4CEADA60-91F1-CA42-9AD5-05C63552D5C1}"/>
              </a:ext>
            </a:extLst>
          </p:cNvPr>
          <p:cNvSpPr>
            <a:spLocks noGrp="1"/>
          </p:cNvSpPr>
          <p:nvPr>
            <p:ph idx="1"/>
          </p:nvPr>
        </p:nvSpPr>
        <p:spPr/>
        <p:txBody>
          <a:bodyPr/>
          <a:lstStyle/>
          <a:p>
            <a:r>
              <a:rPr lang="nl-NL" dirty="0"/>
              <a:t>Teken voor jezelf het plaatje uit dia 18.</a:t>
            </a:r>
          </a:p>
          <a:p>
            <a:r>
              <a:rPr lang="nl-NL" dirty="0"/>
              <a:t>Is de externe druk groter/minder groot dan interne druk of geen verschil?</a:t>
            </a:r>
          </a:p>
          <a:p>
            <a:r>
              <a:rPr lang="nl-NL" dirty="0"/>
              <a:t>Wat veroorzaakt bij jou die druk?</a:t>
            </a:r>
          </a:p>
          <a:p>
            <a:pPr marL="0" indent="0">
              <a:buNone/>
            </a:pPr>
            <a:endParaRPr lang="nl-NL" dirty="0"/>
          </a:p>
          <a:p>
            <a:endParaRPr lang="nl-NL" dirty="0"/>
          </a:p>
        </p:txBody>
      </p:sp>
    </p:spTree>
    <p:extLst>
      <p:ext uri="{BB962C8B-B14F-4D97-AF65-F5344CB8AC3E}">
        <p14:creationId xmlns:p14="http://schemas.microsoft.com/office/powerpoint/2010/main" val="374543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a:stretch/>
        </p:blipFill>
        <p:spPr>
          <a:xfrm>
            <a:off x="685800" y="685800"/>
            <a:ext cx="765054" cy="581441"/>
          </a:xfrm>
          <a:prstGeom prst="rect">
            <a:avLst/>
          </a:prstGeom>
          <a:noFill/>
          <a:ln>
            <a:noFill/>
          </a:ln>
        </p:spPr>
      </p:pic>
      <p:sp>
        <p:nvSpPr>
          <p:cNvPr id="226" name="Google Shape;226;p14"/>
          <p:cNvSpPr/>
          <p:nvPr/>
        </p:nvSpPr>
        <p:spPr>
          <a:xfrm rot="-5400000">
            <a:off x="7307039" y="-4090483"/>
            <a:ext cx="13767" cy="10134008"/>
          </a:xfrm>
          <a:prstGeom prst="rect">
            <a:avLst/>
          </a:prstGeom>
          <a:solidFill>
            <a:srgbClr val="BF6D5A"/>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227" name="Google Shape;227;p14"/>
          <p:cNvSpPr txBox="1"/>
          <p:nvPr/>
        </p:nvSpPr>
        <p:spPr>
          <a:xfrm>
            <a:off x="3352800" y="-838758"/>
            <a:ext cx="7924800" cy="4860946"/>
          </a:xfrm>
          <a:prstGeom prst="rect">
            <a:avLst/>
          </a:prstGeom>
          <a:noFill/>
          <a:ln>
            <a:noFill/>
          </a:ln>
        </p:spPr>
        <p:txBody>
          <a:bodyPr spcFirstLastPara="1" wrap="square" lIns="0" tIns="0" rIns="0" bIns="0" anchor="t" anchorCtr="0">
            <a:spAutoFit/>
          </a:bodyPr>
          <a:lstStyle/>
          <a:p>
            <a:pPr algn="ctr">
              <a:lnSpc>
                <a:spcPct val="353833"/>
              </a:lnSpc>
              <a:buClr>
                <a:srgbClr val="000000"/>
              </a:buClr>
              <a:buSzPts val="1800"/>
            </a:pPr>
            <a:endParaRPr sz="1200">
              <a:solidFill>
                <a:schemeClr val="dk1"/>
              </a:solidFill>
              <a:latin typeface="Calibri"/>
              <a:ea typeface="Calibri"/>
              <a:cs typeface="Calibri"/>
              <a:sym typeface="Calibri"/>
            </a:endParaRPr>
          </a:p>
          <a:p>
            <a:pPr algn="ctr">
              <a:lnSpc>
                <a:spcPct val="353833"/>
              </a:lnSpc>
              <a:buClr>
                <a:srgbClr val="000000"/>
              </a:buClr>
              <a:buSzPts val="1800"/>
            </a:pPr>
            <a:endParaRPr sz="1200">
              <a:solidFill>
                <a:schemeClr val="dk1"/>
              </a:solidFill>
              <a:latin typeface="Calibri"/>
              <a:ea typeface="Calibri"/>
              <a:cs typeface="Calibri"/>
              <a:sym typeface="Calibri"/>
            </a:endParaRPr>
          </a:p>
          <a:p>
            <a:pPr algn="ctr">
              <a:lnSpc>
                <a:spcPct val="95774"/>
              </a:lnSpc>
              <a:buClr>
                <a:srgbClr val="000000"/>
              </a:buClr>
              <a:buSzPts val="6650"/>
            </a:pPr>
            <a:r>
              <a:rPr lang="en-US" sz="4434" b="1">
                <a:solidFill>
                  <a:srgbClr val="BF6D5A"/>
                </a:solidFill>
                <a:latin typeface="Roboto"/>
                <a:ea typeface="Roboto"/>
                <a:cs typeface="Roboto"/>
                <a:sym typeface="Roboto"/>
              </a:rPr>
              <a:t>Stress bespreekbaar maken ?</a:t>
            </a:r>
            <a:endParaRPr sz="4434" b="1">
              <a:solidFill>
                <a:srgbClr val="BF6D5A"/>
              </a:solidFill>
              <a:latin typeface="Roboto"/>
              <a:ea typeface="Roboto"/>
              <a:cs typeface="Roboto"/>
              <a:sym typeface="Roboto"/>
            </a:endParaRPr>
          </a:p>
          <a:p>
            <a:pPr algn="ctr">
              <a:lnSpc>
                <a:spcPct val="95774"/>
              </a:lnSpc>
              <a:buClr>
                <a:srgbClr val="000000"/>
              </a:buClr>
              <a:buSzPts val="6650"/>
            </a:pPr>
            <a:endParaRPr sz="4434" b="1">
              <a:solidFill>
                <a:srgbClr val="BF6D5A"/>
              </a:solidFill>
              <a:latin typeface="Roboto"/>
              <a:ea typeface="Roboto"/>
              <a:cs typeface="Roboto"/>
              <a:sym typeface="Roboto"/>
            </a:endParaRPr>
          </a:p>
          <a:p>
            <a:pPr algn="ctr">
              <a:lnSpc>
                <a:spcPct val="95774"/>
              </a:lnSpc>
              <a:buClr>
                <a:srgbClr val="000000"/>
              </a:buClr>
              <a:buSzPts val="6650"/>
            </a:pPr>
            <a:endParaRPr sz="4434" b="1">
              <a:solidFill>
                <a:srgbClr val="BF6D5A"/>
              </a:solidFill>
              <a:latin typeface="Roboto"/>
              <a:ea typeface="Roboto"/>
              <a:cs typeface="Roboto"/>
              <a:sym typeface="Roboto"/>
            </a:endParaRPr>
          </a:p>
          <a:p>
            <a:pPr algn="ctr">
              <a:lnSpc>
                <a:spcPct val="95774"/>
              </a:lnSpc>
              <a:buClr>
                <a:srgbClr val="000000"/>
              </a:buClr>
              <a:buSzPts val="6650"/>
            </a:pPr>
            <a:endParaRPr sz="4434" b="1">
              <a:solidFill>
                <a:srgbClr val="BF6D5A"/>
              </a:solidFill>
              <a:latin typeface="Roboto"/>
              <a:ea typeface="Roboto"/>
              <a:cs typeface="Roboto"/>
              <a:sym typeface="Roboto"/>
            </a:endParaRPr>
          </a:p>
          <a:p>
            <a:pPr algn="ctr">
              <a:buClr>
                <a:srgbClr val="000000"/>
              </a:buClr>
              <a:buSzPts val="4549"/>
            </a:pPr>
            <a:endParaRPr sz="3033" b="1">
              <a:solidFill>
                <a:srgbClr val="BF6D5A"/>
              </a:solidFill>
              <a:latin typeface="Roboto"/>
              <a:ea typeface="Roboto"/>
              <a:cs typeface="Roboto"/>
              <a:sym typeface="Roboto"/>
            </a:endParaRPr>
          </a:p>
          <a:p>
            <a:pPr algn="ctr">
              <a:lnSpc>
                <a:spcPct val="140012"/>
              </a:lnSpc>
              <a:buClr>
                <a:srgbClr val="000000"/>
              </a:buClr>
              <a:buSzPts val="3249"/>
            </a:pPr>
            <a:r>
              <a:rPr lang="en-US" sz="2166">
                <a:solidFill>
                  <a:srgbClr val="000000"/>
                </a:solidFill>
                <a:latin typeface="Roboto"/>
                <a:ea typeface="Roboto"/>
                <a:cs typeface="Roboto"/>
                <a:sym typeface="Roboto"/>
              </a:rPr>
              <a:t>.</a:t>
            </a:r>
            <a:endParaRPr sz="933">
              <a:solidFill>
                <a:srgbClr val="000000"/>
              </a:solidFill>
              <a:latin typeface="Arial"/>
              <a:ea typeface="Arial"/>
              <a:cs typeface="Arial"/>
              <a:sym typeface="Arial"/>
            </a:endParaRPr>
          </a:p>
        </p:txBody>
      </p:sp>
      <p:pic>
        <p:nvPicPr>
          <p:cNvPr id="228" name="Google Shape;228;p14" descr="Chatten silhouet"/>
          <p:cNvPicPr preferRelativeResize="0"/>
          <p:nvPr/>
        </p:nvPicPr>
        <p:blipFill rotWithShape="1">
          <a:blip r:embed="rId4">
            <a:alphaModFix/>
          </a:blip>
          <a:srcRect/>
          <a:stretch/>
        </p:blipFill>
        <p:spPr>
          <a:xfrm>
            <a:off x="504421" y="685800"/>
            <a:ext cx="5696759" cy="5696759"/>
          </a:xfrm>
          <a:prstGeom prst="rect">
            <a:avLst/>
          </a:prstGeom>
          <a:noFill/>
          <a:ln>
            <a:noFill/>
          </a:ln>
        </p:spPr>
      </p:pic>
      <p:pic>
        <p:nvPicPr>
          <p:cNvPr id="229" name="Google Shape;229;p14"/>
          <p:cNvPicPr preferRelativeResize="0"/>
          <p:nvPr/>
        </p:nvPicPr>
        <p:blipFill rotWithShape="1">
          <a:blip r:embed="rId5">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425810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CF131-D6D4-4749-B977-7017148967B3}"/>
              </a:ext>
            </a:extLst>
          </p:cNvPr>
          <p:cNvSpPr>
            <a:spLocks noGrp="1"/>
          </p:cNvSpPr>
          <p:nvPr>
            <p:ph type="title"/>
          </p:nvPr>
        </p:nvSpPr>
        <p:spPr/>
        <p:txBody>
          <a:bodyPr/>
          <a:lstStyle/>
          <a:p>
            <a:r>
              <a:rPr lang="nl-NL" dirty="0"/>
              <a:t>Wat kan je zelf doen? </a:t>
            </a:r>
          </a:p>
        </p:txBody>
      </p:sp>
      <p:sp>
        <p:nvSpPr>
          <p:cNvPr id="3" name="Tijdelijke aanduiding voor inhoud 2">
            <a:extLst>
              <a:ext uri="{FF2B5EF4-FFF2-40B4-BE49-F238E27FC236}">
                <a16:creationId xmlns:a16="http://schemas.microsoft.com/office/drawing/2014/main" id="{58061907-968C-E64E-B374-947CB896663E}"/>
              </a:ext>
            </a:extLst>
          </p:cNvPr>
          <p:cNvSpPr>
            <a:spLocks noGrp="1"/>
          </p:cNvSpPr>
          <p:nvPr>
            <p:ph idx="1"/>
          </p:nvPr>
        </p:nvSpPr>
        <p:spPr/>
        <p:txBody>
          <a:bodyPr>
            <a:normAutofit fontScale="92500" lnSpcReduction="20000"/>
          </a:bodyPr>
          <a:lstStyle/>
          <a:p>
            <a:r>
              <a:rPr lang="nl-NL" dirty="0"/>
              <a:t>Grenzen stellen (denk aan de opdrachten)</a:t>
            </a:r>
          </a:p>
          <a:p>
            <a:r>
              <a:rPr lang="nl-NL" dirty="0"/>
              <a:t>Timemanagement b.v.</a:t>
            </a:r>
          </a:p>
          <a:p>
            <a:pPr marL="0" indent="0">
              <a:buNone/>
            </a:pPr>
            <a:r>
              <a:rPr lang="nl-NL" dirty="0"/>
              <a:t>ABC-Analyse: </a:t>
            </a:r>
            <a:br>
              <a:rPr lang="nl-NL" dirty="0"/>
            </a:br>
            <a:r>
              <a:rPr lang="nl-NL" dirty="0"/>
              <a:t>A-taken:</a:t>
            </a:r>
            <a:br>
              <a:rPr lang="nl-NL" dirty="0"/>
            </a:br>
            <a:r>
              <a:rPr lang="nl-NL" dirty="0"/>
              <a:t>zeer belangrijk, urgent, niet-overdraagbaar en van grote waarde voor de eigen functie. </a:t>
            </a:r>
          </a:p>
          <a:p>
            <a:pPr marL="0" indent="0">
              <a:buNone/>
            </a:pPr>
            <a:r>
              <a:rPr lang="nl-NL" dirty="0"/>
              <a:t>B-taken:</a:t>
            </a:r>
            <a:br>
              <a:rPr lang="nl-NL" dirty="0"/>
            </a:br>
            <a:r>
              <a:rPr lang="nl-NL" dirty="0"/>
              <a:t>belangrijk en betekenisvol zijn voor de organisatie en de eigen functie, maar minder urgent. </a:t>
            </a:r>
            <a:br>
              <a:rPr lang="nl-NL" dirty="0"/>
            </a:br>
            <a:endParaRPr lang="nl-NL" dirty="0"/>
          </a:p>
          <a:p>
            <a:pPr marL="0" indent="0">
              <a:buNone/>
            </a:pPr>
            <a:r>
              <a:rPr lang="nl-NL" dirty="0"/>
              <a:t>C-taken:</a:t>
            </a:r>
            <a:br>
              <a:rPr lang="nl-NL" dirty="0"/>
            </a:br>
            <a:r>
              <a:rPr lang="nl-NL" dirty="0"/>
              <a:t>minder belangrijk, niet specifiek voor de eigen functie dus uitbesteden</a:t>
            </a:r>
          </a:p>
        </p:txBody>
      </p:sp>
      <p:pic>
        <p:nvPicPr>
          <p:cNvPr id="4" name="Google Shape;229;p14">
            <a:extLst>
              <a:ext uri="{FF2B5EF4-FFF2-40B4-BE49-F238E27FC236}">
                <a16:creationId xmlns:a16="http://schemas.microsoft.com/office/drawing/2014/main" id="{1B1170E4-7434-6C45-B7DB-4BD0FA15334F}"/>
              </a:ext>
            </a:extLst>
          </p:cNvPr>
          <p:cNvPicPr preferRelativeResize="0"/>
          <p:nvPr/>
        </p:nvPicPr>
        <p:blipFill rotWithShape="1">
          <a:blip r:embed="rId2">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353969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6F42D31-1DC7-A74A-9022-363A53B07AD1}"/>
              </a:ext>
            </a:extLst>
          </p:cNvPr>
          <p:cNvPicPr>
            <a:picLocks noChangeAspect="1"/>
          </p:cNvPicPr>
          <p:nvPr/>
        </p:nvPicPr>
        <p:blipFill>
          <a:blip r:embed="rId3"/>
          <a:stretch>
            <a:fillRect/>
          </a:stretch>
        </p:blipFill>
        <p:spPr>
          <a:xfrm>
            <a:off x="3881887" y="531891"/>
            <a:ext cx="5072331" cy="6637016"/>
          </a:xfrm>
          <a:prstGeom prst="rect">
            <a:avLst/>
          </a:prstGeom>
        </p:spPr>
      </p:pic>
    </p:spTree>
    <p:extLst>
      <p:ext uri="{BB962C8B-B14F-4D97-AF65-F5344CB8AC3E}">
        <p14:creationId xmlns:p14="http://schemas.microsoft.com/office/powerpoint/2010/main" val="118143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p:nvPr/>
        </p:nvSpPr>
        <p:spPr>
          <a:xfrm>
            <a:off x="11506201" y="-202157"/>
            <a:ext cx="13767" cy="7262315"/>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320" name="Google Shape;320;p23"/>
          <p:cNvPicPr preferRelativeResize="0"/>
          <p:nvPr/>
        </p:nvPicPr>
        <p:blipFill rotWithShape="1">
          <a:blip r:embed="rId3">
            <a:alphaModFix/>
          </a:blip>
          <a:srcRect/>
          <a:stretch/>
        </p:blipFill>
        <p:spPr>
          <a:xfrm>
            <a:off x="0" y="5743424"/>
            <a:ext cx="2162611" cy="1114576"/>
          </a:xfrm>
          <a:prstGeom prst="rect">
            <a:avLst/>
          </a:prstGeom>
          <a:noFill/>
          <a:ln>
            <a:noFill/>
          </a:ln>
        </p:spPr>
      </p:pic>
      <p:pic>
        <p:nvPicPr>
          <p:cNvPr id="321" name="Google Shape;321;p23" descr="Afbeelding met tekst, visitekaartje, fotolijstje&#10;&#10;Automatisch gegenereerde beschrijving"/>
          <p:cNvPicPr preferRelativeResize="0"/>
          <p:nvPr/>
        </p:nvPicPr>
        <p:blipFill rotWithShape="1">
          <a:blip r:embed="rId4">
            <a:alphaModFix/>
          </a:blip>
          <a:srcRect/>
          <a:stretch/>
        </p:blipFill>
        <p:spPr>
          <a:xfrm>
            <a:off x="0" y="0"/>
            <a:ext cx="7620000" cy="6858000"/>
          </a:xfrm>
          <a:prstGeom prst="rect">
            <a:avLst/>
          </a:prstGeom>
          <a:noFill/>
          <a:ln>
            <a:noFill/>
          </a:ln>
        </p:spPr>
      </p:pic>
      <p:sp>
        <p:nvSpPr>
          <p:cNvPr id="322" name="Google Shape;322;p23"/>
          <p:cNvSpPr/>
          <p:nvPr/>
        </p:nvSpPr>
        <p:spPr>
          <a:xfrm>
            <a:off x="4959079" y="806063"/>
            <a:ext cx="6852930" cy="5245875"/>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323" name="Google Shape;323;p23"/>
          <p:cNvSpPr txBox="1"/>
          <p:nvPr/>
        </p:nvSpPr>
        <p:spPr>
          <a:xfrm>
            <a:off x="5275842" y="1404651"/>
            <a:ext cx="6230358" cy="3145092"/>
          </a:xfrm>
          <a:prstGeom prst="rect">
            <a:avLst/>
          </a:prstGeom>
          <a:noFill/>
          <a:ln>
            <a:noFill/>
          </a:ln>
        </p:spPr>
        <p:txBody>
          <a:bodyPr spcFirstLastPara="1" wrap="square" lIns="0" tIns="0" rIns="0" bIns="0" anchor="t" anchorCtr="0">
            <a:spAutoFit/>
          </a:bodyPr>
          <a:lstStyle/>
          <a:p>
            <a:pPr algn="ctr">
              <a:lnSpc>
                <a:spcPct val="140010"/>
              </a:lnSpc>
              <a:buClr>
                <a:srgbClr val="000000"/>
              </a:buClr>
              <a:buSzPts val="3749"/>
            </a:pPr>
            <a:r>
              <a:rPr lang="en-US" sz="2499" b="1" dirty="0">
                <a:solidFill>
                  <a:srgbClr val="FFFFFF"/>
                </a:solidFill>
                <a:latin typeface="Roboto"/>
                <a:ea typeface="Roboto"/>
                <a:cs typeface="Roboto"/>
                <a:sym typeface="Roboto"/>
              </a:rPr>
              <a:t> </a:t>
            </a:r>
            <a:endParaRPr sz="933" dirty="0">
              <a:solidFill>
                <a:srgbClr val="000000"/>
              </a:solidFill>
              <a:latin typeface="Arial"/>
              <a:ea typeface="Arial"/>
              <a:cs typeface="Arial"/>
              <a:sym typeface="Arial"/>
            </a:endParaRPr>
          </a:p>
          <a:p>
            <a:pPr algn="ctr">
              <a:lnSpc>
                <a:spcPct val="140010"/>
              </a:lnSpc>
              <a:buClr>
                <a:srgbClr val="000000"/>
              </a:buClr>
              <a:buSzPts val="3749"/>
            </a:pPr>
            <a:endParaRPr sz="2499" b="1" dirty="0">
              <a:solidFill>
                <a:srgbClr val="FFFFFF"/>
              </a:solidFill>
              <a:latin typeface="Roboto"/>
              <a:ea typeface="Roboto"/>
              <a:cs typeface="Roboto"/>
              <a:sym typeface="Roboto"/>
            </a:endParaRPr>
          </a:p>
          <a:p>
            <a:pPr marL="457223" indent="-457223">
              <a:lnSpc>
                <a:spcPct val="140010"/>
              </a:lnSpc>
              <a:buClr>
                <a:srgbClr val="000000"/>
              </a:buClr>
              <a:buSzPts val="3749"/>
              <a:buFont typeface="Noto Sans Symbols"/>
              <a:buChar char="⮚"/>
            </a:pPr>
            <a:r>
              <a:rPr lang="en-US" sz="3200" b="1" dirty="0">
                <a:solidFill>
                  <a:srgbClr val="FFFFFF"/>
                </a:solidFill>
                <a:latin typeface="Roboto"/>
                <a:ea typeface="Roboto"/>
                <a:cs typeface="Roboto"/>
                <a:sym typeface="Roboto"/>
              </a:rPr>
              <a:t>Wat </a:t>
            </a:r>
            <a:r>
              <a:rPr lang="en-US" sz="3200" b="1" dirty="0" err="1">
                <a:solidFill>
                  <a:srgbClr val="FFFFFF"/>
                </a:solidFill>
                <a:latin typeface="Roboto"/>
                <a:ea typeface="Roboto"/>
                <a:cs typeface="Roboto"/>
                <a:sym typeface="Roboto"/>
              </a:rPr>
              <a:t>vond</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je</a:t>
            </a:r>
            <a:r>
              <a:rPr lang="en-US" sz="3200" b="1" dirty="0">
                <a:solidFill>
                  <a:srgbClr val="FFFFFF"/>
                </a:solidFill>
                <a:latin typeface="Roboto"/>
                <a:ea typeface="Roboto"/>
                <a:cs typeface="Roboto"/>
                <a:sym typeface="Roboto"/>
              </a:rPr>
              <a:t> top</a:t>
            </a:r>
            <a:endParaRPr sz="933" dirty="0">
              <a:solidFill>
                <a:srgbClr val="000000"/>
              </a:solidFill>
              <a:latin typeface="Arial"/>
              <a:ea typeface="Arial"/>
              <a:cs typeface="Arial"/>
              <a:sym typeface="Arial"/>
            </a:endParaRPr>
          </a:p>
          <a:p>
            <a:pPr marL="457223" indent="-457223">
              <a:lnSpc>
                <a:spcPct val="140010"/>
              </a:lnSpc>
              <a:buClr>
                <a:srgbClr val="000000"/>
              </a:buClr>
              <a:buSzPts val="3749"/>
              <a:buFont typeface="Noto Sans Symbols"/>
              <a:buChar char="⮚"/>
            </a:pPr>
            <a:r>
              <a:rPr lang="en-US" sz="3200" b="1" dirty="0" err="1">
                <a:solidFill>
                  <a:srgbClr val="FFFFFF"/>
                </a:solidFill>
                <a:latin typeface="Roboto"/>
                <a:ea typeface="Roboto"/>
                <a:cs typeface="Roboto"/>
                <a:sym typeface="Roboto"/>
              </a:rPr>
              <a:t>En</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heb</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je</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nog</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een</a:t>
            </a:r>
            <a:r>
              <a:rPr lang="en-US" sz="3200" b="1" dirty="0">
                <a:solidFill>
                  <a:srgbClr val="FFFFFF"/>
                </a:solidFill>
                <a:latin typeface="Roboto"/>
                <a:ea typeface="Roboto"/>
                <a:cs typeface="Roboto"/>
                <a:sym typeface="Roboto"/>
              </a:rPr>
              <a:t> tip?</a:t>
            </a:r>
          </a:p>
          <a:p>
            <a:pPr marL="457223" indent="-457223">
              <a:lnSpc>
                <a:spcPct val="140010"/>
              </a:lnSpc>
              <a:buClr>
                <a:srgbClr val="000000"/>
              </a:buClr>
              <a:buSzPts val="3749"/>
              <a:buFont typeface="Noto Sans Symbols"/>
              <a:buChar char="⮚"/>
            </a:pPr>
            <a:r>
              <a:rPr lang="en-US" sz="3200" b="1">
                <a:solidFill>
                  <a:srgbClr val="FFFFFF"/>
                </a:solidFill>
                <a:latin typeface="Roboto"/>
                <a:ea typeface="Roboto"/>
                <a:cs typeface="Roboto"/>
                <a:sym typeface="Roboto"/>
              </a:rPr>
              <a:t>Wat </a:t>
            </a:r>
            <a:r>
              <a:rPr lang="en-US" sz="3200" b="1" dirty="0">
                <a:solidFill>
                  <a:srgbClr val="FFFFFF"/>
                </a:solidFill>
                <a:latin typeface="Roboto"/>
                <a:ea typeface="Roboto"/>
                <a:cs typeface="Roboto"/>
                <a:sym typeface="Roboto"/>
              </a:rPr>
              <a:t>neem </a:t>
            </a:r>
            <a:r>
              <a:rPr lang="en-US" sz="3200" b="1" dirty="0" err="1">
                <a:solidFill>
                  <a:srgbClr val="FFFFFF"/>
                </a:solidFill>
                <a:latin typeface="Roboto"/>
                <a:ea typeface="Roboto"/>
                <a:cs typeface="Roboto"/>
                <a:sym typeface="Roboto"/>
              </a:rPr>
              <a:t>je</a:t>
            </a:r>
            <a:r>
              <a:rPr lang="en-US" sz="3200" b="1" dirty="0">
                <a:solidFill>
                  <a:srgbClr val="FFFFFF"/>
                </a:solidFill>
                <a:latin typeface="Roboto"/>
                <a:ea typeface="Roboto"/>
                <a:cs typeface="Roboto"/>
                <a:sym typeface="Roboto"/>
              </a:rPr>
              <a:t> </a:t>
            </a:r>
            <a:r>
              <a:rPr lang="en-US" sz="3200" b="1" dirty="0" err="1">
                <a:solidFill>
                  <a:srgbClr val="FFFFFF"/>
                </a:solidFill>
                <a:latin typeface="Roboto"/>
                <a:ea typeface="Roboto"/>
                <a:cs typeface="Roboto"/>
                <a:sym typeface="Roboto"/>
              </a:rPr>
              <a:t>mee</a:t>
            </a:r>
            <a:r>
              <a:rPr lang="en-US" sz="3200" b="1" dirty="0">
                <a:solidFill>
                  <a:srgbClr val="FFFFFF"/>
                </a:solidFill>
                <a:latin typeface="Roboto"/>
                <a:ea typeface="Roboto"/>
                <a:cs typeface="Roboto"/>
                <a:sym typeface="Roboto"/>
              </a:rPr>
              <a:t>?</a:t>
            </a:r>
            <a:endParaRPr sz="2499" b="1" dirty="0">
              <a:solidFill>
                <a:srgbClr val="FFFFFF"/>
              </a:solidFill>
              <a:latin typeface="Roboto"/>
              <a:ea typeface="Roboto"/>
              <a:cs typeface="Roboto"/>
              <a:sym typeface="Roboto"/>
            </a:endParaRPr>
          </a:p>
        </p:txBody>
      </p:sp>
      <p:pic>
        <p:nvPicPr>
          <p:cNvPr id="324" name="Google Shape;324;p23"/>
          <p:cNvPicPr preferRelativeResize="0"/>
          <p:nvPr/>
        </p:nvPicPr>
        <p:blipFill rotWithShape="1">
          <a:blip r:embed="rId3">
            <a:alphaModFix/>
          </a:blip>
          <a:srcRect/>
          <a:stretch/>
        </p:blipFill>
        <p:spPr>
          <a:xfrm>
            <a:off x="0" y="0"/>
            <a:ext cx="2501033" cy="1289000"/>
          </a:xfrm>
          <a:prstGeom prst="rect">
            <a:avLst/>
          </a:prstGeom>
          <a:noFill/>
          <a:ln>
            <a:noFill/>
          </a:ln>
        </p:spPr>
      </p:pic>
    </p:spTree>
    <p:extLst>
      <p:ext uri="{BB962C8B-B14F-4D97-AF65-F5344CB8AC3E}">
        <p14:creationId xmlns:p14="http://schemas.microsoft.com/office/powerpoint/2010/main" val="386542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4"/>
          <p:cNvPicPr preferRelativeResize="0"/>
          <p:nvPr/>
        </p:nvPicPr>
        <p:blipFill rotWithShape="1">
          <a:blip r:embed="rId3">
            <a:alphaModFix/>
          </a:blip>
          <a:srcRect l="14485" r="63224"/>
          <a:stretch/>
        </p:blipFill>
        <p:spPr>
          <a:xfrm>
            <a:off x="8436161" y="-183264"/>
            <a:ext cx="3755839" cy="7224530"/>
          </a:xfrm>
          <a:prstGeom prst="rect">
            <a:avLst/>
          </a:prstGeom>
          <a:noFill/>
          <a:ln>
            <a:noFill/>
          </a:ln>
        </p:spPr>
      </p:pic>
      <p:pic>
        <p:nvPicPr>
          <p:cNvPr id="330" name="Google Shape;330;p24"/>
          <p:cNvPicPr preferRelativeResize="0"/>
          <p:nvPr/>
        </p:nvPicPr>
        <p:blipFill rotWithShape="1">
          <a:blip r:embed="rId4">
            <a:alphaModFix/>
          </a:blip>
          <a:srcRect/>
          <a:stretch/>
        </p:blipFill>
        <p:spPr>
          <a:xfrm>
            <a:off x="1" y="2"/>
            <a:ext cx="2895007" cy="1492043"/>
          </a:xfrm>
          <a:prstGeom prst="rect">
            <a:avLst/>
          </a:prstGeom>
          <a:noFill/>
          <a:ln>
            <a:noFill/>
          </a:ln>
        </p:spPr>
      </p:pic>
      <p:sp>
        <p:nvSpPr>
          <p:cNvPr id="331" name="Google Shape;331;p24"/>
          <p:cNvSpPr txBox="1"/>
          <p:nvPr/>
        </p:nvSpPr>
        <p:spPr>
          <a:xfrm>
            <a:off x="660400" y="5150108"/>
            <a:ext cx="7346753" cy="1492653"/>
          </a:xfrm>
          <a:prstGeom prst="rect">
            <a:avLst/>
          </a:prstGeom>
          <a:noFill/>
          <a:ln>
            <a:noFill/>
          </a:ln>
        </p:spPr>
        <p:txBody>
          <a:bodyPr spcFirstLastPara="1" wrap="square" lIns="0" tIns="0" rIns="0" bIns="0" anchor="t" anchorCtr="0">
            <a:spAutoFit/>
          </a:bodyPr>
          <a:lstStyle/>
          <a:p>
            <a:pPr algn="ctr">
              <a:lnSpc>
                <a:spcPct val="101111"/>
              </a:lnSpc>
              <a:buClr>
                <a:srgbClr val="000000"/>
              </a:buClr>
              <a:buSzPts val="3600"/>
            </a:pPr>
            <a:r>
              <a:rPr lang="en-US" sz="2400" b="1">
                <a:solidFill>
                  <a:srgbClr val="F4F8F3"/>
                </a:solidFill>
                <a:latin typeface="Roboto Light"/>
                <a:ea typeface="Roboto Light"/>
                <a:cs typeface="Roboto Light"/>
                <a:sym typeface="Roboto Light"/>
              </a:rPr>
              <a:t>BURNOUT PREVENTIE &amp; BEGELEIDING</a:t>
            </a:r>
            <a:endParaRPr sz="933">
              <a:solidFill>
                <a:srgbClr val="000000"/>
              </a:solidFill>
              <a:latin typeface="Arial"/>
              <a:ea typeface="Arial"/>
              <a:cs typeface="Arial"/>
              <a:sym typeface="Arial"/>
            </a:endParaRPr>
          </a:p>
          <a:p>
            <a:pPr algn="ctr">
              <a:lnSpc>
                <a:spcPct val="101111"/>
              </a:lnSpc>
              <a:buClr>
                <a:srgbClr val="000000"/>
              </a:buClr>
              <a:buSzPts val="3600"/>
            </a:pPr>
            <a:r>
              <a:rPr lang="en-US" sz="2400" b="1">
                <a:solidFill>
                  <a:srgbClr val="F4F8F3"/>
                </a:solidFill>
                <a:latin typeface="Roboto Light"/>
                <a:ea typeface="Roboto Light"/>
                <a:cs typeface="Roboto Light"/>
                <a:sym typeface="Roboto Light"/>
              </a:rPr>
              <a:t>WWW.BURNOUTPREVENTIENEDERLAND.NL</a:t>
            </a:r>
            <a:endParaRPr sz="933">
              <a:solidFill>
                <a:srgbClr val="000000"/>
              </a:solidFill>
              <a:latin typeface="Arial"/>
              <a:ea typeface="Arial"/>
              <a:cs typeface="Arial"/>
              <a:sym typeface="Arial"/>
            </a:endParaRPr>
          </a:p>
          <a:p>
            <a:pPr algn="ctr">
              <a:lnSpc>
                <a:spcPct val="101111"/>
              </a:lnSpc>
              <a:buClr>
                <a:srgbClr val="000000"/>
              </a:buClr>
              <a:buSzPts val="3600"/>
            </a:pPr>
            <a:r>
              <a:rPr lang="en-US" sz="2400" b="1">
                <a:solidFill>
                  <a:srgbClr val="F4F8F3"/>
                </a:solidFill>
                <a:latin typeface="Roboto Light"/>
                <a:ea typeface="Roboto Light"/>
                <a:cs typeface="Roboto Light"/>
                <a:sym typeface="Roboto Light"/>
              </a:rPr>
              <a:t>INFO@BPBMAIL.NL</a:t>
            </a:r>
            <a:endParaRPr sz="933">
              <a:solidFill>
                <a:srgbClr val="000000"/>
              </a:solidFill>
              <a:latin typeface="Arial"/>
              <a:ea typeface="Arial"/>
              <a:cs typeface="Arial"/>
              <a:sym typeface="Arial"/>
            </a:endParaRPr>
          </a:p>
          <a:p>
            <a:pPr algn="ctr">
              <a:lnSpc>
                <a:spcPct val="130000"/>
              </a:lnSpc>
              <a:buClr>
                <a:srgbClr val="000000"/>
              </a:buClr>
              <a:buSzPts val="2800"/>
            </a:pPr>
            <a:endParaRPr sz="1867" b="1">
              <a:solidFill>
                <a:srgbClr val="F4F8F3"/>
              </a:solidFill>
              <a:latin typeface="Montserrat SemiBold"/>
              <a:ea typeface="Montserrat SemiBold"/>
              <a:cs typeface="Montserrat SemiBold"/>
              <a:sym typeface="Montserrat SemiBold"/>
            </a:endParaRPr>
          </a:p>
        </p:txBody>
      </p:sp>
      <p:pic>
        <p:nvPicPr>
          <p:cNvPr id="332" name="Google Shape;332;p24" descr="Badge vraagteken silhouet"/>
          <p:cNvPicPr preferRelativeResize="0"/>
          <p:nvPr/>
        </p:nvPicPr>
        <p:blipFill rotWithShape="1">
          <a:blip r:embed="rId5">
            <a:alphaModFix/>
          </a:blip>
          <a:srcRect/>
          <a:stretch/>
        </p:blipFill>
        <p:spPr>
          <a:xfrm>
            <a:off x="2601037" y="1103795"/>
            <a:ext cx="3302000" cy="3302000"/>
          </a:xfrm>
          <a:prstGeom prst="rect">
            <a:avLst/>
          </a:prstGeom>
          <a:noFill/>
          <a:ln>
            <a:noFill/>
          </a:ln>
        </p:spPr>
      </p:pic>
    </p:spTree>
    <p:extLst>
      <p:ext uri="{BB962C8B-B14F-4D97-AF65-F5344CB8AC3E}">
        <p14:creationId xmlns:p14="http://schemas.microsoft.com/office/powerpoint/2010/main" val="41137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0" y="362449"/>
            <a:ext cx="12203325" cy="6199115"/>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105" name="Google Shape;105;p3"/>
          <p:cNvPicPr preferRelativeResize="0"/>
          <p:nvPr/>
        </p:nvPicPr>
        <p:blipFill rotWithShape="1">
          <a:blip r:embed="rId3">
            <a:alphaModFix/>
          </a:blip>
          <a:srcRect/>
          <a:stretch/>
        </p:blipFill>
        <p:spPr>
          <a:xfrm>
            <a:off x="-3078024" y="3654029"/>
            <a:ext cx="3320191" cy="1711175"/>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10960864" y="5504059"/>
            <a:ext cx="1090673" cy="1214312"/>
          </a:xfrm>
          <a:prstGeom prst="rect">
            <a:avLst/>
          </a:prstGeom>
          <a:noFill/>
          <a:ln>
            <a:noFill/>
          </a:ln>
        </p:spPr>
      </p:pic>
      <p:sp>
        <p:nvSpPr>
          <p:cNvPr id="107" name="Google Shape;107;p3"/>
          <p:cNvSpPr txBox="1"/>
          <p:nvPr/>
        </p:nvSpPr>
        <p:spPr>
          <a:xfrm>
            <a:off x="375817" y="1726917"/>
            <a:ext cx="4704183" cy="834203"/>
          </a:xfrm>
          <a:prstGeom prst="rect">
            <a:avLst/>
          </a:prstGeom>
          <a:noFill/>
          <a:ln>
            <a:noFill/>
          </a:ln>
        </p:spPr>
        <p:txBody>
          <a:bodyPr spcFirstLastPara="1" wrap="square" lIns="0" tIns="0" rIns="0" bIns="0" anchor="t" anchorCtr="0">
            <a:spAutoFit/>
          </a:bodyPr>
          <a:lstStyle/>
          <a:p>
            <a:pPr algn="ctr">
              <a:lnSpc>
                <a:spcPct val="140003"/>
              </a:lnSpc>
              <a:buClr>
                <a:srgbClr val="000000"/>
              </a:buClr>
              <a:buSzPts val="5807"/>
            </a:pPr>
            <a:r>
              <a:rPr lang="en-US" sz="3872">
                <a:solidFill>
                  <a:srgbClr val="674733"/>
                </a:solidFill>
                <a:latin typeface="Roboto"/>
                <a:ea typeface="Roboto"/>
                <a:cs typeface="Roboto"/>
                <a:sym typeface="Roboto"/>
              </a:rPr>
              <a:t>          </a:t>
            </a:r>
            <a:endParaRPr sz="933">
              <a:solidFill>
                <a:srgbClr val="000000"/>
              </a:solidFill>
              <a:latin typeface="Arial"/>
              <a:ea typeface="Arial"/>
              <a:cs typeface="Arial"/>
              <a:sym typeface="Arial"/>
            </a:endParaRPr>
          </a:p>
        </p:txBody>
      </p:sp>
      <p:sp>
        <p:nvSpPr>
          <p:cNvPr id="108" name="Google Shape;108;p3"/>
          <p:cNvSpPr txBox="1"/>
          <p:nvPr/>
        </p:nvSpPr>
        <p:spPr>
          <a:xfrm>
            <a:off x="5495688" y="889000"/>
            <a:ext cx="6019139" cy="923330"/>
          </a:xfrm>
          <a:prstGeom prst="rect">
            <a:avLst/>
          </a:prstGeom>
          <a:noFill/>
          <a:ln>
            <a:noFill/>
          </a:ln>
        </p:spPr>
        <p:txBody>
          <a:bodyPr spcFirstLastPara="1" wrap="square" lIns="0" tIns="0" rIns="0" bIns="0" anchor="t" anchorCtr="0">
            <a:spAutoFit/>
          </a:bodyPr>
          <a:lstStyle/>
          <a:p>
            <a:pPr algn="ctr">
              <a:lnSpc>
                <a:spcPct val="139996"/>
              </a:lnSpc>
              <a:buClr>
                <a:srgbClr val="000000"/>
              </a:buClr>
              <a:buSzPts val="6428"/>
            </a:pPr>
            <a:r>
              <a:rPr lang="en-US" sz="4286" b="1" dirty="0" err="1">
                <a:solidFill>
                  <a:srgbClr val="FFFFFF"/>
                </a:solidFill>
                <a:latin typeface="Roboto"/>
                <a:ea typeface="Roboto"/>
                <a:cs typeface="Roboto"/>
                <a:sym typeface="Roboto"/>
              </a:rPr>
              <a:t>Studiestress</a:t>
            </a:r>
            <a:endParaRPr sz="4286" b="1" dirty="0">
              <a:solidFill>
                <a:srgbClr val="FFFFFF"/>
              </a:solidFill>
              <a:latin typeface="Roboto"/>
              <a:ea typeface="Roboto"/>
              <a:cs typeface="Roboto"/>
              <a:sym typeface="Roboto"/>
            </a:endParaRPr>
          </a:p>
        </p:txBody>
      </p:sp>
      <p:pic>
        <p:nvPicPr>
          <p:cNvPr id="109" name="Google Shape;109;p3"/>
          <p:cNvPicPr preferRelativeResize="0"/>
          <p:nvPr/>
        </p:nvPicPr>
        <p:blipFill rotWithShape="1">
          <a:blip r:embed="rId5">
            <a:alphaModFix/>
          </a:blip>
          <a:srcRect l="22016" r="22016"/>
          <a:stretch/>
        </p:blipFill>
        <p:spPr>
          <a:xfrm>
            <a:off x="-11325" y="366844"/>
            <a:ext cx="5197269" cy="6194721"/>
          </a:xfrm>
          <a:prstGeom prst="rect">
            <a:avLst/>
          </a:prstGeom>
          <a:noFill/>
          <a:ln>
            <a:noFill/>
          </a:ln>
        </p:spPr>
      </p:pic>
    </p:spTree>
    <p:extLst>
      <p:ext uri="{BB962C8B-B14F-4D97-AF65-F5344CB8AC3E}">
        <p14:creationId xmlns:p14="http://schemas.microsoft.com/office/powerpoint/2010/main" val="66965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685800" y="685800"/>
            <a:ext cx="765054" cy="581441"/>
          </a:xfrm>
          <a:prstGeom prst="rect">
            <a:avLst/>
          </a:prstGeom>
          <a:noFill/>
          <a:ln>
            <a:noFill/>
          </a:ln>
        </p:spPr>
      </p:pic>
      <p:sp>
        <p:nvSpPr>
          <p:cNvPr id="127" name="Google Shape;127;p5"/>
          <p:cNvSpPr/>
          <p:nvPr/>
        </p:nvSpPr>
        <p:spPr>
          <a:xfrm rot="-5400000">
            <a:off x="7307039" y="-4090483"/>
            <a:ext cx="13767" cy="10134008"/>
          </a:xfrm>
          <a:prstGeom prst="rect">
            <a:avLst/>
          </a:prstGeom>
          <a:solidFill>
            <a:srgbClr val="BF6D5A"/>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128" name="Google Shape;128;p5"/>
          <p:cNvSpPr txBox="1"/>
          <p:nvPr/>
        </p:nvSpPr>
        <p:spPr>
          <a:xfrm>
            <a:off x="1068327" y="1465156"/>
            <a:ext cx="9968200" cy="4775025"/>
          </a:xfrm>
          <a:prstGeom prst="rect">
            <a:avLst/>
          </a:prstGeom>
          <a:noFill/>
          <a:ln>
            <a:noFill/>
          </a:ln>
        </p:spPr>
        <p:txBody>
          <a:bodyPr spcFirstLastPara="1" wrap="square" lIns="0" tIns="0" rIns="0" bIns="0" anchor="t" anchorCtr="0">
            <a:spAutoFit/>
          </a:bodyPr>
          <a:lstStyle/>
          <a:p>
            <a:pPr algn="ctr">
              <a:lnSpc>
                <a:spcPct val="517166"/>
              </a:lnSpc>
              <a:buClr>
                <a:srgbClr val="000000"/>
              </a:buClr>
              <a:buSzPts val="1800"/>
            </a:pPr>
            <a:endParaRPr sz="1200" dirty="0">
              <a:solidFill>
                <a:schemeClr val="dk1"/>
              </a:solidFill>
              <a:latin typeface="Calibri"/>
              <a:ea typeface="Calibri"/>
              <a:cs typeface="Calibri"/>
              <a:sym typeface="Calibri"/>
            </a:endParaRPr>
          </a:p>
          <a:p>
            <a:pPr algn="ctr">
              <a:lnSpc>
                <a:spcPct val="140006"/>
              </a:lnSpc>
              <a:buClr>
                <a:srgbClr val="000000"/>
              </a:buClr>
              <a:buSzPts val="6649"/>
            </a:pPr>
            <a:r>
              <a:rPr lang="en-US" sz="4433" b="1" dirty="0">
                <a:latin typeface="Roboto"/>
                <a:ea typeface="Roboto"/>
                <a:cs typeface="Roboto"/>
                <a:sym typeface="Roboto"/>
              </a:rPr>
              <a:t>Wat is (</a:t>
            </a:r>
            <a:r>
              <a:rPr lang="en-US" sz="4433" b="1" dirty="0" err="1">
                <a:latin typeface="Roboto"/>
                <a:ea typeface="Roboto"/>
                <a:cs typeface="Roboto"/>
                <a:sym typeface="Roboto"/>
              </a:rPr>
              <a:t>studie</a:t>
            </a:r>
            <a:r>
              <a:rPr lang="en-US" sz="4433" b="1" dirty="0">
                <a:latin typeface="Roboto"/>
                <a:ea typeface="Roboto"/>
                <a:cs typeface="Roboto"/>
                <a:sym typeface="Roboto"/>
              </a:rPr>
              <a:t>)stress </a:t>
            </a:r>
            <a:r>
              <a:rPr lang="en-US" sz="4433" b="1" dirty="0" err="1">
                <a:latin typeface="Roboto"/>
                <a:ea typeface="Roboto"/>
                <a:cs typeface="Roboto"/>
                <a:sym typeface="Roboto"/>
              </a:rPr>
              <a:t>voor</a:t>
            </a:r>
            <a:r>
              <a:rPr lang="en-US" sz="4433" b="1" dirty="0">
                <a:latin typeface="Roboto"/>
                <a:ea typeface="Roboto"/>
                <a:cs typeface="Roboto"/>
                <a:sym typeface="Roboto"/>
              </a:rPr>
              <a:t> </a:t>
            </a:r>
            <a:r>
              <a:rPr lang="en-US" sz="4433" b="1" dirty="0" err="1">
                <a:latin typeface="Roboto"/>
                <a:ea typeface="Roboto"/>
                <a:cs typeface="Roboto"/>
                <a:sym typeface="Roboto"/>
              </a:rPr>
              <a:t>jou</a:t>
            </a:r>
            <a:r>
              <a:rPr lang="en-US" sz="4433" b="1" dirty="0">
                <a:latin typeface="Roboto"/>
                <a:ea typeface="Roboto"/>
                <a:cs typeface="Roboto"/>
                <a:sym typeface="Roboto"/>
              </a:rPr>
              <a:t>? </a:t>
            </a:r>
            <a:endParaRPr sz="933" dirty="0">
              <a:latin typeface="Roboto"/>
              <a:ea typeface="Roboto"/>
              <a:cs typeface="Roboto"/>
              <a:sym typeface="Roboto"/>
            </a:endParaRPr>
          </a:p>
          <a:p>
            <a:pPr algn="ctr">
              <a:lnSpc>
                <a:spcPct val="140006"/>
              </a:lnSpc>
              <a:buClr>
                <a:srgbClr val="000000"/>
              </a:buClr>
              <a:buSzPts val="6649"/>
            </a:pPr>
            <a:endParaRPr sz="4433" b="1" dirty="0">
              <a:solidFill>
                <a:srgbClr val="BF6D5A"/>
              </a:solidFill>
              <a:latin typeface="Roboto"/>
              <a:ea typeface="Roboto"/>
              <a:cs typeface="Roboto"/>
              <a:sym typeface="Roboto"/>
            </a:endParaRPr>
          </a:p>
          <a:p>
            <a:pPr algn="ctr">
              <a:lnSpc>
                <a:spcPct val="140006"/>
              </a:lnSpc>
              <a:buClr>
                <a:srgbClr val="000000"/>
              </a:buClr>
              <a:buSzPts val="6649"/>
            </a:pPr>
            <a:endParaRPr sz="4433" b="1" dirty="0">
              <a:solidFill>
                <a:srgbClr val="BF6D5A"/>
              </a:solidFill>
              <a:latin typeface="Roboto"/>
              <a:ea typeface="Roboto"/>
              <a:cs typeface="Roboto"/>
              <a:sym typeface="Roboto"/>
            </a:endParaRPr>
          </a:p>
          <a:p>
            <a:pPr algn="ctr">
              <a:lnSpc>
                <a:spcPct val="140006"/>
              </a:lnSpc>
              <a:buClr>
                <a:srgbClr val="000000"/>
              </a:buClr>
              <a:buSzPts val="6649"/>
            </a:pPr>
            <a:endParaRPr sz="4433" b="1" dirty="0">
              <a:solidFill>
                <a:srgbClr val="BF6D5A"/>
              </a:solidFill>
              <a:latin typeface="Roboto"/>
              <a:ea typeface="Roboto"/>
              <a:cs typeface="Roboto"/>
              <a:sym typeface="Roboto"/>
            </a:endParaRPr>
          </a:p>
        </p:txBody>
      </p:sp>
      <p:pic>
        <p:nvPicPr>
          <p:cNvPr id="129" name="Google Shape;129;p5" descr="Jongleren met borden silhouet"/>
          <p:cNvPicPr preferRelativeResize="0"/>
          <p:nvPr/>
        </p:nvPicPr>
        <p:blipFill rotWithShape="1">
          <a:blip r:embed="rId4">
            <a:alphaModFix/>
          </a:blip>
          <a:srcRect/>
          <a:stretch/>
        </p:blipFill>
        <p:spPr>
          <a:xfrm>
            <a:off x="304801" y="4266351"/>
            <a:ext cx="2387600" cy="2387600"/>
          </a:xfrm>
          <a:prstGeom prst="rect">
            <a:avLst/>
          </a:prstGeom>
          <a:noFill/>
          <a:ln>
            <a:noFill/>
          </a:ln>
        </p:spPr>
      </p:pic>
      <p:pic>
        <p:nvPicPr>
          <p:cNvPr id="130" name="Google Shape;130;p5"/>
          <p:cNvPicPr preferRelativeResize="0"/>
          <p:nvPr/>
        </p:nvPicPr>
        <p:blipFill rotWithShape="1">
          <a:blip r:embed="rId5">
            <a:alphaModFix/>
          </a:blip>
          <a:srcRect/>
          <a:stretch/>
        </p:blipFill>
        <p:spPr>
          <a:xfrm>
            <a:off x="10951018" y="5571549"/>
            <a:ext cx="1090673" cy="1214312"/>
          </a:xfrm>
          <a:prstGeom prst="rect">
            <a:avLst/>
          </a:prstGeom>
          <a:noFill/>
          <a:ln>
            <a:noFill/>
          </a:ln>
        </p:spPr>
      </p:pic>
    </p:spTree>
    <p:extLst>
      <p:ext uri="{BB962C8B-B14F-4D97-AF65-F5344CB8AC3E}">
        <p14:creationId xmlns:p14="http://schemas.microsoft.com/office/powerpoint/2010/main" val="424226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99499-FFC1-3F4D-BDDB-4D74C8F2D91D}"/>
              </a:ext>
            </a:extLst>
          </p:cNvPr>
          <p:cNvSpPr>
            <a:spLocks noGrp="1"/>
          </p:cNvSpPr>
          <p:nvPr>
            <p:ph type="title"/>
          </p:nvPr>
        </p:nvSpPr>
        <p:spPr/>
        <p:txBody>
          <a:bodyPr/>
          <a:lstStyle/>
          <a:p>
            <a:r>
              <a:rPr lang="nl-NL" dirty="0"/>
              <a:t>In tweetallen</a:t>
            </a:r>
          </a:p>
        </p:txBody>
      </p:sp>
      <p:pic>
        <p:nvPicPr>
          <p:cNvPr id="4" name="Google Shape;106;p3">
            <a:extLst>
              <a:ext uri="{FF2B5EF4-FFF2-40B4-BE49-F238E27FC236}">
                <a16:creationId xmlns:a16="http://schemas.microsoft.com/office/drawing/2014/main" id="{14FB9AB2-1902-EF46-895D-019A136A0587}"/>
              </a:ext>
            </a:extLst>
          </p:cNvPr>
          <p:cNvPicPr preferRelativeResize="0">
            <a:picLocks noGrp="1"/>
          </p:cNvPicPr>
          <p:nvPr>
            <p:ph idx="1"/>
          </p:nvPr>
        </p:nvPicPr>
        <p:blipFill rotWithShape="1">
          <a:blip r:embed="rId2">
            <a:alphaModFix/>
          </a:blip>
          <a:srcRect/>
          <a:stretch/>
        </p:blipFill>
        <p:spPr>
          <a:xfrm>
            <a:off x="10314066" y="4796293"/>
            <a:ext cx="1727200" cy="1917700"/>
          </a:xfrm>
          <a:prstGeom prst="rect">
            <a:avLst/>
          </a:prstGeom>
          <a:noFill/>
          <a:ln>
            <a:noFill/>
          </a:ln>
        </p:spPr>
      </p:pic>
      <p:sp>
        <p:nvSpPr>
          <p:cNvPr id="6" name="Tekstvak 5">
            <a:extLst>
              <a:ext uri="{FF2B5EF4-FFF2-40B4-BE49-F238E27FC236}">
                <a16:creationId xmlns:a16="http://schemas.microsoft.com/office/drawing/2014/main" id="{EFBA00CC-9B4D-384D-AFF5-7433A77B2350}"/>
              </a:ext>
            </a:extLst>
          </p:cNvPr>
          <p:cNvSpPr txBox="1"/>
          <p:nvPr/>
        </p:nvSpPr>
        <p:spPr>
          <a:xfrm>
            <a:off x="838200" y="1813810"/>
            <a:ext cx="5922364" cy="4062651"/>
          </a:xfrm>
          <a:prstGeom prst="rect">
            <a:avLst/>
          </a:prstGeom>
          <a:noFill/>
        </p:spPr>
        <p:txBody>
          <a:bodyPr wrap="square" rtlCol="0">
            <a:spAutoFit/>
          </a:bodyPr>
          <a:lstStyle/>
          <a:p>
            <a:r>
              <a:rPr lang="nl-NL" sz="2800" dirty="0"/>
              <a:t>Wat geeft jou studiestress?</a:t>
            </a:r>
          </a:p>
          <a:p>
            <a:r>
              <a:rPr lang="nl-NL" sz="2800" dirty="0"/>
              <a:t>Wat staat je studieplezier in de weg?</a:t>
            </a:r>
          </a:p>
          <a:p>
            <a:r>
              <a:rPr lang="nl-NL" sz="2800" dirty="0"/>
              <a:t>Welke situatie heeft je onlangs nog studiestress opgeleverd?</a:t>
            </a:r>
          </a:p>
          <a:p>
            <a:r>
              <a:rPr lang="nl-NL" sz="2800" dirty="0"/>
              <a:t>Hoe laad jij je batterij op na een drukke dag?</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9598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40C5B-6D8E-1242-8D42-8AB0A53204AF}"/>
              </a:ext>
            </a:extLst>
          </p:cNvPr>
          <p:cNvSpPr>
            <a:spLocks noGrp="1"/>
          </p:cNvSpPr>
          <p:nvPr>
            <p:ph type="title"/>
          </p:nvPr>
        </p:nvSpPr>
        <p:spPr/>
        <p:txBody>
          <a:bodyPr>
            <a:normAutofit fontScale="90000"/>
          </a:bodyPr>
          <a:lstStyle/>
          <a:p>
            <a:br>
              <a:rPr lang="nl-NL" b="1" dirty="0"/>
            </a:br>
            <a:r>
              <a:rPr lang="nl-NL" b="1" dirty="0"/>
              <a:t>Ziek van de stress: waarom twintigers en dertigers steeds vaker uitvallen</a:t>
            </a:r>
            <a:br>
              <a:rPr lang="nl-NL" b="1" dirty="0"/>
            </a:br>
            <a:endParaRPr lang="nl-NL" dirty="0"/>
          </a:p>
        </p:txBody>
      </p:sp>
      <p:sp>
        <p:nvSpPr>
          <p:cNvPr id="3" name="Tijdelijke aanduiding voor inhoud 2">
            <a:extLst>
              <a:ext uri="{FF2B5EF4-FFF2-40B4-BE49-F238E27FC236}">
                <a16:creationId xmlns:a16="http://schemas.microsoft.com/office/drawing/2014/main" id="{B7A4153A-A0D0-9942-BABC-516039F8D2A8}"/>
              </a:ext>
            </a:extLst>
          </p:cNvPr>
          <p:cNvSpPr>
            <a:spLocks noGrp="1"/>
          </p:cNvSpPr>
          <p:nvPr>
            <p:ph idx="1"/>
          </p:nvPr>
        </p:nvSpPr>
        <p:spPr>
          <a:xfrm>
            <a:off x="838200" y="1825625"/>
            <a:ext cx="10515600" cy="4351338"/>
          </a:xfrm>
        </p:spPr>
        <p:txBody>
          <a:bodyPr/>
          <a:lstStyle/>
          <a:p>
            <a:pPr marL="0" indent="0" fontAlgn="base">
              <a:buNone/>
            </a:pPr>
            <a:r>
              <a:rPr lang="nl-NL" dirty="0"/>
              <a:t>Werkstress neemt de laatste jaren toe, vooral bij jonge werknemers. Twintigers en dertigers vallen daardoor vaker langer uit. </a:t>
            </a:r>
          </a:p>
          <a:p>
            <a:pPr marL="0" indent="0">
              <a:buNone/>
            </a:pPr>
            <a:r>
              <a:rPr lang="nl-NL" sz="1200" dirty="0"/>
              <a:t>NRC 27 juli 2022</a:t>
            </a:r>
          </a:p>
          <a:p>
            <a:pPr marL="0" indent="0">
              <a:buNone/>
            </a:pPr>
            <a:endParaRPr lang="nl-NL" dirty="0"/>
          </a:p>
          <a:p>
            <a:pPr marL="0" indent="0">
              <a:buNone/>
            </a:pPr>
            <a:r>
              <a:rPr lang="nl-NL" dirty="0"/>
              <a:t>Oorzaken?</a:t>
            </a:r>
          </a:p>
          <a:p>
            <a:pPr marL="0" indent="0">
              <a:buNone/>
            </a:pPr>
            <a:endParaRPr lang="nl-NL" dirty="0"/>
          </a:p>
          <a:p>
            <a:pPr marL="0" indent="0">
              <a:buNone/>
            </a:pPr>
            <a:endParaRPr lang="nl-NL" dirty="0"/>
          </a:p>
        </p:txBody>
      </p:sp>
      <p:sp>
        <p:nvSpPr>
          <p:cNvPr id="6" name="Rectangle 2">
            <a:extLst>
              <a:ext uri="{FF2B5EF4-FFF2-40B4-BE49-F238E27FC236}">
                <a16:creationId xmlns:a16="http://schemas.microsoft.com/office/drawing/2014/main" id="{BE329D74-A72C-A84B-A2C0-B54B546F0CF3}"/>
              </a:ext>
            </a:extLst>
          </p:cNvPr>
          <p:cNvSpPr>
            <a:spLocks noChangeArrowheads="1"/>
          </p:cNvSpPr>
          <p:nvPr/>
        </p:nvSpPr>
        <p:spPr bwMode="auto">
          <a:xfrm>
            <a:off x="5528636" y="2797207"/>
            <a:ext cx="9896723" cy="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7" name="Afbeelding 3" descr="https://images.nrc.nl/4e3CKvsIqkBE7hU-Ge5OqClmVaY=/1280x/filters:no_upscale()/s3/static.nrc.nl/images/gn4/stripped/data88783757-910764.jpg">
            <a:extLst>
              <a:ext uri="{FF2B5EF4-FFF2-40B4-BE49-F238E27FC236}">
                <a16:creationId xmlns:a16="http://schemas.microsoft.com/office/drawing/2014/main" id="{E2487ED9-ECDB-7E43-830D-EB7CA0A3488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75845" y="2797208"/>
            <a:ext cx="4829145" cy="3155468"/>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130;p5">
            <a:extLst>
              <a:ext uri="{FF2B5EF4-FFF2-40B4-BE49-F238E27FC236}">
                <a16:creationId xmlns:a16="http://schemas.microsoft.com/office/drawing/2014/main" id="{72AD7A36-B450-5044-859B-BC67AF07D875}"/>
              </a:ext>
            </a:extLst>
          </p:cNvPr>
          <p:cNvPicPr preferRelativeResize="0"/>
          <p:nvPr/>
        </p:nvPicPr>
        <p:blipFill rotWithShape="1">
          <a:blip r:embed="rId5">
            <a:alphaModFix/>
          </a:blip>
          <a:srcRect/>
          <a:stretch/>
        </p:blipFill>
        <p:spPr>
          <a:xfrm>
            <a:off x="10951018" y="5571549"/>
            <a:ext cx="1090673" cy="1214312"/>
          </a:xfrm>
          <a:prstGeom prst="rect">
            <a:avLst/>
          </a:prstGeom>
          <a:noFill/>
          <a:ln>
            <a:noFill/>
          </a:ln>
        </p:spPr>
      </p:pic>
    </p:spTree>
    <p:extLst>
      <p:ext uri="{BB962C8B-B14F-4D97-AF65-F5344CB8AC3E}">
        <p14:creationId xmlns:p14="http://schemas.microsoft.com/office/powerpoint/2010/main" val="325980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2A173-AC9C-B54A-AD5D-105A530BA5CB}"/>
              </a:ext>
            </a:extLst>
          </p:cNvPr>
          <p:cNvSpPr>
            <a:spLocks noGrp="1"/>
          </p:cNvSpPr>
          <p:nvPr>
            <p:ph type="title"/>
          </p:nvPr>
        </p:nvSpPr>
        <p:spPr/>
        <p:txBody>
          <a:bodyPr/>
          <a:lstStyle/>
          <a:p>
            <a:r>
              <a:rPr lang="nl-NL" dirty="0"/>
              <a:t>Oorzaken en cijfers</a:t>
            </a:r>
          </a:p>
        </p:txBody>
      </p:sp>
      <p:sp>
        <p:nvSpPr>
          <p:cNvPr id="3" name="Tijdelijke aanduiding voor inhoud 2">
            <a:extLst>
              <a:ext uri="{FF2B5EF4-FFF2-40B4-BE49-F238E27FC236}">
                <a16:creationId xmlns:a16="http://schemas.microsoft.com/office/drawing/2014/main" id="{2B88BBAD-825C-4D45-8092-E85CA6665CF7}"/>
              </a:ext>
            </a:extLst>
          </p:cNvPr>
          <p:cNvSpPr>
            <a:spLocks noGrp="1"/>
          </p:cNvSpPr>
          <p:nvPr>
            <p:ph idx="1"/>
          </p:nvPr>
        </p:nvSpPr>
        <p:spPr/>
        <p:txBody>
          <a:bodyPr>
            <a:normAutofit fontScale="92500" lnSpcReduction="10000"/>
          </a:bodyPr>
          <a:lstStyle/>
          <a:p>
            <a:r>
              <a:rPr lang="nl-NL" dirty="0"/>
              <a:t>Prestatiedrang</a:t>
            </a:r>
          </a:p>
          <a:p>
            <a:r>
              <a:rPr lang="nl-NL" dirty="0"/>
              <a:t>Een hoge werkdruk</a:t>
            </a:r>
          </a:p>
          <a:p>
            <a:r>
              <a:rPr lang="nl-NL" dirty="0"/>
              <a:t>Verkeerde verwachtingen van het werkende leven</a:t>
            </a:r>
          </a:p>
          <a:p>
            <a:endParaRPr lang="nl-NL" dirty="0"/>
          </a:p>
          <a:p>
            <a:r>
              <a:rPr lang="nl-NL" dirty="0"/>
              <a:t>Toename: in 2016  gaf 17,1 procent van de 25- tot 35-jarigen aan psychische vermoeidheid door werk te ervaren, in 2021 was dat 23,4 procent. </a:t>
            </a:r>
          </a:p>
          <a:p>
            <a:r>
              <a:rPr lang="nl-NL" dirty="0"/>
              <a:t>Ook op indicatoren als ‘uitgeput door werk’, ‘emotioneel uitgeput’ en ‘leeg voelen’ is een stevige toename te zien. </a:t>
            </a:r>
          </a:p>
          <a:p>
            <a:pPr marL="0" indent="0">
              <a:buNone/>
            </a:pPr>
            <a:r>
              <a:rPr lang="nl-NL" dirty="0"/>
              <a:t> </a:t>
            </a:r>
            <a:r>
              <a:rPr lang="nl-NL" u="sng" dirty="0">
                <a:hlinkClick r:id="rId2"/>
              </a:rPr>
              <a:t>cijfers van het Centraal Bureau voor de Statistiek</a:t>
            </a:r>
            <a:r>
              <a:rPr lang="nl-NL" dirty="0"/>
              <a:t>(CBS). </a:t>
            </a:r>
          </a:p>
          <a:p>
            <a:pPr marL="0" indent="0">
              <a:buNone/>
            </a:pPr>
            <a:endParaRPr lang="nl-NL" dirty="0"/>
          </a:p>
          <a:p>
            <a:pPr marL="0" indent="0">
              <a:buNone/>
            </a:pPr>
            <a:endParaRPr lang="nl-NL" dirty="0"/>
          </a:p>
          <a:p>
            <a:pPr marL="0" indent="0">
              <a:buNone/>
            </a:pPr>
            <a:endParaRPr lang="nl-NL" dirty="0"/>
          </a:p>
        </p:txBody>
      </p:sp>
      <p:pic>
        <p:nvPicPr>
          <p:cNvPr id="4" name="Google Shape;229;p14">
            <a:extLst>
              <a:ext uri="{FF2B5EF4-FFF2-40B4-BE49-F238E27FC236}">
                <a16:creationId xmlns:a16="http://schemas.microsoft.com/office/drawing/2014/main" id="{01D83968-D40A-034B-9850-64A73FC6B12F}"/>
              </a:ext>
            </a:extLst>
          </p:cNvPr>
          <p:cNvPicPr preferRelativeResize="0"/>
          <p:nvPr/>
        </p:nvPicPr>
        <p:blipFill rotWithShape="1">
          <a:blip r:embed="rId3">
            <a:alphaModFix/>
          </a:blip>
          <a:srcRect/>
          <a:stretch/>
        </p:blipFill>
        <p:spPr>
          <a:xfrm>
            <a:off x="10900951" y="5571549"/>
            <a:ext cx="1090673" cy="1214312"/>
          </a:xfrm>
          <a:prstGeom prst="rect">
            <a:avLst/>
          </a:prstGeom>
          <a:noFill/>
          <a:ln>
            <a:noFill/>
          </a:ln>
        </p:spPr>
      </p:pic>
    </p:spTree>
    <p:extLst>
      <p:ext uri="{BB962C8B-B14F-4D97-AF65-F5344CB8AC3E}">
        <p14:creationId xmlns:p14="http://schemas.microsoft.com/office/powerpoint/2010/main" val="8555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p:nvPr/>
        </p:nvSpPr>
        <p:spPr>
          <a:xfrm>
            <a:off x="0" y="0"/>
            <a:ext cx="5473762" cy="6902400"/>
          </a:xfrm>
          <a:prstGeom prst="rect">
            <a:avLst/>
          </a:prstGeom>
          <a:solidFill>
            <a:srgbClr val="ED8338"/>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sp>
        <p:nvSpPr>
          <p:cNvPr id="209" name="Google Shape;209;p12"/>
          <p:cNvSpPr/>
          <p:nvPr/>
        </p:nvSpPr>
        <p:spPr>
          <a:xfrm rot="-5400000">
            <a:off x="9247957" y="-2092040"/>
            <a:ext cx="13767" cy="6317679"/>
          </a:xfrm>
          <a:prstGeom prst="rect">
            <a:avLst/>
          </a:prstGeom>
          <a:solidFill>
            <a:srgbClr val="9CAE94"/>
          </a:solidFill>
          <a:ln>
            <a:noFill/>
          </a:ln>
        </p:spPr>
        <p:txBody>
          <a:bodyPr spcFirstLastPara="1" wrap="square" lIns="60950" tIns="60950" rIns="60950" bIns="60950" anchor="ctr" anchorCtr="0">
            <a:noAutofit/>
          </a:bodyPr>
          <a:lstStyle/>
          <a:p>
            <a:pPr>
              <a:buClr>
                <a:srgbClr val="000000"/>
              </a:buClr>
              <a:buSzPts val="1400"/>
            </a:pPr>
            <a:endParaRPr sz="933">
              <a:solidFill>
                <a:srgbClr val="000000"/>
              </a:solidFill>
              <a:latin typeface="Arial"/>
              <a:ea typeface="Arial"/>
              <a:cs typeface="Arial"/>
              <a:sym typeface="Arial"/>
            </a:endParaRPr>
          </a:p>
        </p:txBody>
      </p:sp>
      <p:pic>
        <p:nvPicPr>
          <p:cNvPr id="210" name="Google Shape;210;p12"/>
          <p:cNvPicPr preferRelativeResize="0"/>
          <p:nvPr/>
        </p:nvPicPr>
        <p:blipFill rotWithShape="1">
          <a:blip r:embed="rId3">
            <a:alphaModFix/>
          </a:blip>
          <a:srcRect/>
          <a:stretch/>
        </p:blipFill>
        <p:spPr>
          <a:xfrm>
            <a:off x="0" y="2152"/>
            <a:ext cx="2036941" cy="1367297"/>
          </a:xfrm>
          <a:prstGeom prst="rect">
            <a:avLst/>
          </a:prstGeom>
          <a:noFill/>
          <a:ln>
            <a:noFill/>
          </a:ln>
        </p:spPr>
      </p:pic>
      <p:pic>
        <p:nvPicPr>
          <p:cNvPr id="211" name="Google Shape;211;p12"/>
          <p:cNvPicPr preferRelativeResize="0"/>
          <p:nvPr/>
        </p:nvPicPr>
        <p:blipFill rotWithShape="1">
          <a:blip r:embed="rId4">
            <a:alphaModFix/>
          </a:blip>
          <a:srcRect l="21956" r="21956"/>
          <a:stretch/>
        </p:blipFill>
        <p:spPr>
          <a:xfrm>
            <a:off x="1" y="1976681"/>
            <a:ext cx="5472041" cy="4246319"/>
          </a:xfrm>
          <a:prstGeom prst="rect">
            <a:avLst/>
          </a:prstGeom>
          <a:noFill/>
          <a:ln>
            <a:noFill/>
          </a:ln>
        </p:spPr>
      </p:pic>
      <p:sp>
        <p:nvSpPr>
          <p:cNvPr id="212" name="Google Shape;212;p12"/>
          <p:cNvSpPr txBox="1"/>
          <p:nvPr/>
        </p:nvSpPr>
        <p:spPr>
          <a:xfrm>
            <a:off x="5472042" y="504377"/>
            <a:ext cx="6719958" cy="624595"/>
          </a:xfrm>
          <a:prstGeom prst="rect">
            <a:avLst/>
          </a:prstGeom>
          <a:noFill/>
          <a:ln>
            <a:noFill/>
          </a:ln>
        </p:spPr>
        <p:txBody>
          <a:bodyPr spcFirstLastPara="1" wrap="square" lIns="0" tIns="0" rIns="0" bIns="0" anchor="t" anchorCtr="0">
            <a:spAutoFit/>
          </a:bodyPr>
          <a:lstStyle/>
          <a:p>
            <a:pPr algn="ctr">
              <a:lnSpc>
                <a:spcPct val="140009"/>
              </a:lnSpc>
              <a:buClr>
                <a:srgbClr val="000000"/>
              </a:buClr>
              <a:buSzPts val="4349"/>
            </a:pPr>
            <a:r>
              <a:rPr lang="en-US" sz="2899" b="1" dirty="0">
                <a:solidFill>
                  <a:srgbClr val="674733"/>
                </a:solidFill>
                <a:latin typeface="Roboto"/>
                <a:ea typeface="Roboto"/>
                <a:cs typeface="Roboto"/>
                <a:sym typeface="Roboto"/>
              </a:rPr>
              <a:t>STRESS SIGNALEREN</a:t>
            </a:r>
            <a:endParaRPr sz="933" dirty="0">
              <a:solidFill>
                <a:srgbClr val="000000"/>
              </a:solidFill>
              <a:latin typeface="Arial"/>
              <a:ea typeface="Arial"/>
              <a:cs typeface="Arial"/>
              <a:sym typeface="Arial"/>
            </a:endParaRPr>
          </a:p>
        </p:txBody>
      </p:sp>
      <p:pic>
        <p:nvPicPr>
          <p:cNvPr id="213" name="Google Shape;213;p12" descr="Vragen silhouet"/>
          <p:cNvPicPr preferRelativeResize="0"/>
          <p:nvPr/>
        </p:nvPicPr>
        <p:blipFill rotWithShape="1">
          <a:blip r:embed="rId5">
            <a:alphaModFix/>
          </a:blip>
          <a:srcRect/>
          <a:stretch/>
        </p:blipFill>
        <p:spPr>
          <a:xfrm>
            <a:off x="6718239" y="2002317"/>
            <a:ext cx="3505200" cy="3505200"/>
          </a:xfrm>
          <a:prstGeom prst="rect">
            <a:avLst/>
          </a:prstGeom>
          <a:noFill/>
          <a:ln>
            <a:noFill/>
          </a:ln>
        </p:spPr>
      </p:pic>
    </p:spTree>
    <p:extLst>
      <p:ext uri="{BB962C8B-B14F-4D97-AF65-F5344CB8AC3E}">
        <p14:creationId xmlns:p14="http://schemas.microsoft.com/office/powerpoint/2010/main" val="352707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99499-FFC1-3F4D-BDDB-4D74C8F2D91D}"/>
              </a:ext>
            </a:extLst>
          </p:cNvPr>
          <p:cNvSpPr>
            <a:spLocks noGrp="1"/>
          </p:cNvSpPr>
          <p:nvPr>
            <p:ph type="title"/>
          </p:nvPr>
        </p:nvSpPr>
        <p:spPr/>
        <p:txBody>
          <a:bodyPr/>
          <a:lstStyle/>
          <a:p>
            <a:r>
              <a:rPr lang="nl-NL" dirty="0"/>
              <a:t>Wat ervaar je als je stress hebt?</a:t>
            </a:r>
          </a:p>
        </p:txBody>
      </p:sp>
      <p:pic>
        <p:nvPicPr>
          <p:cNvPr id="4" name="Google Shape;106;p3">
            <a:extLst>
              <a:ext uri="{FF2B5EF4-FFF2-40B4-BE49-F238E27FC236}">
                <a16:creationId xmlns:a16="http://schemas.microsoft.com/office/drawing/2014/main" id="{14FB9AB2-1902-EF46-895D-019A136A0587}"/>
              </a:ext>
            </a:extLst>
          </p:cNvPr>
          <p:cNvPicPr preferRelativeResize="0">
            <a:picLocks noGrp="1"/>
          </p:cNvPicPr>
          <p:nvPr>
            <p:ph idx="1"/>
          </p:nvPr>
        </p:nvPicPr>
        <p:blipFill rotWithShape="1">
          <a:blip r:embed="rId3">
            <a:alphaModFix/>
          </a:blip>
          <a:srcRect/>
          <a:stretch/>
        </p:blipFill>
        <p:spPr>
          <a:xfrm>
            <a:off x="10314066" y="4796293"/>
            <a:ext cx="1727200" cy="1917700"/>
          </a:xfrm>
          <a:prstGeom prst="rect">
            <a:avLst/>
          </a:prstGeom>
          <a:noFill/>
          <a:ln>
            <a:noFill/>
          </a:ln>
        </p:spPr>
      </p:pic>
      <p:sp>
        <p:nvSpPr>
          <p:cNvPr id="6" name="Tekstvak 5">
            <a:extLst>
              <a:ext uri="{FF2B5EF4-FFF2-40B4-BE49-F238E27FC236}">
                <a16:creationId xmlns:a16="http://schemas.microsoft.com/office/drawing/2014/main" id="{EFBA00CC-9B4D-384D-AFF5-7433A77B2350}"/>
              </a:ext>
            </a:extLst>
          </p:cNvPr>
          <p:cNvSpPr txBox="1"/>
          <p:nvPr/>
        </p:nvSpPr>
        <p:spPr>
          <a:xfrm>
            <a:off x="838200" y="1813810"/>
            <a:ext cx="5922364" cy="1477328"/>
          </a:xfrm>
          <a:prstGeom prst="rect">
            <a:avLst/>
          </a:prstGeom>
          <a:noFill/>
        </p:spPr>
        <p:txBody>
          <a:bodyPr wrap="square" rtlCol="0">
            <a:spAutoFit/>
          </a:bodyPr>
          <a:lstStyle/>
          <a:p>
            <a:r>
              <a:rPr lang="nl-NL" dirty="0"/>
              <a:t>Noteer op de post-</a:t>
            </a:r>
            <a:r>
              <a:rPr lang="nl-NL" dirty="0" err="1"/>
              <a:t>its</a:t>
            </a:r>
            <a:endParaRPr lang="nl-NL" dirty="0"/>
          </a:p>
          <a:p>
            <a:endParaRPr lang="nl-NL" dirty="0"/>
          </a:p>
          <a:p>
            <a:r>
              <a:rPr lang="nl-NL" dirty="0"/>
              <a:t>Plak de post-</a:t>
            </a:r>
            <a:r>
              <a:rPr lang="nl-NL" dirty="0" err="1"/>
              <a:t>its</a:t>
            </a:r>
            <a:r>
              <a:rPr lang="nl-NL" dirty="0"/>
              <a:t> op het bord</a:t>
            </a:r>
          </a:p>
          <a:p>
            <a:endParaRPr lang="nl-NL" dirty="0"/>
          </a:p>
          <a:p>
            <a:endParaRPr lang="nl-NL" dirty="0"/>
          </a:p>
        </p:txBody>
      </p:sp>
    </p:spTree>
    <p:extLst>
      <p:ext uri="{BB962C8B-B14F-4D97-AF65-F5344CB8AC3E}">
        <p14:creationId xmlns:p14="http://schemas.microsoft.com/office/powerpoint/2010/main" val="47672828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1248</Words>
  <Application>Microsoft Macintosh PowerPoint</Application>
  <PresentationFormat>Breedbeeld</PresentationFormat>
  <Paragraphs>176</Paragraphs>
  <Slides>25</Slides>
  <Notes>16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Arial</vt:lpstr>
      <vt:lpstr>Calibri</vt:lpstr>
      <vt:lpstr>Calibri Light</vt:lpstr>
      <vt:lpstr>Montserrat SemiBold</vt:lpstr>
      <vt:lpstr>Noto Sans Symbols</vt:lpstr>
      <vt:lpstr>Roboto</vt:lpstr>
      <vt:lpstr>Roboto Condensed</vt:lpstr>
      <vt:lpstr>Roboto Light</vt:lpstr>
      <vt:lpstr>Kantoorthema</vt:lpstr>
      <vt:lpstr>PowerPoint-presentatie</vt:lpstr>
      <vt:lpstr>PowerPoint-presentatie</vt:lpstr>
      <vt:lpstr>PowerPoint-presentatie</vt:lpstr>
      <vt:lpstr>PowerPoint-presentatie</vt:lpstr>
      <vt:lpstr>In tweetallen</vt:lpstr>
      <vt:lpstr> Ziek van de stress: waarom twintigers en dertigers steeds vaker uitvallen </vt:lpstr>
      <vt:lpstr>Oorzaken en cijfers</vt:lpstr>
      <vt:lpstr>PowerPoint-presentatie</vt:lpstr>
      <vt:lpstr>Wat ervaar je als je stress hebt?</vt:lpstr>
      <vt:lpstr>PowerPoint-presentatie</vt:lpstr>
      <vt:lpstr>Stress definiëren</vt:lpstr>
      <vt:lpstr>Stress verminderen</vt:lpstr>
      <vt:lpstr>Langdurige stress</vt:lpstr>
      <vt:lpstr>Onderzoek onder millenials</vt:lpstr>
      <vt:lpstr>Grenzen stellen </vt:lpstr>
      <vt:lpstr>Nee-zeggen</vt:lpstr>
      <vt:lpstr>PowerPoint-presentatie</vt:lpstr>
      <vt:lpstr>Veerkracht en stress</vt:lpstr>
      <vt:lpstr>PowerPoint-presentatie</vt:lpstr>
      <vt:lpstr>Hoe ziet het plaatje er bij jou uit?</vt:lpstr>
      <vt:lpstr>PowerPoint-presentatie</vt:lpstr>
      <vt:lpstr>Wat kan je zelf doen?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Chantal Bartels</cp:lastModifiedBy>
  <cp:revision>24</cp:revision>
  <dcterms:created xsi:type="dcterms:W3CDTF">2022-11-06T15:47:25Z</dcterms:created>
  <dcterms:modified xsi:type="dcterms:W3CDTF">2022-11-23T08:34:40Z</dcterms:modified>
</cp:coreProperties>
</file>