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80" r:id="rId5"/>
    <p:sldId id="261" r:id="rId6"/>
    <p:sldId id="262" r:id="rId7"/>
    <p:sldId id="263" r:id="rId8"/>
    <p:sldId id="287" r:id="rId9"/>
    <p:sldId id="288" r:id="rId10"/>
    <p:sldId id="284" r:id="rId11"/>
    <p:sldId id="286" r:id="rId12"/>
    <p:sldId id="279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 SemiBold" panose="00000700000000000000" pitchFamily="2" charset="0"/>
      <p:regular r:id="rId19"/>
      <p:bold r:id="rId20"/>
      <p:italic r:id="rId21"/>
      <p:boldItalic r:id="rId22"/>
    </p:embeddedFont>
    <p:embeddedFont>
      <p:font typeface="Questrial" pitchFamily="2" charset="0"/>
      <p:regular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  <p:embeddedFont>
      <p:font typeface="Roboto Condensed" panose="02000000000000000000" pitchFamily="2" charset="0"/>
      <p:regular r:id="rId28"/>
      <p:bold r:id="rId29"/>
      <p:italic r:id="rId30"/>
      <p:boldItalic r:id="rId31"/>
    </p:embeddedFont>
    <p:embeddedFont>
      <p:font typeface="Roboto Light" panose="02000000000000000000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i3WW5sdka4LxtDRrYrm3tbbwJx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8B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5670" autoAdjust="0"/>
  </p:normalViewPr>
  <p:slideViewPr>
    <p:cSldViewPr snapToGrid="0">
      <p:cViewPr varScale="1">
        <p:scale>
          <a:sx n="49" d="100"/>
          <a:sy n="49" d="100"/>
        </p:scale>
        <p:origin x="104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4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 err="1"/>
              <a:t>Introductie</a:t>
            </a:r>
            <a:endParaRPr lang="en-US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/>
              <a:t>&gt; </a:t>
            </a:r>
            <a:r>
              <a:rPr lang="en-US" b="0" dirty="0"/>
              <a:t>Welkom, </a:t>
            </a:r>
            <a:r>
              <a:rPr lang="en-US" b="0" dirty="0" err="1"/>
              <a:t>aanleiding</a:t>
            </a:r>
            <a:r>
              <a:rPr lang="en-US" b="0" dirty="0"/>
              <a:t>, </a:t>
            </a:r>
            <a:r>
              <a:rPr lang="en-US" b="0" dirty="0" err="1"/>
              <a:t>doel</a:t>
            </a:r>
            <a:r>
              <a:rPr lang="en-US" b="0" dirty="0"/>
              <a:t>. Door </a:t>
            </a:r>
            <a:r>
              <a:rPr lang="en-US" b="0" dirty="0" err="1"/>
              <a:t>velen</a:t>
            </a:r>
            <a:r>
              <a:rPr lang="en-US" b="0" dirty="0"/>
              <a:t> </a:t>
            </a:r>
            <a:r>
              <a:rPr lang="en-US" b="0" dirty="0" err="1"/>
              <a:t>wordt</a:t>
            </a:r>
            <a:r>
              <a:rPr lang="en-US" b="0" dirty="0"/>
              <a:t> </a:t>
            </a:r>
            <a:r>
              <a:rPr lang="en-US" b="0" dirty="0" err="1"/>
              <a:t>bij</a:t>
            </a:r>
            <a:r>
              <a:rPr lang="en-US" b="0" dirty="0"/>
              <a:t> </a:t>
            </a:r>
            <a:r>
              <a:rPr lang="en-US" b="0" dirty="0" err="1"/>
              <a:t>Sligro</a:t>
            </a:r>
            <a:r>
              <a:rPr lang="en-US" b="0" dirty="0"/>
              <a:t> de </a:t>
            </a:r>
            <a:r>
              <a:rPr lang="en-US" b="0" dirty="0" err="1"/>
              <a:t>werkdruk</a:t>
            </a:r>
            <a:r>
              <a:rPr lang="en-US" b="0" dirty="0"/>
              <a:t> </a:t>
            </a:r>
            <a:r>
              <a:rPr lang="en-US" b="0" dirty="0" err="1"/>
              <a:t>als</a:t>
            </a:r>
            <a:r>
              <a:rPr lang="en-US" b="0" dirty="0"/>
              <a:t> </a:t>
            </a:r>
            <a:r>
              <a:rPr lang="en-US" b="0" dirty="0" err="1"/>
              <a:t>hoog</a:t>
            </a:r>
            <a:r>
              <a:rPr lang="en-US" b="0" dirty="0"/>
              <a:t> </a:t>
            </a:r>
            <a:r>
              <a:rPr lang="en-US" b="0" dirty="0" err="1"/>
              <a:t>ervaren</a:t>
            </a:r>
            <a:r>
              <a:rPr lang="en-US" b="0" dirty="0"/>
              <a:t>; </a:t>
            </a:r>
            <a:r>
              <a:rPr lang="en-US" b="0" dirty="0" err="1"/>
              <a:t>zekere</a:t>
            </a:r>
            <a:r>
              <a:rPr lang="en-US" b="0" dirty="0"/>
              <a:t> </a:t>
            </a:r>
            <a:r>
              <a:rPr lang="en-US" b="0" dirty="0" err="1"/>
              <a:t>druk</a:t>
            </a:r>
            <a:r>
              <a:rPr lang="en-US" b="0" dirty="0"/>
              <a:t> op de </a:t>
            </a:r>
            <a:r>
              <a:rPr lang="en-US" b="0" dirty="0" err="1"/>
              <a:t>ketel</a:t>
            </a:r>
            <a:r>
              <a:rPr lang="en-US" b="0" dirty="0"/>
              <a:t> </a:t>
            </a:r>
            <a:r>
              <a:rPr lang="en-US" b="0" dirty="0" err="1"/>
              <a:t>ook</a:t>
            </a:r>
            <a:r>
              <a:rPr lang="en-US" b="0" dirty="0"/>
              <a:t> </a:t>
            </a:r>
            <a:r>
              <a:rPr lang="en-US" b="0" dirty="0" err="1"/>
              <a:t>fijn</a:t>
            </a:r>
            <a:r>
              <a:rPr lang="en-US" b="0" dirty="0"/>
              <a:t>, </a:t>
            </a:r>
            <a:r>
              <a:rPr lang="en-US" b="0" dirty="0" err="1"/>
              <a:t>ergers</a:t>
            </a:r>
            <a:r>
              <a:rPr lang="en-US" b="0" dirty="0"/>
              <a:t> </a:t>
            </a:r>
            <a:r>
              <a:rPr lang="en-US" b="0" dirty="0" err="1"/>
              <a:t>kantelpunt</a:t>
            </a:r>
            <a:r>
              <a:rPr lang="en-US" b="0" dirty="0"/>
              <a:t>, </a:t>
            </a:r>
            <a:r>
              <a:rPr lang="en-US" b="0" dirty="0" err="1"/>
              <a:t>echt</a:t>
            </a:r>
            <a:r>
              <a:rPr lang="en-US" b="0" dirty="0"/>
              <a:t> te </a:t>
            </a:r>
            <a:r>
              <a:rPr lang="en-US" b="0" dirty="0" err="1"/>
              <a:t>veel</a:t>
            </a:r>
            <a:r>
              <a:rPr lang="en-US" b="0" dirty="0"/>
              <a:t>. </a:t>
            </a:r>
            <a:r>
              <a:rPr lang="en-US" b="0" dirty="0" err="1"/>
              <a:t>Werkplezier</a:t>
            </a:r>
            <a:r>
              <a:rPr lang="en-US" b="0" dirty="0"/>
              <a:t> </a:t>
            </a:r>
            <a:r>
              <a:rPr lang="en-US" b="0" dirty="0" err="1"/>
              <a:t>mooie</a:t>
            </a:r>
            <a:r>
              <a:rPr lang="en-US" b="0" dirty="0"/>
              <a:t> buffer/ </a:t>
            </a:r>
            <a:r>
              <a:rPr lang="en-US" b="0" dirty="0" err="1"/>
              <a:t>geeft</a:t>
            </a:r>
            <a:r>
              <a:rPr lang="en-US" b="0" dirty="0"/>
              <a:t> </a:t>
            </a:r>
            <a:r>
              <a:rPr lang="en-US" b="0" dirty="0" err="1"/>
              <a:t>enorm</a:t>
            </a:r>
            <a:r>
              <a:rPr lang="en-US" b="0" dirty="0"/>
              <a:t> </a:t>
            </a:r>
            <a:r>
              <a:rPr lang="en-US" b="0" dirty="0" err="1"/>
              <a:t>tegengas</a:t>
            </a:r>
            <a:r>
              <a:rPr lang="en-US" b="0" dirty="0"/>
              <a:t> </a:t>
            </a:r>
            <a:r>
              <a:rPr lang="en-US" b="0" dirty="0" err="1"/>
              <a:t>tegen</a:t>
            </a:r>
            <a:r>
              <a:rPr lang="en-US" b="0" dirty="0"/>
              <a:t> </a:t>
            </a:r>
            <a:r>
              <a:rPr lang="en-US" b="0" dirty="0" err="1"/>
              <a:t>werkdruk</a:t>
            </a:r>
            <a:r>
              <a:rPr lang="en-US" b="0" dirty="0"/>
              <a:t>. </a:t>
            </a:r>
            <a:r>
              <a:rPr lang="en-US" b="0" dirty="0" err="1"/>
              <a:t>Vandaag</a:t>
            </a:r>
            <a:r>
              <a:rPr lang="en-US" b="0" dirty="0"/>
              <a:t> </a:t>
            </a:r>
            <a:r>
              <a:rPr lang="en-US" b="0" dirty="0" err="1"/>
              <a:t>kijken</a:t>
            </a:r>
            <a:r>
              <a:rPr lang="en-US" b="0" dirty="0"/>
              <a:t>: </a:t>
            </a:r>
            <a:r>
              <a:rPr lang="en-US" b="0" dirty="0" err="1"/>
              <a:t>aan</a:t>
            </a:r>
            <a:r>
              <a:rPr lang="en-US" b="0" dirty="0"/>
              <a:t> </a:t>
            </a:r>
            <a:r>
              <a:rPr lang="en-US" b="0" dirty="0" err="1"/>
              <a:t>welke</a:t>
            </a:r>
            <a:r>
              <a:rPr lang="en-US" b="0" dirty="0"/>
              <a:t> </a:t>
            </a:r>
            <a:r>
              <a:rPr lang="en-US" b="0" dirty="0" err="1"/>
              <a:t>knoppen</a:t>
            </a:r>
            <a:r>
              <a:rPr lang="en-US" b="0" dirty="0"/>
              <a:t> </a:t>
            </a:r>
            <a:r>
              <a:rPr lang="en-US" b="0" dirty="0" err="1"/>
              <a:t>kun</a:t>
            </a:r>
            <a:r>
              <a:rPr lang="en-US" b="0" dirty="0"/>
              <a:t> je nu </a:t>
            </a:r>
            <a:r>
              <a:rPr lang="en-US" b="0" dirty="0" err="1"/>
              <a:t>zelf</a:t>
            </a:r>
            <a:r>
              <a:rPr lang="en-US" b="0" dirty="0"/>
              <a:t> </a:t>
            </a:r>
            <a:r>
              <a:rPr lang="en-US" b="0" dirty="0" err="1"/>
              <a:t>draaien</a:t>
            </a:r>
            <a:r>
              <a:rPr lang="en-US" b="0" dirty="0"/>
              <a:t> om minder </a:t>
            </a:r>
            <a:r>
              <a:rPr lang="en-US" b="0" dirty="0" err="1"/>
              <a:t>druk</a:t>
            </a:r>
            <a:r>
              <a:rPr lang="en-US" b="0" dirty="0"/>
              <a:t>, maar </a:t>
            </a:r>
            <a:r>
              <a:rPr lang="en-US" b="0" dirty="0" err="1"/>
              <a:t>vooral</a:t>
            </a:r>
            <a:r>
              <a:rPr lang="en-US" b="0" dirty="0"/>
              <a:t> </a:t>
            </a:r>
            <a:r>
              <a:rPr lang="en-US" b="0" dirty="0" err="1"/>
              <a:t>meer</a:t>
            </a:r>
            <a:r>
              <a:rPr lang="en-US" b="0" dirty="0"/>
              <a:t> </a:t>
            </a:r>
            <a:r>
              <a:rPr lang="en-US" b="0" dirty="0" err="1"/>
              <a:t>plezier</a:t>
            </a:r>
            <a:r>
              <a:rPr lang="en-US" b="0" dirty="0"/>
              <a:t> te </a:t>
            </a:r>
            <a:r>
              <a:rPr lang="en-US" b="0" dirty="0" err="1"/>
              <a:t>ervaren</a:t>
            </a:r>
            <a:r>
              <a:rPr lang="en-US" b="0" dirty="0"/>
              <a:t> en mental en </a:t>
            </a:r>
            <a:r>
              <a:rPr lang="en-US" b="0" dirty="0" err="1"/>
              <a:t>fysiek</a:t>
            </a:r>
            <a:r>
              <a:rPr lang="en-US" b="0" dirty="0"/>
              <a:t> fit te </a:t>
            </a:r>
            <a:r>
              <a:rPr lang="en-US" b="0" dirty="0" err="1"/>
              <a:t>blijven</a:t>
            </a:r>
            <a:r>
              <a:rPr lang="en-US" b="0" dirty="0"/>
              <a:t>?!</a:t>
            </a:r>
            <a:endParaRPr b="0"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-US" dirty="0"/>
              <a:t>BPB en de trainers </a:t>
            </a:r>
            <a:r>
              <a:rPr lang="en-US" dirty="0" err="1"/>
              <a:t>voorstellen</a:t>
            </a:r>
            <a:r>
              <a:rPr lang="en-US" dirty="0"/>
              <a:t>; (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benoemen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BPB </a:t>
            </a:r>
            <a:r>
              <a:rPr lang="en-US" dirty="0" err="1"/>
              <a:t>naast</a:t>
            </a:r>
            <a:r>
              <a:rPr lang="en-US" dirty="0"/>
              <a:t> </a:t>
            </a:r>
            <a:r>
              <a:rPr lang="en-US" dirty="0" err="1"/>
              <a:t>deze</a:t>
            </a:r>
            <a:r>
              <a:rPr lang="en-US" dirty="0"/>
              <a:t> workshop </a:t>
            </a:r>
            <a:r>
              <a:rPr lang="en-US" dirty="0" err="1"/>
              <a:t>regelmatig</a:t>
            </a:r>
            <a:r>
              <a:rPr lang="en-US" dirty="0"/>
              <a:t> </a:t>
            </a:r>
            <a:r>
              <a:rPr lang="en-US" dirty="0" err="1"/>
              <a:t>mensen</a:t>
            </a:r>
            <a:r>
              <a:rPr lang="en-US" dirty="0"/>
              <a:t> </a:t>
            </a:r>
            <a:r>
              <a:rPr lang="en-US" dirty="0" err="1"/>
              <a:t>begeleid</a:t>
            </a:r>
            <a:r>
              <a:rPr lang="en-US" dirty="0"/>
              <a:t> </a:t>
            </a:r>
            <a:r>
              <a:rPr lang="en-US" dirty="0" err="1"/>
              <a:t>richting</a:t>
            </a:r>
            <a:r>
              <a:rPr lang="en-US" dirty="0"/>
              <a:t>/in burnout/</a:t>
            </a:r>
            <a:r>
              <a:rPr lang="en-US" dirty="0" err="1"/>
              <a:t>stressklachten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-US" dirty="0" err="1"/>
              <a:t>Werkplezier</a:t>
            </a:r>
            <a:r>
              <a:rPr lang="en-US" dirty="0"/>
              <a:t> </a:t>
            </a:r>
            <a:r>
              <a:rPr lang="en-US" dirty="0" err="1"/>
              <a:t>verlicht</a:t>
            </a:r>
            <a:r>
              <a:rPr lang="en-US" dirty="0"/>
              <a:t> de </a:t>
            </a:r>
            <a:r>
              <a:rPr lang="en-US" dirty="0" err="1"/>
              <a:t>beleving</a:t>
            </a:r>
            <a:r>
              <a:rPr lang="en-US" dirty="0"/>
              <a:t> van </a:t>
            </a:r>
            <a:r>
              <a:rPr lang="en-US" dirty="0" err="1"/>
              <a:t>werkdruk</a:t>
            </a:r>
            <a:r>
              <a:rPr lang="en-US" dirty="0"/>
              <a:t>. </a:t>
            </a:r>
            <a:r>
              <a:rPr lang="en-US" dirty="0" err="1"/>
              <a:t>Dus</a:t>
            </a:r>
            <a:r>
              <a:rPr lang="en-US" dirty="0"/>
              <a:t> wat </a:t>
            </a:r>
            <a:r>
              <a:rPr lang="en-US" dirty="0" err="1"/>
              <a:t>kun</a:t>
            </a:r>
            <a:r>
              <a:rPr lang="en-US" dirty="0"/>
              <a:t> je </a:t>
            </a:r>
            <a:r>
              <a:rPr lang="en-US" dirty="0" err="1"/>
              <a:t>doen</a:t>
            </a:r>
            <a:r>
              <a:rPr lang="en-US" dirty="0"/>
              <a:t> om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werkplezier</a:t>
            </a:r>
            <a:r>
              <a:rPr lang="en-US" dirty="0"/>
              <a:t>, </a:t>
            </a:r>
            <a:r>
              <a:rPr lang="en-US" dirty="0" err="1"/>
              <a:t>werkgeluk</a:t>
            </a:r>
            <a:r>
              <a:rPr lang="en-US" dirty="0"/>
              <a:t> te </a:t>
            </a:r>
            <a:r>
              <a:rPr lang="en-US" dirty="0" err="1"/>
              <a:t>ervaren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onderzoek</a:t>
            </a:r>
            <a:r>
              <a:rPr lang="en-US" dirty="0"/>
              <a:t> </a:t>
            </a:r>
            <a:r>
              <a:rPr lang="en-US" dirty="0" err="1"/>
              <a:t>blijkt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de </a:t>
            </a:r>
            <a:r>
              <a:rPr lang="en-US" dirty="0" err="1"/>
              <a:t>gelukkige</a:t>
            </a:r>
            <a:r>
              <a:rPr lang="en-US" dirty="0"/>
              <a:t> </a:t>
            </a:r>
            <a:r>
              <a:rPr lang="en-US" dirty="0" err="1"/>
              <a:t>medewerker</a:t>
            </a:r>
            <a:r>
              <a:rPr lang="en-US" dirty="0"/>
              <a:t> 12% </a:t>
            </a:r>
            <a:r>
              <a:rPr lang="en-US" dirty="0" err="1"/>
              <a:t>productiever</a:t>
            </a:r>
            <a:r>
              <a:rPr lang="en-US" dirty="0"/>
              <a:t> is dan </a:t>
            </a:r>
            <a:r>
              <a:rPr lang="en-US" dirty="0" err="1"/>
              <a:t>gemiddeld</a:t>
            </a:r>
            <a:r>
              <a:rPr lang="en-US" dirty="0"/>
              <a:t> en de </a:t>
            </a:r>
            <a:r>
              <a:rPr lang="en-US" dirty="0" err="1"/>
              <a:t>ongelukkige</a:t>
            </a:r>
            <a:r>
              <a:rPr lang="en-US" dirty="0"/>
              <a:t> </a:t>
            </a:r>
            <a:r>
              <a:rPr lang="en-US" dirty="0" err="1"/>
              <a:t>medewerker</a:t>
            </a:r>
            <a:r>
              <a:rPr lang="en-US" dirty="0"/>
              <a:t> 10% minder dan </a:t>
            </a:r>
            <a:r>
              <a:rPr lang="en-US" dirty="0" err="1"/>
              <a:t>gemiddeld</a:t>
            </a:r>
            <a:r>
              <a:rPr lang="en-US" dirty="0"/>
              <a:t>. ¾ van de </a:t>
            </a:r>
            <a:r>
              <a:rPr lang="en-US" dirty="0" err="1"/>
              <a:t>medewerkers</a:t>
            </a:r>
            <a:r>
              <a:rPr lang="en-US" dirty="0"/>
              <a:t> </a:t>
            </a:r>
            <a:r>
              <a:rPr lang="en-US" dirty="0" err="1"/>
              <a:t>kiest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werkplezier</a:t>
            </a:r>
            <a:r>
              <a:rPr lang="en-US" dirty="0"/>
              <a:t> </a:t>
            </a:r>
            <a:r>
              <a:rPr lang="en-US" dirty="0" err="1"/>
              <a:t>ipv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hoger</a:t>
            </a:r>
            <a:r>
              <a:rPr lang="en-US" dirty="0"/>
              <a:t> </a:t>
            </a:r>
            <a:r>
              <a:rPr lang="en-US" dirty="0" err="1"/>
              <a:t>salaris</a:t>
            </a:r>
            <a:r>
              <a:rPr lang="en-US" dirty="0"/>
              <a:t>.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3152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dirty="0" err="1"/>
              <a:t>Ieder</a:t>
            </a:r>
            <a:r>
              <a:rPr lang="en-US" dirty="0"/>
              <a:t> </a:t>
            </a:r>
            <a:r>
              <a:rPr lang="en-US" dirty="0" err="1"/>
              <a:t>noemt</a:t>
            </a:r>
            <a:r>
              <a:rPr lang="en-US" dirty="0"/>
              <a:t> in de chat in 1 </a:t>
            </a:r>
            <a:r>
              <a:rPr lang="en-US" dirty="0" err="1"/>
              <a:t>woord</a:t>
            </a:r>
            <a:r>
              <a:rPr lang="en-US" dirty="0"/>
              <a:t> of zin het </a:t>
            </a:r>
            <a:r>
              <a:rPr lang="en-US" dirty="0" err="1"/>
              <a:t>belangrijkste</a:t>
            </a:r>
            <a:r>
              <a:rPr lang="en-US" dirty="0"/>
              <a:t> wat je </a:t>
            </a:r>
            <a:r>
              <a:rPr lang="en-US" dirty="0" err="1"/>
              <a:t>meeneemt</a:t>
            </a:r>
            <a:r>
              <a:rPr lang="en-US" dirty="0"/>
              <a:t> van </a:t>
            </a:r>
            <a:r>
              <a:rPr lang="en-US" dirty="0" err="1"/>
              <a:t>vandaag</a:t>
            </a:r>
            <a:r>
              <a:rPr lang="en-US" dirty="0"/>
              <a:t>, </a:t>
            </a:r>
            <a:r>
              <a:rPr lang="en-US" dirty="0" err="1"/>
              <a:t>aftellen</a:t>
            </a:r>
            <a:r>
              <a:rPr lang="en-US" dirty="0"/>
              <a:t> en dan </a:t>
            </a:r>
            <a:r>
              <a:rPr lang="en-US" dirty="0" err="1"/>
              <a:t>tegelijk</a:t>
            </a:r>
            <a:r>
              <a:rPr lang="en-US" dirty="0"/>
              <a:t> </a:t>
            </a:r>
            <a:r>
              <a:rPr lang="en-US" dirty="0" err="1"/>
              <a:t>zo’n</a:t>
            </a:r>
            <a:r>
              <a:rPr lang="en-US" dirty="0"/>
              <a:t> ‘</a:t>
            </a:r>
            <a:r>
              <a:rPr lang="en-US" dirty="0" err="1"/>
              <a:t>bom</a:t>
            </a:r>
            <a:r>
              <a:rPr lang="en-US" dirty="0"/>
              <a:t>’;)?!</a:t>
            </a:r>
            <a:endParaRPr dirty="0"/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17" name="Google Shape;317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0166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7" name="Google Shape;32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rPr lang="nl-NL" dirty="0"/>
              <a:t>In de chat</a:t>
            </a:r>
            <a:endParaRPr dirty="0"/>
          </a:p>
        </p:txBody>
      </p:sp>
      <p:sp>
        <p:nvSpPr>
          <p:cNvPr id="124" name="Google Shape;12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rPr lang="nl-NL" dirty="0"/>
              <a:t>In de chat</a:t>
            </a:r>
            <a:endParaRPr dirty="0"/>
          </a:p>
        </p:txBody>
      </p:sp>
      <p:sp>
        <p:nvSpPr>
          <p:cNvPr id="124" name="Google Shape;12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6571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913408" cy="467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 de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energiemonitor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krijg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snel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helder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welke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factoren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voor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persoonlijk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meespelen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het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ervaren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van </a:t>
            </a:r>
            <a:r>
              <a:rPr lang="en-US" sz="11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veerkracht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(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werk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11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druk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Wat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kun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concreet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doen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om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jouw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veerkracht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vergroten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zodat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beter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bestand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bent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tegen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druk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En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aan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andere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kant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op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welke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manier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kun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</a:t>
            </a:r>
            <a:r>
              <a:rPr lang="en-US" sz="11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externe</a:t>
            </a:r>
            <a:r>
              <a:rPr lang="en-US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druk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druk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die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veroorzaakt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wordt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door de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feiten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omstandigheden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</a:t>
            </a:r>
            <a:r>
              <a:rPr lang="en-US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interne </a:t>
            </a:r>
            <a:r>
              <a:rPr lang="en-US" sz="11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druk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veroorzaakt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door eigen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belemmerende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gedachten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(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gewoonte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patronen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juist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verminderen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1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Veerkracht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Hoe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vergroot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mentale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fysieke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veerkracht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Hierbij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spelen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een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voldoende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ontspanning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slaap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beweging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gezonde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voeding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maar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ook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het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ervaren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van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sociale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steun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een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positieve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mindset,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werk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vrijetijdsbesteding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waar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energie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uit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haalt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Alles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wat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jouw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batterij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oplaadt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1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Externe</a:t>
            </a:r>
            <a:r>
              <a:rPr lang="en-US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druk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Wanneer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veel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druk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ervaart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vanuit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omstandigheden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denk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bijvoorbeeld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aan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veel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verantwoordelijkheden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op het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werk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mantelzorgtaken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weinig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financiële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middelen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kun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kijken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op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welke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manier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zaken </a:t>
            </a:r>
            <a:r>
              <a:rPr lang="en-US" sz="11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anders</a:t>
            </a:r>
            <a:r>
              <a:rPr lang="en-US" sz="11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kunt</a:t>
            </a:r>
            <a:r>
              <a:rPr lang="en-US" sz="11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doen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anders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prioriteren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plannen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organiseren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delegeren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het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gesprek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aangaan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keuzes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maken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1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Interne </a:t>
            </a:r>
            <a:r>
              <a:rPr lang="en-US" sz="11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druk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Interne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druk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wordt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veroorzaakt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door eigen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gedachten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(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gewoonte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patronen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zoals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het (te)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goed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willen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doen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geen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‘nee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zeggen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’,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vinden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het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zelf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moet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doen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Hier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het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vooral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zaak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bewust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worden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van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deze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gedachten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patronen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er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eens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kritisch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naar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kijken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klopt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het wat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ik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denk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wat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levert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het me op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ik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er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anders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naar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kijk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Het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gaat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hier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vooral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om </a:t>
            </a:r>
            <a:r>
              <a:rPr lang="en-US" sz="11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anders</a:t>
            </a:r>
            <a:r>
              <a:rPr lang="en-US" sz="11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denken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1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n-US" sz="11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energiemonitor</a:t>
            </a:r>
            <a:r>
              <a:rPr lang="en-US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geeft</a:t>
            </a:r>
            <a:r>
              <a:rPr lang="en-US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inzicht</a:t>
            </a:r>
            <a:r>
              <a:rPr lang="en-US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hoe je </a:t>
            </a:r>
            <a:r>
              <a:rPr lang="en-US" sz="11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meer</a:t>
            </a:r>
            <a:r>
              <a:rPr lang="en-US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energie</a:t>
            </a:r>
            <a:r>
              <a:rPr lang="en-US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kunt</a:t>
            </a:r>
            <a:r>
              <a:rPr lang="en-US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ervaren</a:t>
            </a:r>
            <a:r>
              <a:rPr lang="en-US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door je </a:t>
            </a:r>
            <a:r>
              <a:rPr lang="en-US" sz="11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veerkracht</a:t>
            </a:r>
            <a:r>
              <a:rPr lang="en-US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zo </a:t>
            </a:r>
            <a:r>
              <a:rPr lang="en-US" sz="11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optimaal</a:t>
            </a:r>
            <a:r>
              <a:rPr lang="en-US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mogelijk</a:t>
            </a:r>
            <a:r>
              <a:rPr lang="en-US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 </a:t>
            </a:r>
            <a:r>
              <a:rPr lang="en-US" sz="11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houden</a:t>
            </a:r>
            <a:r>
              <a:rPr lang="en-US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te </a:t>
            </a:r>
            <a:r>
              <a:rPr lang="en-US" sz="11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kijken</a:t>
            </a:r>
            <a:r>
              <a:rPr lang="en-US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op </a:t>
            </a:r>
            <a:r>
              <a:rPr lang="en-US" sz="11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welke</a:t>
            </a:r>
            <a:r>
              <a:rPr lang="en-US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manieren</a:t>
            </a:r>
            <a:r>
              <a:rPr lang="en-US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</a:t>
            </a:r>
            <a:r>
              <a:rPr lang="en-US" sz="11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externe</a:t>
            </a:r>
            <a:r>
              <a:rPr lang="en-US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interne </a:t>
            </a:r>
            <a:r>
              <a:rPr lang="en-US" sz="11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druk</a:t>
            </a:r>
            <a:r>
              <a:rPr lang="en-US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kunt</a:t>
            </a:r>
            <a:r>
              <a:rPr lang="en-US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verkleinen</a:t>
            </a:r>
            <a:r>
              <a:rPr lang="en-US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1100" b="1" dirty="0"/>
              <a:t> </a:t>
            </a:r>
            <a:endParaRPr sz="1100" b="1" dirty="0"/>
          </a:p>
        </p:txBody>
      </p:sp>
      <p:sp>
        <p:nvSpPr>
          <p:cNvPr id="134" name="Google Shape;13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94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1" dirty="0" err="1"/>
              <a:t>Instructie</a:t>
            </a:r>
            <a:r>
              <a:rPr lang="en-US" sz="1200" b="1" dirty="0"/>
              <a:t>: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 sz="1200" dirty="0"/>
            </a:br>
            <a:r>
              <a:rPr lang="en-US" sz="1200" b="1" dirty="0" err="1"/>
              <a:t>Stap</a:t>
            </a:r>
            <a:r>
              <a:rPr lang="en-US" sz="1200" b="1" dirty="0"/>
              <a:t> 1</a:t>
            </a:r>
            <a:r>
              <a:rPr lang="en-US" sz="1200" dirty="0"/>
              <a:t>: </a:t>
            </a:r>
            <a:r>
              <a:rPr lang="en-US" sz="1200" dirty="0" err="1"/>
              <a:t>ieder</a:t>
            </a:r>
            <a:r>
              <a:rPr lang="en-US" sz="1200" dirty="0"/>
              <a:t> </a:t>
            </a:r>
            <a:r>
              <a:rPr lang="en-US" sz="1200" dirty="0" err="1"/>
              <a:t>voor</a:t>
            </a:r>
            <a:r>
              <a:rPr lang="en-US" sz="1200" dirty="0"/>
              <a:t> </a:t>
            </a:r>
            <a:r>
              <a:rPr lang="en-US" sz="1200" dirty="0" err="1"/>
              <a:t>zich</a:t>
            </a:r>
            <a:r>
              <a:rPr lang="en-US" sz="1200" dirty="0"/>
              <a:t>, </a:t>
            </a:r>
            <a:r>
              <a:rPr lang="en-US" sz="1200" dirty="0" err="1"/>
              <a:t>paar</a:t>
            </a:r>
            <a:r>
              <a:rPr lang="en-US" sz="1200" dirty="0"/>
              <a:t> min. (</a:t>
            </a:r>
            <a:r>
              <a:rPr lang="en-US" sz="1200" dirty="0" err="1"/>
              <a:t>muziekje</a:t>
            </a:r>
            <a:r>
              <a:rPr lang="en-US" sz="1200" dirty="0"/>
              <a:t>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dirty="0"/>
              <a:t>Pak pen en papier. </a:t>
            </a:r>
            <a:r>
              <a:rPr lang="en-US" sz="1200" dirty="0" err="1"/>
              <a:t>Teken</a:t>
            </a:r>
            <a:r>
              <a:rPr lang="en-US" sz="1200" dirty="0"/>
              <a:t> </a:t>
            </a:r>
            <a:r>
              <a:rPr lang="en-US" sz="1200" dirty="0" err="1"/>
              <a:t>jouw</a:t>
            </a:r>
            <a:r>
              <a:rPr lang="en-US" sz="1200" dirty="0"/>
              <a:t> </a:t>
            </a:r>
            <a:r>
              <a:rPr lang="en-US" sz="1200" dirty="0" err="1"/>
              <a:t>persoonlijke</a:t>
            </a:r>
            <a:r>
              <a:rPr lang="en-US" sz="1200" dirty="0"/>
              <a:t> </a:t>
            </a:r>
            <a:r>
              <a:rPr lang="en-US" sz="1200" dirty="0" err="1"/>
              <a:t>energiemonitor</a:t>
            </a:r>
            <a:r>
              <a:rPr lang="en-US" sz="1200" dirty="0"/>
              <a:t>. Hoe </a:t>
            </a:r>
            <a:r>
              <a:rPr lang="en-US" sz="1200" dirty="0" err="1"/>
              <a:t>groot</a:t>
            </a:r>
            <a:r>
              <a:rPr lang="en-US" sz="1200" dirty="0"/>
              <a:t> </a:t>
            </a:r>
            <a:r>
              <a:rPr lang="en-US" sz="1200" dirty="0" err="1"/>
              <a:t>zijn</a:t>
            </a:r>
            <a:r>
              <a:rPr lang="en-US" sz="1200" dirty="0"/>
              <a:t> </a:t>
            </a:r>
            <a:r>
              <a:rPr lang="en-US" sz="1200" dirty="0" err="1"/>
              <a:t>jouw</a:t>
            </a:r>
            <a:r>
              <a:rPr lang="en-US" sz="1200" dirty="0"/>
              <a:t> </a:t>
            </a:r>
            <a:r>
              <a:rPr lang="en-US" sz="1200" dirty="0" err="1"/>
              <a:t>pijlen</a:t>
            </a:r>
            <a:r>
              <a:rPr lang="en-US" sz="1200" dirty="0"/>
              <a:t> van interne en </a:t>
            </a:r>
            <a:r>
              <a:rPr lang="en-US" sz="1200" dirty="0" err="1"/>
              <a:t>externe</a:t>
            </a:r>
            <a:r>
              <a:rPr lang="en-US" sz="1200" dirty="0"/>
              <a:t> </a:t>
            </a:r>
            <a:r>
              <a:rPr lang="en-US" sz="1200" dirty="0" err="1"/>
              <a:t>druk</a:t>
            </a:r>
            <a:r>
              <a:rPr lang="en-US" sz="1200" dirty="0"/>
              <a:t>, hoe </a:t>
            </a:r>
            <a:r>
              <a:rPr lang="en-US" sz="1200" dirty="0" err="1"/>
              <a:t>groot</a:t>
            </a:r>
            <a:r>
              <a:rPr lang="en-US" sz="1200" dirty="0"/>
              <a:t> is </a:t>
            </a:r>
            <a:r>
              <a:rPr lang="en-US" sz="1200" dirty="0" err="1"/>
              <a:t>jouw</a:t>
            </a:r>
            <a:r>
              <a:rPr lang="en-US" sz="1200" dirty="0"/>
              <a:t> </a:t>
            </a:r>
            <a:r>
              <a:rPr lang="en-US" sz="1200" dirty="0" err="1"/>
              <a:t>veerkracht</a:t>
            </a:r>
            <a:r>
              <a:rPr lang="en-US" sz="1200" dirty="0"/>
              <a:t>? (Als je </a:t>
            </a:r>
            <a:r>
              <a:rPr lang="en-US" sz="1200" dirty="0" err="1"/>
              <a:t>bijv</a:t>
            </a:r>
            <a:r>
              <a:rPr lang="en-US" sz="1200" dirty="0"/>
              <a:t> </a:t>
            </a:r>
            <a:r>
              <a:rPr lang="en-US" sz="1200" dirty="0" err="1"/>
              <a:t>veel</a:t>
            </a:r>
            <a:r>
              <a:rPr lang="en-US" sz="1200" dirty="0"/>
              <a:t> </a:t>
            </a:r>
            <a:r>
              <a:rPr lang="en-US" sz="1200" dirty="0" err="1"/>
              <a:t>veer</a:t>
            </a:r>
            <a:r>
              <a:rPr lang="en-US" dirty="0" err="1"/>
              <a:t>kracht</a:t>
            </a:r>
            <a:r>
              <a:rPr lang="en-US" dirty="0"/>
              <a:t> </a:t>
            </a:r>
            <a:r>
              <a:rPr lang="en-US" dirty="0" err="1"/>
              <a:t>hebt</a:t>
            </a:r>
            <a:r>
              <a:rPr lang="en-US" dirty="0"/>
              <a:t> </a:t>
            </a:r>
            <a:r>
              <a:rPr lang="en-US" dirty="0" err="1"/>
              <a:t>ervaren</a:t>
            </a:r>
            <a:r>
              <a:rPr lang="en-US" dirty="0"/>
              <a:t> </a:t>
            </a:r>
            <a:r>
              <a:rPr lang="en-US" dirty="0" err="1"/>
              <a:t>teken</a:t>
            </a:r>
            <a:r>
              <a:rPr lang="en-US" dirty="0"/>
              <a:t> je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grote</a:t>
            </a:r>
            <a:r>
              <a:rPr lang="en-US" dirty="0"/>
              <a:t> </a:t>
            </a:r>
            <a:r>
              <a:rPr lang="en-US" dirty="0" err="1"/>
              <a:t>cirkel</a:t>
            </a:r>
            <a:r>
              <a:rPr lang="en-US" dirty="0"/>
              <a:t>, </a:t>
            </a:r>
            <a:r>
              <a:rPr lang="en-US" dirty="0" err="1"/>
              <a:t>weinig</a:t>
            </a:r>
            <a:r>
              <a:rPr lang="en-US" dirty="0"/>
              <a:t> </a:t>
            </a:r>
            <a:r>
              <a:rPr lang="en-US" dirty="0" err="1"/>
              <a:t>externe</a:t>
            </a:r>
            <a:r>
              <a:rPr lang="en-US" dirty="0"/>
              <a:t> </a:t>
            </a:r>
            <a:r>
              <a:rPr lang="en-US" dirty="0" err="1"/>
              <a:t>druk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kleine</a:t>
            </a:r>
            <a:r>
              <a:rPr lang="en-US" dirty="0"/>
              <a:t> </a:t>
            </a:r>
            <a:r>
              <a:rPr lang="en-US" dirty="0" err="1"/>
              <a:t>pijl</a:t>
            </a:r>
            <a:r>
              <a:rPr lang="en-US" dirty="0"/>
              <a:t> </a:t>
            </a:r>
            <a:r>
              <a:rPr lang="en-US" dirty="0" err="1"/>
              <a:t>enz</a:t>
            </a:r>
            <a:r>
              <a:rPr lang="en-US" dirty="0"/>
              <a:t>) </a:t>
            </a:r>
            <a:r>
              <a:rPr lang="en-US" sz="1200" dirty="0" err="1"/>
              <a:t>Schrijf</a:t>
            </a:r>
            <a:r>
              <a:rPr lang="en-US" sz="1200" dirty="0"/>
              <a:t> </a:t>
            </a:r>
            <a:r>
              <a:rPr lang="en-US" sz="1200" dirty="0" err="1"/>
              <a:t>bij</a:t>
            </a:r>
            <a:r>
              <a:rPr lang="en-US" sz="1200" dirty="0"/>
              <a:t> de </a:t>
            </a:r>
            <a:r>
              <a:rPr lang="en-US" sz="1200" dirty="0" err="1"/>
              <a:t>pijlen</a:t>
            </a:r>
            <a:r>
              <a:rPr lang="en-US" sz="1200" dirty="0"/>
              <a:t> </a:t>
            </a:r>
            <a:r>
              <a:rPr lang="en-US" sz="1200" dirty="0" err="1"/>
              <a:t>welke</a:t>
            </a:r>
            <a:r>
              <a:rPr lang="en-US" sz="1200" dirty="0"/>
              <a:t> </a:t>
            </a:r>
            <a:r>
              <a:rPr lang="en-US" sz="1200" dirty="0" err="1"/>
              <a:t>factoren</a:t>
            </a:r>
            <a:r>
              <a:rPr lang="en-US" sz="1200" dirty="0"/>
              <a:t> </a:t>
            </a:r>
            <a:r>
              <a:rPr lang="en-US" sz="1200" dirty="0" err="1"/>
              <a:t>een</a:t>
            </a:r>
            <a:r>
              <a:rPr lang="en-US" sz="1200" dirty="0"/>
              <a:t> </a:t>
            </a:r>
            <a:r>
              <a:rPr lang="en-US" dirty="0" err="1"/>
              <a:t>rol</a:t>
            </a:r>
            <a:r>
              <a:rPr lang="en-US" dirty="0"/>
              <a:t> </a:t>
            </a:r>
            <a:r>
              <a:rPr lang="en-US" dirty="0" err="1"/>
              <a:t>speelden</a:t>
            </a:r>
            <a:r>
              <a:rPr lang="en-US" dirty="0"/>
              <a:t>; </a:t>
            </a:r>
            <a:r>
              <a:rPr lang="en-US" sz="1200" dirty="0"/>
              <a:t> hoe </a:t>
            </a:r>
            <a:r>
              <a:rPr lang="en-US" sz="1200" dirty="0" err="1"/>
              <a:t>waren</a:t>
            </a:r>
            <a:r>
              <a:rPr lang="en-US" sz="1200" dirty="0"/>
              <a:t>  </a:t>
            </a:r>
            <a:r>
              <a:rPr lang="en-US" sz="1200" dirty="0" err="1"/>
              <a:t>jouw</a:t>
            </a:r>
            <a:r>
              <a:rPr lang="en-US" sz="1200" dirty="0"/>
              <a:t> </a:t>
            </a:r>
            <a:r>
              <a:rPr lang="en-US" sz="1200" dirty="0" err="1"/>
              <a:t>feiten</a:t>
            </a:r>
            <a:r>
              <a:rPr lang="en-US" sz="1200" dirty="0"/>
              <a:t> en </a:t>
            </a:r>
            <a:r>
              <a:rPr lang="en-US" sz="1200" dirty="0" err="1"/>
              <a:t>omstandigheden</a:t>
            </a:r>
            <a:r>
              <a:rPr lang="en-US" sz="1200" dirty="0"/>
              <a:t>, </a:t>
            </a:r>
            <a:r>
              <a:rPr lang="en-US" sz="1200" dirty="0" err="1"/>
              <a:t>patronen</a:t>
            </a:r>
            <a:r>
              <a:rPr lang="en-US" sz="1200" dirty="0"/>
              <a:t> en </a:t>
            </a:r>
            <a:r>
              <a:rPr lang="en-US" sz="1200" dirty="0" err="1"/>
              <a:t>gedachten</a:t>
            </a:r>
            <a:r>
              <a:rPr lang="en-US" sz="1200" dirty="0"/>
              <a:t>, </a:t>
            </a:r>
            <a:r>
              <a:rPr lang="en-US" sz="1200" dirty="0" err="1"/>
              <a:t>fysiek</a:t>
            </a:r>
            <a:r>
              <a:rPr lang="en-US" sz="1200" dirty="0"/>
              <a:t> en </a:t>
            </a:r>
            <a:r>
              <a:rPr lang="en-US" sz="1200" dirty="0" err="1"/>
              <a:t>mentaal</a:t>
            </a:r>
            <a:r>
              <a:rPr lang="en-US" sz="1200" dirty="0"/>
              <a:t> </a:t>
            </a:r>
            <a:r>
              <a:rPr lang="en-US" sz="1200" dirty="0" err="1"/>
              <a:t>etc</a:t>
            </a:r>
            <a:r>
              <a:rPr lang="en-US" sz="1200" dirty="0"/>
              <a:t> </a:t>
            </a:r>
            <a:r>
              <a:rPr lang="en-US" sz="1200" dirty="0" err="1"/>
              <a:t>zijn</a:t>
            </a:r>
            <a:r>
              <a:rPr lang="en-US" sz="1200" dirty="0"/>
              <a:t>. </a:t>
            </a:r>
            <a:r>
              <a:rPr lang="en-US" sz="1200" dirty="0" err="1"/>
              <a:t>Reflecteer</a:t>
            </a:r>
            <a:r>
              <a:rPr lang="en-US" sz="1200" dirty="0"/>
              <a:t> op de </a:t>
            </a:r>
            <a:r>
              <a:rPr lang="en-US" sz="1200" dirty="0" err="1"/>
              <a:t>afgelopen</a:t>
            </a:r>
            <a:r>
              <a:rPr lang="en-US" sz="1200" dirty="0"/>
              <a:t> </a:t>
            </a:r>
            <a:r>
              <a:rPr lang="en-US" sz="1200" dirty="0" err="1"/>
              <a:t>maand</a:t>
            </a:r>
            <a:r>
              <a:rPr lang="en-US" sz="1200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1" dirty="0" err="1"/>
              <a:t>Stap</a:t>
            </a:r>
            <a:r>
              <a:rPr lang="en-US" sz="1200" b="1" dirty="0"/>
              <a:t> 2</a:t>
            </a:r>
            <a:r>
              <a:rPr lang="en-US" sz="1200" dirty="0"/>
              <a:t>. : B) rooms; </a:t>
            </a:r>
            <a:r>
              <a:rPr lang="en-US" sz="1200" dirty="0" err="1"/>
              <a:t>drietallen</a:t>
            </a:r>
            <a:r>
              <a:rPr lang="en-US" sz="1200" dirty="0"/>
              <a:t> 10-15 min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In </a:t>
            </a:r>
            <a:r>
              <a:rPr lang="en-US" dirty="0" err="1"/>
              <a:t>drietallen</a:t>
            </a:r>
            <a:r>
              <a:rPr lang="en-US" dirty="0"/>
              <a:t> </a:t>
            </a:r>
            <a:r>
              <a:rPr lang="en-US" dirty="0" err="1"/>
              <a:t>uitwisselen</a:t>
            </a:r>
            <a:r>
              <a:rPr lang="en-US" dirty="0"/>
              <a:t> en </a:t>
            </a:r>
            <a:r>
              <a:rPr lang="en-US" dirty="0" err="1"/>
              <a:t>zorg</a:t>
            </a:r>
            <a:r>
              <a:rPr lang="en-US" dirty="0"/>
              <a:t> </a:t>
            </a:r>
            <a:r>
              <a:rPr lang="en-US" dirty="0" err="1"/>
              <a:t>ervoor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iedereen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bod </a:t>
            </a:r>
            <a:r>
              <a:rPr lang="en-US" dirty="0" err="1"/>
              <a:t>komt</a:t>
            </a:r>
            <a:r>
              <a:rPr lang="en-US" dirty="0"/>
              <a:t>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2" name="Google Shape;15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BO rooms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Daarna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trainers </a:t>
            </a:r>
            <a:r>
              <a:rPr lang="en-US" dirty="0" err="1"/>
              <a:t>benoemen</a:t>
            </a:r>
            <a:r>
              <a:rPr lang="en-US" dirty="0"/>
              <a:t> wat we </a:t>
            </a:r>
            <a:r>
              <a:rPr lang="en-US" dirty="0" err="1"/>
              <a:t>vaak</a:t>
            </a:r>
            <a:r>
              <a:rPr lang="en-US" dirty="0"/>
              <a:t> </a:t>
            </a:r>
            <a:r>
              <a:rPr lang="en-US" dirty="0" err="1"/>
              <a:t>zien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energiemonitor</a:t>
            </a:r>
            <a:r>
              <a:rPr lang="en-US" dirty="0"/>
              <a:t>, wat </a:t>
            </a:r>
            <a:r>
              <a:rPr lang="en-US" dirty="0" err="1"/>
              <a:t>voorbeelden</a:t>
            </a:r>
            <a:r>
              <a:rPr lang="en-US" dirty="0"/>
              <a:t>, (</a:t>
            </a:r>
            <a:r>
              <a:rPr lang="en-US" dirty="0" err="1"/>
              <a:t>druk</a:t>
            </a:r>
            <a:r>
              <a:rPr lang="en-US" dirty="0"/>
              <a:t> </a:t>
            </a:r>
            <a:r>
              <a:rPr lang="en-US" dirty="0" err="1"/>
              <a:t>lijkt</a:t>
            </a:r>
            <a:r>
              <a:rPr lang="en-US" dirty="0"/>
              <a:t> </a:t>
            </a:r>
            <a:r>
              <a:rPr lang="en-US" dirty="0" err="1"/>
              <a:t>vaak</a:t>
            </a:r>
            <a:r>
              <a:rPr lang="en-US" dirty="0"/>
              <a:t> extern maar </a:t>
            </a:r>
            <a:r>
              <a:rPr lang="en-US" dirty="0" err="1"/>
              <a:t>meestal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je het </a:t>
            </a:r>
            <a:r>
              <a:rPr lang="en-US" dirty="0" err="1"/>
              <a:t>nader</a:t>
            </a:r>
            <a:r>
              <a:rPr lang="en-US" dirty="0"/>
              <a:t> </a:t>
            </a:r>
            <a:r>
              <a:rPr lang="en-US" dirty="0" err="1"/>
              <a:t>bekijkt</a:t>
            </a:r>
            <a:r>
              <a:rPr lang="en-US" dirty="0"/>
              <a:t> </a:t>
            </a:r>
            <a:r>
              <a:rPr lang="en-US" dirty="0" err="1"/>
              <a:t>vooral</a:t>
            </a:r>
            <a:r>
              <a:rPr lang="en-US" dirty="0"/>
              <a:t> intern)</a:t>
            </a:r>
            <a:endParaRPr dirty="0"/>
          </a:p>
        </p:txBody>
      </p:sp>
      <p:sp>
        <p:nvSpPr>
          <p:cNvPr id="170" name="Google Shape;17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 dirty="0"/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17" name="Google Shape;317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3196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 dirty="0"/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17" name="Google Shape;317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8094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3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pxhere.com/en/photo/156885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pixabay.com/en/batteries-png-transparent-png-2109241/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hyperlink" Target="https://technofaq.org/posts/2020/02/6-tips-on-communication-and-teamwork-to-strengthen-team-collaboratio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"/>
          <p:cNvPicPr preferRelativeResize="0"/>
          <p:nvPr/>
        </p:nvPicPr>
        <p:blipFill rotWithShape="1">
          <a:blip r:embed="rId3">
            <a:alphaModFix/>
          </a:blip>
          <a:srcRect t="8410" b="841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"/>
          <p:cNvSpPr/>
          <p:nvPr/>
        </p:nvSpPr>
        <p:spPr>
          <a:xfrm>
            <a:off x="1995269" y="1028700"/>
            <a:ext cx="14297462" cy="6283641"/>
          </a:xfrm>
          <a:prstGeom prst="rect">
            <a:avLst/>
          </a:prstGeom>
          <a:solidFill>
            <a:srgbClr val="9CAE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"/>
          <p:cNvSpPr/>
          <p:nvPr/>
        </p:nvSpPr>
        <p:spPr>
          <a:xfrm>
            <a:off x="1028700" y="-303236"/>
            <a:ext cx="20651" cy="10893473"/>
          </a:xfrm>
          <a:prstGeom prst="rect">
            <a:avLst/>
          </a:prstGeom>
          <a:solidFill>
            <a:srgbClr val="ED83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6500" y="1180703"/>
            <a:ext cx="3243916" cy="167186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1995269" y="2776368"/>
            <a:ext cx="14297462" cy="2789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9"/>
              <a:buFont typeface="Arial"/>
              <a:buNone/>
            </a:pPr>
            <a:r>
              <a:rPr lang="en-US" sz="3849" b="1" dirty="0">
                <a:solidFill>
                  <a:srgbClr val="ED8338"/>
                </a:solidFill>
                <a:latin typeface="Roboto"/>
                <a:ea typeface="Roboto"/>
                <a:cs typeface="Roboto"/>
                <a:sym typeface="Roboto"/>
              </a:rPr>
              <a:t>Webinar </a:t>
            </a:r>
            <a:r>
              <a:rPr lang="en-US" sz="3849" b="1" dirty="0" err="1">
                <a:solidFill>
                  <a:srgbClr val="ED8338"/>
                </a:solidFill>
                <a:latin typeface="Roboto"/>
                <a:ea typeface="Roboto"/>
                <a:cs typeface="Roboto"/>
                <a:sym typeface="Roboto"/>
              </a:rPr>
              <a:t>Sligro</a:t>
            </a:r>
            <a:r>
              <a:rPr lang="en-US" sz="3849" b="1" dirty="0">
                <a:solidFill>
                  <a:srgbClr val="ED8338"/>
                </a:solidFill>
                <a:latin typeface="Roboto"/>
                <a:ea typeface="Roboto"/>
                <a:cs typeface="Roboto"/>
                <a:sym typeface="Roboto"/>
              </a:rPr>
              <a:t> Food Group</a:t>
            </a:r>
            <a:r>
              <a:rPr lang="en-US" sz="3849" b="1" i="0" u="none" strike="noStrike" cap="none" dirty="0">
                <a:solidFill>
                  <a:srgbClr val="ED8338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9"/>
              <a:buFont typeface="Arial"/>
              <a:buNone/>
            </a:pPr>
            <a:endParaRPr sz="3849" b="1" i="0" u="none" strike="noStrike" cap="none" dirty="0">
              <a:solidFill>
                <a:srgbClr val="ED833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9"/>
              <a:buFont typeface="Arial"/>
              <a:buNone/>
            </a:pPr>
            <a:r>
              <a:rPr lang="en-US" sz="3849" b="1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VAN WERKDRUK NAAR WERKGELUK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9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588428-5EBE-3E4D-A9A3-5362D952C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64789" y="2141034"/>
            <a:ext cx="4637411" cy="107645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WERKPLEZIER </a:t>
            </a:r>
          </a:p>
        </p:txBody>
      </p:sp>
      <p:pic>
        <p:nvPicPr>
          <p:cNvPr id="34" name="Afbeelding 33" descr="Afbeelding met persoon, groep, arm&#10;&#10;Automatisch gegenereerde beschrijving">
            <a:extLst>
              <a:ext uri="{FF2B5EF4-FFF2-40B4-BE49-F238E27FC236}">
                <a16:creationId xmlns:a16="http://schemas.microsoft.com/office/drawing/2014/main" id="{75AC627F-3CBD-58F0-8123-158FC6EDB1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4734" r="14033"/>
          <a:stretch/>
        </p:blipFill>
        <p:spPr>
          <a:xfrm>
            <a:off x="-24393" y="-59726"/>
            <a:ext cx="12298478" cy="9672835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1849F8C7-C679-3071-D942-949B9CCAC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64788" y="3952487"/>
            <a:ext cx="5122489" cy="498552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l">
              <a:lnSpc>
                <a:spcPct val="90000"/>
              </a:lnSpc>
            </a:pPr>
            <a:r>
              <a:rPr lang="en-US" sz="3600" b="1" kern="12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Vermenigvuldigt</a:t>
            </a:r>
            <a:r>
              <a:rPr lang="en-US" sz="3600" b="1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zich</a:t>
            </a:r>
            <a:r>
              <a:rPr lang="en-US" sz="3600" b="1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als</a:t>
            </a:r>
            <a:r>
              <a:rPr lang="en-US" sz="3600" b="1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je het </a:t>
            </a:r>
            <a:r>
              <a:rPr lang="en-US" sz="3600" b="1" kern="12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deelt</a:t>
            </a:r>
            <a:r>
              <a:rPr lang="en-US" sz="3600" b="1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….</a:t>
            </a:r>
          </a:p>
          <a:p>
            <a:pPr marL="0" indent="0" algn="l">
              <a:lnSpc>
                <a:spcPct val="90000"/>
              </a:lnSpc>
            </a:pPr>
            <a:endParaRPr lang="en-US" sz="36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571500" indent="-5715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kern="12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Werkt</a:t>
            </a:r>
            <a:r>
              <a:rPr lang="en-US" sz="36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aanstekelijk</a:t>
            </a:r>
            <a:endParaRPr lang="en-US" sz="36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571500" indent="-5715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Wat je </a:t>
            </a:r>
            <a:r>
              <a:rPr lang="en-US" sz="3600" kern="12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geeft</a:t>
            </a:r>
            <a:r>
              <a:rPr lang="en-US" sz="36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, </a:t>
            </a:r>
            <a:r>
              <a:rPr lang="en-US" sz="3600" kern="12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krijg</a:t>
            </a:r>
            <a:r>
              <a:rPr lang="en-US" sz="36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je </a:t>
            </a:r>
            <a:r>
              <a:rPr lang="en-US" sz="3600" kern="12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terug</a:t>
            </a:r>
            <a:r>
              <a:rPr lang="en-US" sz="36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!</a:t>
            </a:r>
          </a:p>
          <a:p>
            <a:pPr marL="571500" indent="-5715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A2BC4D9F-02E7-16F2-1FFE-2548F015248C}"/>
              </a:ext>
            </a:extLst>
          </p:cNvPr>
          <p:cNvSpPr/>
          <p:nvPr/>
        </p:nvSpPr>
        <p:spPr>
          <a:xfrm>
            <a:off x="5" y="9582927"/>
            <a:ext cx="18287995" cy="7342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47" name="Google Shape;130;p5">
            <a:extLst>
              <a:ext uri="{FF2B5EF4-FFF2-40B4-BE49-F238E27FC236}">
                <a16:creationId xmlns:a16="http://schemas.microsoft.com/office/drawing/2014/main" id="{F74040F4-A915-0835-682B-5854C33C6DB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503804" y="329581"/>
            <a:ext cx="1360449" cy="148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0092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3"/>
          <p:cNvSpPr/>
          <p:nvPr/>
        </p:nvSpPr>
        <p:spPr>
          <a:xfrm>
            <a:off x="17259300" y="-303236"/>
            <a:ext cx="20651" cy="10893473"/>
          </a:xfrm>
          <a:prstGeom prst="rect">
            <a:avLst/>
          </a:prstGeom>
          <a:solidFill>
            <a:srgbClr val="ED83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615136"/>
            <a:ext cx="3243916" cy="167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3" descr="Afbeelding met tekst, visitekaartje, fotolijstje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1430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3"/>
          <p:cNvSpPr/>
          <p:nvPr/>
        </p:nvSpPr>
        <p:spPr>
          <a:xfrm>
            <a:off x="7438618" y="1209094"/>
            <a:ext cx="10279395" cy="7868812"/>
          </a:xfrm>
          <a:prstGeom prst="rect">
            <a:avLst/>
          </a:prstGeom>
          <a:solidFill>
            <a:srgbClr val="ED83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23"/>
          <p:cNvSpPr txBox="1"/>
          <p:nvPr/>
        </p:nvSpPr>
        <p:spPr>
          <a:xfrm>
            <a:off x="7913763" y="2106976"/>
            <a:ext cx="9345600" cy="4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49"/>
              <a:buFont typeface="Arial"/>
              <a:buNone/>
            </a:pPr>
            <a:r>
              <a:rPr lang="en-US" sz="3749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49"/>
              <a:buFont typeface="Arial"/>
              <a:buNone/>
            </a:pPr>
            <a:endParaRPr sz="3749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85800" marR="0" lvl="0" indent="-685800" algn="l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49"/>
              <a:buFont typeface="Noto Sans Symbols"/>
              <a:buChar char="⮚"/>
            </a:pPr>
            <a:r>
              <a:rPr lang="en-US" sz="4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Wat neem je mee van vandaag?</a:t>
            </a:r>
            <a:br>
              <a:rPr lang="en-US" sz="4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4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(In 1 woord of zin)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49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4" name="Google Shape;32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751550" cy="193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5105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8338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24"/>
          <p:cNvPicPr preferRelativeResize="0"/>
          <p:nvPr/>
        </p:nvPicPr>
        <p:blipFill rotWithShape="1">
          <a:blip r:embed="rId3">
            <a:alphaModFix/>
          </a:blip>
          <a:srcRect l="14485" r="63224"/>
          <a:stretch/>
        </p:blipFill>
        <p:spPr>
          <a:xfrm>
            <a:off x="12654242" y="-274897"/>
            <a:ext cx="5633758" cy="10836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"/>
            <a:ext cx="4342511" cy="2238064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4"/>
          <p:cNvSpPr txBox="1"/>
          <p:nvPr/>
        </p:nvSpPr>
        <p:spPr>
          <a:xfrm>
            <a:off x="990600" y="7725162"/>
            <a:ext cx="11020129" cy="1812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4F8F3"/>
                </a:solidFill>
                <a:latin typeface="Roboto Light"/>
                <a:ea typeface="Roboto Light"/>
                <a:cs typeface="Roboto Light"/>
                <a:sym typeface="Roboto Light"/>
              </a:rPr>
              <a:t>BURNOUT PREVENTIE &amp; BEGELEIDING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4F8F3"/>
                </a:solidFill>
                <a:latin typeface="Roboto Light"/>
                <a:ea typeface="Roboto Light"/>
                <a:cs typeface="Roboto Light"/>
                <a:sym typeface="Roboto Light"/>
              </a:rPr>
              <a:t>WWW.BURNOUTPREVENTIENEDERLAND.NL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4F8F3"/>
                </a:solidFill>
                <a:latin typeface="Roboto Light"/>
                <a:ea typeface="Roboto Light"/>
                <a:cs typeface="Roboto Light"/>
                <a:sym typeface="Roboto Light"/>
              </a:rPr>
              <a:t>INFO@BPBMAIL.NL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F4F8F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11325912-369E-438B-C8AC-C2E3756BFF4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6896" r="4669"/>
          <a:stretch>
            <a:fillRect/>
          </a:stretch>
        </p:blipFill>
        <p:spPr>
          <a:xfrm>
            <a:off x="11413361" y="0"/>
            <a:ext cx="7363372" cy="108367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l="16747" r="16746"/>
          <a:stretch/>
        </p:blipFill>
        <p:spPr>
          <a:xfrm>
            <a:off x="1005052" y="4069474"/>
            <a:ext cx="6200539" cy="621752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/>
          <p:nvPr/>
        </p:nvSpPr>
        <p:spPr>
          <a:xfrm rot="-5400000">
            <a:off x="13871934" y="-3138060"/>
            <a:ext cx="20651" cy="9476519"/>
          </a:xfrm>
          <a:prstGeom prst="rect">
            <a:avLst/>
          </a:prstGeom>
          <a:solidFill>
            <a:srgbClr val="9CAE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227"/>
            <a:ext cx="3055412" cy="205094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/>
          <p:nvPr/>
        </p:nvSpPr>
        <p:spPr>
          <a:xfrm>
            <a:off x="0" y="1"/>
            <a:ext cx="8210643" cy="10287000"/>
          </a:xfrm>
          <a:prstGeom prst="rect">
            <a:avLst/>
          </a:prstGeom>
          <a:solidFill>
            <a:srgbClr val="9CAE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 l="21991" r="21991"/>
          <a:stretch/>
        </p:blipFill>
        <p:spPr>
          <a:xfrm>
            <a:off x="0" y="43782"/>
            <a:ext cx="8210643" cy="1026634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9711921" y="689444"/>
            <a:ext cx="6370216" cy="1696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49"/>
              <a:buFont typeface="Arial"/>
              <a:buNone/>
            </a:pPr>
            <a:r>
              <a:rPr lang="en-US" sz="4849" b="1" i="0" u="none" strike="noStrike" cap="none">
                <a:solidFill>
                  <a:srgbClr val="674733"/>
                </a:solidFill>
                <a:latin typeface="Roboto"/>
                <a:ea typeface="Roboto"/>
                <a:cs typeface="Roboto"/>
                <a:sym typeface="Roboto"/>
              </a:rPr>
              <a:t>INHOUD PROGRAMMA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9144000" y="3361290"/>
            <a:ext cx="8586000" cy="60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34056" marR="0" lvl="1" indent="-367028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674733"/>
              </a:buClr>
              <a:buSzPts val="3399"/>
              <a:buFont typeface="Arial"/>
              <a:buChar char="•"/>
            </a:pPr>
            <a:endParaRPr sz="3399" b="0" i="0" u="none" strike="noStrike" cap="none" dirty="0">
              <a:solidFill>
                <a:srgbClr val="67473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734056" marR="0" lvl="1" indent="-367028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674733"/>
              </a:buClr>
              <a:buSzPts val="3399"/>
              <a:buFont typeface="Arial"/>
              <a:buChar char="•"/>
            </a:pPr>
            <a:r>
              <a:rPr lang="en-US" sz="3399" dirty="0">
                <a:solidFill>
                  <a:srgbClr val="674733"/>
                </a:solidFill>
                <a:latin typeface="Roboto Light"/>
                <a:ea typeface="Roboto Light"/>
                <a:cs typeface="Roboto Light"/>
                <a:sym typeface="Roboto Light"/>
              </a:rPr>
              <a:t>Check: Hoe </a:t>
            </a:r>
            <a:r>
              <a:rPr lang="en-US" sz="3399" dirty="0" err="1">
                <a:solidFill>
                  <a:srgbClr val="674733"/>
                </a:solidFill>
                <a:latin typeface="Roboto Light"/>
                <a:ea typeface="Roboto Light"/>
                <a:cs typeface="Roboto Light"/>
                <a:sym typeface="Roboto Light"/>
              </a:rPr>
              <a:t>ontspannen</a:t>
            </a:r>
            <a:r>
              <a:rPr lang="en-US" sz="3399" dirty="0">
                <a:solidFill>
                  <a:srgbClr val="674733"/>
                </a:solidFill>
                <a:latin typeface="Roboto Light"/>
                <a:ea typeface="Roboto Light"/>
                <a:cs typeface="Roboto Light"/>
                <a:sym typeface="Roboto Light"/>
              </a:rPr>
              <a:t> ben je nu…?</a:t>
            </a:r>
            <a:endParaRPr lang="en-US" sz="3399" b="0" i="0" u="none" strike="noStrike" cap="none" dirty="0">
              <a:solidFill>
                <a:srgbClr val="67473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734056" marR="0" lvl="1" indent="-367028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674733"/>
              </a:buClr>
              <a:buSzPts val="3399"/>
              <a:buFont typeface="Arial"/>
              <a:buChar char="•"/>
            </a:pPr>
            <a:r>
              <a:rPr lang="en-US" sz="3399" b="0" i="0" u="none" strike="noStrike" cap="none" dirty="0">
                <a:solidFill>
                  <a:srgbClr val="674733"/>
                </a:solidFill>
                <a:latin typeface="Roboto Light"/>
                <a:ea typeface="Roboto Light"/>
                <a:cs typeface="Roboto Light"/>
                <a:sym typeface="Roboto Light"/>
              </a:rPr>
              <a:t>Wat is </a:t>
            </a:r>
            <a:r>
              <a:rPr lang="en-US" sz="3399" b="0" i="0" u="none" strike="noStrike" cap="none" dirty="0" err="1">
                <a:solidFill>
                  <a:srgbClr val="674733"/>
                </a:solidFill>
                <a:latin typeface="Roboto Light"/>
                <a:ea typeface="Roboto Light"/>
                <a:cs typeface="Roboto Light"/>
                <a:sym typeface="Roboto Light"/>
              </a:rPr>
              <a:t>voor</a:t>
            </a:r>
            <a:r>
              <a:rPr lang="en-US" sz="3399" b="0" i="0" u="none" strike="noStrike" cap="none" dirty="0">
                <a:solidFill>
                  <a:srgbClr val="674733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3399" b="0" i="0" u="none" strike="noStrike" cap="none" dirty="0" err="1">
                <a:solidFill>
                  <a:srgbClr val="674733"/>
                </a:solidFill>
                <a:latin typeface="Roboto Light"/>
                <a:ea typeface="Roboto Light"/>
                <a:cs typeface="Roboto Light"/>
                <a:sym typeface="Roboto Light"/>
              </a:rPr>
              <a:t>jou</a:t>
            </a:r>
            <a:r>
              <a:rPr lang="en-US" sz="3399" b="0" i="0" u="none" strike="noStrike" cap="none" dirty="0">
                <a:solidFill>
                  <a:srgbClr val="674733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3399" b="0" i="0" u="none" strike="noStrike" cap="none" dirty="0" err="1">
                <a:solidFill>
                  <a:srgbClr val="674733"/>
                </a:solidFill>
                <a:latin typeface="Roboto Light"/>
                <a:ea typeface="Roboto Light"/>
                <a:cs typeface="Roboto Light"/>
                <a:sym typeface="Roboto Light"/>
              </a:rPr>
              <a:t>werkdruk</a:t>
            </a:r>
            <a:r>
              <a:rPr lang="en-US" sz="3399" b="0" i="0" u="none" strike="noStrike" cap="none" dirty="0">
                <a:solidFill>
                  <a:srgbClr val="674733"/>
                </a:solidFill>
                <a:latin typeface="Roboto Light"/>
                <a:ea typeface="Roboto Light"/>
                <a:cs typeface="Roboto Light"/>
                <a:sym typeface="Roboto Light"/>
              </a:rPr>
              <a:t> en </a:t>
            </a:r>
            <a:r>
              <a:rPr lang="en-US" sz="3399" b="0" i="0" u="none" strike="noStrike" cap="none" dirty="0" err="1">
                <a:solidFill>
                  <a:srgbClr val="674733"/>
                </a:solidFill>
                <a:latin typeface="Roboto Light"/>
                <a:ea typeface="Roboto Light"/>
                <a:cs typeface="Roboto Light"/>
                <a:sym typeface="Roboto Light"/>
              </a:rPr>
              <a:t>werkplezier</a:t>
            </a:r>
            <a:r>
              <a:rPr lang="en-US" sz="3399" b="0" i="0" u="none" strike="noStrike" cap="none" dirty="0">
                <a:solidFill>
                  <a:srgbClr val="674733"/>
                </a:solidFill>
                <a:latin typeface="Roboto Light"/>
                <a:ea typeface="Roboto Light"/>
                <a:cs typeface="Roboto Light"/>
                <a:sym typeface="Roboto Light"/>
              </a:rPr>
              <a:t>?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34056" marR="0" lvl="1" indent="-367028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674733"/>
              </a:buClr>
              <a:buSzPts val="3399"/>
              <a:buFont typeface="Arial"/>
              <a:buChar char="•"/>
            </a:pPr>
            <a:r>
              <a:rPr lang="en-US" sz="3399" b="0" i="0" u="none" strike="noStrike" cap="none" dirty="0" err="1">
                <a:solidFill>
                  <a:srgbClr val="674733"/>
                </a:solidFill>
                <a:latin typeface="Roboto Light"/>
                <a:ea typeface="Roboto Light"/>
                <a:cs typeface="Roboto Light"/>
                <a:sym typeface="Roboto Light"/>
              </a:rPr>
              <a:t>Energiemonitor</a:t>
            </a:r>
            <a:r>
              <a:rPr lang="en-US" sz="3399" b="0" i="0" u="none" strike="noStrike" cap="none" dirty="0">
                <a:solidFill>
                  <a:srgbClr val="674733"/>
                </a:solidFill>
                <a:latin typeface="Roboto Light"/>
                <a:ea typeface="Roboto Light"/>
                <a:cs typeface="Roboto Light"/>
                <a:sym typeface="Roboto Light"/>
              </a:rPr>
              <a:t>: </a:t>
            </a:r>
            <a:r>
              <a:rPr lang="en-US" sz="3399" b="0" i="0" u="none" strike="noStrike" cap="none" dirty="0" err="1">
                <a:solidFill>
                  <a:srgbClr val="674733"/>
                </a:solidFill>
                <a:latin typeface="Roboto Light"/>
                <a:ea typeface="Roboto Light"/>
                <a:cs typeface="Roboto Light"/>
                <a:sym typeface="Roboto Light"/>
              </a:rPr>
              <a:t>uitwisselen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34056" marR="0" lvl="1" indent="-367028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674733"/>
              </a:buClr>
              <a:buSzPts val="3399"/>
              <a:buFont typeface="Arial"/>
              <a:buChar char="•"/>
            </a:pPr>
            <a:r>
              <a:rPr lang="en-US" sz="3399" b="0" i="0" u="none" strike="noStrike" cap="none" dirty="0">
                <a:solidFill>
                  <a:srgbClr val="674733"/>
                </a:solidFill>
                <a:latin typeface="Roboto Light"/>
                <a:ea typeface="Roboto Light"/>
                <a:cs typeface="Arial"/>
                <a:sym typeface="Roboto Light"/>
              </a:rPr>
              <a:t>Tips </a:t>
            </a:r>
            <a:r>
              <a:rPr lang="en-US" sz="3399" b="0" i="0" u="none" strike="noStrike" cap="none" dirty="0" err="1">
                <a:solidFill>
                  <a:srgbClr val="674733"/>
                </a:solidFill>
                <a:latin typeface="Roboto Light"/>
                <a:ea typeface="Roboto Light"/>
                <a:cs typeface="Arial"/>
                <a:sym typeface="Roboto Light"/>
              </a:rPr>
              <a:t>energiemanagement</a:t>
            </a:r>
            <a:r>
              <a:rPr lang="en-US" sz="3399" b="0" i="0" u="none" strike="noStrike" cap="none" dirty="0">
                <a:solidFill>
                  <a:srgbClr val="674733"/>
                </a:solidFill>
                <a:latin typeface="Roboto Light"/>
                <a:ea typeface="Roboto Light"/>
                <a:cs typeface="Arial"/>
                <a:sym typeface="Roboto Light"/>
              </a:rPr>
              <a:t> &amp; </a:t>
            </a:r>
            <a:r>
              <a:rPr lang="en-US" sz="3399" b="0" i="0" u="none" strike="noStrike" cap="none" dirty="0" err="1">
                <a:solidFill>
                  <a:srgbClr val="674733"/>
                </a:solidFill>
                <a:latin typeface="Roboto Light"/>
                <a:ea typeface="Roboto Light"/>
                <a:cs typeface="Arial"/>
                <a:sym typeface="Roboto Light"/>
              </a:rPr>
              <a:t>werkplezier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34056" marR="0" lvl="1" indent="-367028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674733"/>
              </a:buClr>
              <a:buSzPts val="3399"/>
              <a:buFont typeface="Arial"/>
              <a:buChar char="•"/>
            </a:pPr>
            <a:r>
              <a:rPr lang="en-US" sz="3399" dirty="0">
                <a:solidFill>
                  <a:srgbClr val="674733"/>
                </a:solidFill>
                <a:latin typeface="Roboto Light"/>
                <a:ea typeface="Roboto Light"/>
                <a:cs typeface="Roboto Light"/>
                <a:sym typeface="Roboto Light"/>
              </a:rPr>
              <a:t>Wat neem je mee </a:t>
            </a:r>
            <a:r>
              <a:rPr lang="en-US" sz="3399" dirty="0" err="1">
                <a:solidFill>
                  <a:srgbClr val="674733"/>
                </a:solidFill>
                <a:latin typeface="Roboto Light"/>
                <a:ea typeface="Roboto Light"/>
                <a:cs typeface="Roboto Light"/>
                <a:sym typeface="Roboto Light"/>
              </a:rPr>
              <a:t>naar</a:t>
            </a:r>
            <a:r>
              <a:rPr lang="en-US" sz="3399" dirty="0">
                <a:solidFill>
                  <a:srgbClr val="674733"/>
                </a:solidFill>
                <a:latin typeface="Roboto Light"/>
                <a:ea typeface="Roboto Light"/>
                <a:cs typeface="Roboto Light"/>
                <a:sym typeface="Roboto Light"/>
              </a:rPr>
              <a:t> morgen?</a:t>
            </a:r>
            <a:endParaRPr sz="3399" b="0" i="0" u="none" strike="noStrike" cap="none" dirty="0">
              <a:solidFill>
                <a:srgbClr val="67473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just" rtl="0">
              <a:lnSpc>
                <a:spcPct val="156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endParaRPr sz="3399" b="0" i="0" u="none" strike="noStrike" cap="none" dirty="0">
              <a:solidFill>
                <a:srgbClr val="67473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just" rtl="0">
              <a:lnSpc>
                <a:spcPct val="156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endParaRPr sz="3399" b="0" i="0" u="none" strike="noStrike" cap="none" dirty="0">
              <a:solidFill>
                <a:srgbClr val="67473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1300" y="285399"/>
            <a:ext cx="1008200" cy="112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700" y="1028700"/>
            <a:ext cx="1147581" cy="872162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5"/>
          <p:cNvSpPr/>
          <p:nvPr/>
        </p:nvSpPr>
        <p:spPr>
          <a:xfrm rot="-5400000">
            <a:off x="10960557" y="-6135725"/>
            <a:ext cx="20651" cy="15201012"/>
          </a:xfrm>
          <a:prstGeom prst="rect">
            <a:avLst/>
          </a:prstGeom>
          <a:solidFill>
            <a:srgbClr val="BF6D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1602491" y="2197733"/>
            <a:ext cx="14952300" cy="7463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5171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49"/>
              <a:buFont typeface="Arial"/>
              <a:buNone/>
            </a:pPr>
            <a:r>
              <a:rPr lang="en-US" sz="6649" b="1" i="0" u="none" strike="noStrike" cap="none" dirty="0">
                <a:solidFill>
                  <a:srgbClr val="BF6D5A"/>
                </a:solidFill>
                <a:latin typeface="Roboto"/>
                <a:ea typeface="Roboto"/>
                <a:cs typeface="Roboto"/>
                <a:sym typeface="Roboto"/>
              </a:rPr>
              <a:t>Wat is </a:t>
            </a:r>
            <a:r>
              <a:rPr lang="en-US" sz="6649" b="1" i="0" u="none" strike="noStrike" cap="none" dirty="0" err="1">
                <a:solidFill>
                  <a:srgbClr val="BF6D5A"/>
                </a:solidFill>
                <a:latin typeface="Roboto"/>
                <a:ea typeface="Roboto"/>
                <a:cs typeface="Roboto"/>
                <a:sym typeface="Roboto"/>
              </a:rPr>
              <a:t>werkdruk</a:t>
            </a:r>
            <a:r>
              <a:rPr lang="en-US" sz="6649" b="1" i="0" u="none" strike="noStrike" cap="none" dirty="0">
                <a:solidFill>
                  <a:srgbClr val="BF6D5A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6649" b="1" i="0" u="none" strike="noStrike" cap="none" dirty="0" err="1">
                <a:solidFill>
                  <a:srgbClr val="BF6D5A"/>
                </a:solidFill>
                <a:latin typeface="Roboto"/>
                <a:ea typeface="Roboto"/>
                <a:cs typeface="Roboto"/>
                <a:sym typeface="Roboto"/>
              </a:rPr>
              <a:t>voor</a:t>
            </a:r>
            <a:r>
              <a:rPr lang="en-US" sz="6649" b="1" i="0" u="none" strike="noStrike" cap="none" dirty="0">
                <a:solidFill>
                  <a:srgbClr val="BF6D5A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6649" b="1" i="0" u="none" strike="noStrike" cap="none" dirty="0" err="1">
                <a:solidFill>
                  <a:srgbClr val="BF6D5A"/>
                </a:solidFill>
                <a:latin typeface="Roboto"/>
                <a:ea typeface="Roboto"/>
                <a:cs typeface="Roboto"/>
                <a:sym typeface="Roboto"/>
              </a:rPr>
              <a:t>jou</a:t>
            </a:r>
            <a:r>
              <a:rPr lang="en-US" sz="6649" b="1" i="0" u="none" strike="noStrike" cap="none" dirty="0">
                <a:solidFill>
                  <a:srgbClr val="BF6D5A"/>
                </a:solidFill>
                <a:latin typeface="Roboto"/>
                <a:ea typeface="Roboto"/>
                <a:cs typeface="Roboto"/>
                <a:sym typeface="Roboto"/>
              </a:rPr>
              <a:t>? </a:t>
            </a:r>
            <a:endParaRPr sz="1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49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49"/>
              <a:buFont typeface="Arial"/>
              <a:buNone/>
            </a:pPr>
            <a:endParaRPr sz="6649" b="1" i="0" u="none" strike="noStrike" cap="none" dirty="0">
              <a:solidFill>
                <a:srgbClr val="BF6D5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49"/>
              <a:buFont typeface="Arial"/>
              <a:buNone/>
            </a:pPr>
            <a:endParaRPr sz="6649" b="1" i="0" u="none" strike="noStrike" cap="none" dirty="0">
              <a:solidFill>
                <a:srgbClr val="BF6D5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49"/>
              <a:buFont typeface="Arial"/>
              <a:buNone/>
            </a:pPr>
            <a:endParaRPr sz="6649" b="1" i="0" u="none" strike="noStrike" cap="none" dirty="0">
              <a:solidFill>
                <a:srgbClr val="BF6D5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9" name="Google Shape;129;p5" descr="Jongleren met borden silhoue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1" y="6399526"/>
            <a:ext cx="3581400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26526" y="8357323"/>
            <a:ext cx="1636010" cy="1821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700" y="1028700"/>
            <a:ext cx="1147581" cy="872162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5"/>
          <p:cNvSpPr/>
          <p:nvPr/>
        </p:nvSpPr>
        <p:spPr>
          <a:xfrm rot="-5400000">
            <a:off x="10960557" y="-6135725"/>
            <a:ext cx="20651" cy="15201012"/>
          </a:xfrm>
          <a:prstGeom prst="rect">
            <a:avLst/>
          </a:prstGeom>
          <a:solidFill>
            <a:srgbClr val="BF6D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1602491" y="2197733"/>
            <a:ext cx="14952300" cy="7463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5171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49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49"/>
              <a:buFont typeface="Arial"/>
              <a:buNone/>
            </a:pPr>
            <a:r>
              <a:rPr lang="en-US" sz="6649" b="1" i="0" u="none" strike="noStrike" cap="none" dirty="0">
                <a:solidFill>
                  <a:srgbClr val="BF6D5A"/>
                </a:solidFill>
                <a:latin typeface="Roboto"/>
                <a:ea typeface="Roboto"/>
                <a:cs typeface="Roboto"/>
                <a:sym typeface="Roboto"/>
              </a:rPr>
              <a:t>Wat is </a:t>
            </a:r>
            <a:r>
              <a:rPr lang="en-US" sz="6649" b="1" i="0" u="none" strike="noStrike" cap="none" dirty="0" err="1">
                <a:solidFill>
                  <a:srgbClr val="BF6D5A"/>
                </a:solidFill>
                <a:latin typeface="Roboto"/>
                <a:ea typeface="Roboto"/>
                <a:cs typeface="Roboto"/>
                <a:sym typeface="Roboto"/>
              </a:rPr>
              <a:t>werkplezier</a:t>
            </a:r>
            <a:r>
              <a:rPr lang="en-US" sz="6649" b="1" i="0" u="none" strike="noStrike" cap="none" dirty="0">
                <a:solidFill>
                  <a:srgbClr val="BF6D5A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6649" b="1" i="0" u="none" strike="noStrike" cap="none" dirty="0" err="1">
                <a:solidFill>
                  <a:srgbClr val="BF6D5A"/>
                </a:solidFill>
                <a:latin typeface="Roboto"/>
                <a:ea typeface="Roboto"/>
                <a:cs typeface="Roboto"/>
                <a:sym typeface="Roboto"/>
              </a:rPr>
              <a:t>voor</a:t>
            </a:r>
            <a:r>
              <a:rPr lang="en-US" sz="6649" b="1" i="0" u="none" strike="noStrike" cap="none" dirty="0">
                <a:solidFill>
                  <a:srgbClr val="BF6D5A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6649" b="1" i="0" u="none" strike="noStrike" cap="none" dirty="0" err="1">
                <a:solidFill>
                  <a:srgbClr val="BF6D5A"/>
                </a:solidFill>
                <a:latin typeface="Roboto"/>
                <a:ea typeface="Roboto"/>
                <a:cs typeface="Roboto"/>
                <a:sym typeface="Roboto"/>
              </a:rPr>
              <a:t>jou</a:t>
            </a:r>
            <a:r>
              <a:rPr lang="en-US" sz="6649" b="1" i="0" u="none" strike="noStrike" cap="none" dirty="0">
                <a:solidFill>
                  <a:srgbClr val="BF6D5A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49"/>
              <a:buFont typeface="Arial"/>
              <a:buNone/>
            </a:pPr>
            <a:endParaRPr sz="6649" b="1" i="0" u="none" strike="noStrike" cap="none" dirty="0">
              <a:solidFill>
                <a:srgbClr val="BF6D5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49"/>
              <a:buFont typeface="Arial"/>
              <a:buNone/>
            </a:pPr>
            <a:endParaRPr sz="6649" b="1" i="0" u="none" strike="noStrike" cap="none" dirty="0">
              <a:solidFill>
                <a:srgbClr val="BF6D5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49"/>
              <a:buFont typeface="Arial"/>
              <a:buNone/>
            </a:pPr>
            <a:endParaRPr sz="6649" b="1" i="0" u="none" strike="noStrike" cap="none" dirty="0">
              <a:solidFill>
                <a:srgbClr val="BF6D5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9" name="Google Shape;129;p5" descr="Jongleren met borden silhoue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1" y="6399526"/>
            <a:ext cx="3581400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26526" y="8357323"/>
            <a:ext cx="1636010" cy="1821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4814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/>
          <p:nvPr/>
        </p:nvSpPr>
        <p:spPr>
          <a:xfrm rot="-5400000">
            <a:off x="12486986" y="-4523007"/>
            <a:ext cx="9525" cy="12257541"/>
          </a:xfrm>
          <a:prstGeom prst="rect">
            <a:avLst/>
          </a:prstGeom>
          <a:solidFill>
            <a:srgbClr val="9CAE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451" y="322948"/>
            <a:ext cx="1636010" cy="182146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6"/>
          <p:cNvSpPr/>
          <p:nvPr/>
        </p:nvSpPr>
        <p:spPr>
          <a:xfrm>
            <a:off x="6671098" y="2456918"/>
            <a:ext cx="5222960" cy="524637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9CAE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6"/>
          <p:cNvSpPr/>
          <p:nvPr/>
        </p:nvSpPr>
        <p:spPr>
          <a:xfrm>
            <a:off x="12467738" y="3229239"/>
            <a:ext cx="5630180" cy="1998714"/>
          </a:xfrm>
          <a:custGeom>
            <a:avLst/>
            <a:gdLst/>
            <a:ahLst/>
            <a:cxnLst/>
            <a:rect l="l" t="t" r="r" b="b"/>
            <a:pathLst>
              <a:path w="10160000" h="3606800" extrusionOk="0">
                <a:moveTo>
                  <a:pt x="10160000" y="0"/>
                </a:moveTo>
                <a:lnTo>
                  <a:pt x="1041400" y="0"/>
                </a:lnTo>
                <a:lnTo>
                  <a:pt x="0" y="1803400"/>
                </a:lnTo>
                <a:lnTo>
                  <a:pt x="1041400" y="3606800"/>
                </a:lnTo>
                <a:lnTo>
                  <a:pt x="10160000" y="3606800"/>
                </a:lnTo>
                <a:lnTo>
                  <a:pt x="9118600" y="1803400"/>
                </a:lnTo>
                <a:close/>
              </a:path>
            </a:pathLst>
          </a:custGeom>
          <a:solidFill>
            <a:srgbClr val="BF6D5A"/>
          </a:solidFill>
          <a:ln>
            <a:noFill/>
          </a:ln>
        </p:spPr>
      </p:sp>
      <p:sp>
        <p:nvSpPr>
          <p:cNvPr id="140" name="Google Shape;140;p6"/>
          <p:cNvSpPr txBox="1"/>
          <p:nvPr/>
        </p:nvSpPr>
        <p:spPr>
          <a:xfrm>
            <a:off x="2350462" y="506260"/>
            <a:ext cx="15747456" cy="1070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99"/>
              <a:buFont typeface="Arial"/>
              <a:buNone/>
            </a:pPr>
            <a:r>
              <a:rPr lang="en-US" sz="6399" b="1" i="0" u="none" strike="noStrike" cap="none">
                <a:solidFill>
                  <a:srgbClr val="674733"/>
                </a:solidFill>
                <a:latin typeface="Roboto"/>
                <a:ea typeface="Roboto"/>
                <a:cs typeface="Roboto"/>
                <a:sym typeface="Roboto"/>
              </a:rPr>
              <a:t>Jouw persoonlijke energiemonitor</a:t>
            </a:r>
            <a:endParaRPr sz="6399" b="1" i="0" u="none" strike="noStrike" cap="none">
              <a:solidFill>
                <a:srgbClr val="6747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" name="Google Shape;141;p6"/>
          <p:cNvSpPr/>
          <p:nvPr/>
        </p:nvSpPr>
        <p:spPr>
          <a:xfrm rot="10800000">
            <a:off x="480783" y="3229239"/>
            <a:ext cx="5253513" cy="1864997"/>
          </a:xfrm>
          <a:custGeom>
            <a:avLst/>
            <a:gdLst/>
            <a:ahLst/>
            <a:cxnLst/>
            <a:rect l="l" t="t" r="r" b="b"/>
            <a:pathLst>
              <a:path w="10160000" h="3606800" extrusionOk="0">
                <a:moveTo>
                  <a:pt x="10160000" y="0"/>
                </a:moveTo>
                <a:lnTo>
                  <a:pt x="1041400" y="0"/>
                </a:lnTo>
                <a:lnTo>
                  <a:pt x="0" y="1803400"/>
                </a:lnTo>
                <a:lnTo>
                  <a:pt x="1041400" y="3606800"/>
                </a:lnTo>
                <a:lnTo>
                  <a:pt x="10160000" y="3606800"/>
                </a:lnTo>
                <a:lnTo>
                  <a:pt x="9118600" y="1803400"/>
                </a:lnTo>
                <a:close/>
              </a:path>
            </a:pathLst>
          </a:custGeom>
          <a:solidFill>
            <a:srgbClr val="DAAE65"/>
          </a:solidFill>
          <a:ln>
            <a:noFill/>
          </a:ln>
        </p:spPr>
      </p:sp>
      <p:sp>
        <p:nvSpPr>
          <p:cNvPr id="142" name="Google Shape;142;p6"/>
          <p:cNvSpPr txBox="1"/>
          <p:nvPr/>
        </p:nvSpPr>
        <p:spPr>
          <a:xfrm>
            <a:off x="6514707" y="4455898"/>
            <a:ext cx="5246370" cy="117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99"/>
              <a:buFont typeface="Arial"/>
              <a:buNone/>
            </a:pPr>
            <a:r>
              <a:rPr lang="en-US" sz="3099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Mentale en fysieke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</a:pPr>
            <a:r>
              <a:rPr lang="en-US" sz="3599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Veerkracht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6"/>
          <p:cNvSpPr txBox="1"/>
          <p:nvPr/>
        </p:nvSpPr>
        <p:spPr>
          <a:xfrm>
            <a:off x="12694694" y="3853445"/>
            <a:ext cx="5246370" cy="54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99"/>
              <a:buFont typeface="Arial"/>
              <a:buNone/>
            </a:pPr>
            <a:r>
              <a:rPr lang="en-US" sz="3099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Interne druk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6"/>
          <p:cNvSpPr txBox="1"/>
          <p:nvPr/>
        </p:nvSpPr>
        <p:spPr>
          <a:xfrm>
            <a:off x="480783" y="3879349"/>
            <a:ext cx="4876114" cy="498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81"/>
              <a:buFont typeface="Arial"/>
              <a:buNone/>
            </a:pPr>
            <a:r>
              <a:rPr lang="en-US" sz="2881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Externe druk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"/>
          <p:cNvSpPr txBox="1"/>
          <p:nvPr/>
        </p:nvSpPr>
        <p:spPr>
          <a:xfrm>
            <a:off x="480783" y="5551909"/>
            <a:ext cx="4613103" cy="3472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rPr lang="en-US" sz="2799" b="1" i="0" u="none" strike="noStrike" cap="none">
                <a:solidFill>
                  <a:srgbClr val="BF6D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Feiten &amp; omstandigheden: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4511" marR="0" lvl="1" indent="-302256" algn="just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BF6D5A"/>
              </a:buClr>
              <a:buSzPts val="2799"/>
              <a:buFont typeface="Arial"/>
              <a:buChar char="•"/>
            </a:pPr>
            <a:r>
              <a:rPr lang="en-US" sz="2799" b="0" i="0" u="none" strike="noStrike" cap="none">
                <a:solidFill>
                  <a:srgbClr val="BF6D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werk</a:t>
            </a:r>
            <a:endParaRPr sz="2799" b="0" i="0" u="none" strike="noStrike" cap="none">
              <a:solidFill>
                <a:srgbClr val="BF6D5A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604511" marR="0" lvl="1" indent="-302256" algn="just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BF6D5A"/>
              </a:buClr>
              <a:buSzPts val="2799"/>
              <a:buFont typeface="Arial"/>
              <a:buChar char="•"/>
            </a:pPr>
            <a:r>
              <a:rPr lang="en-US" sz="2799" b="0" i="0" u="none" strike="noStrike" cap="none">
                <a:solidFill>
                  <a:srgbClr val="BF6D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gezin</a:t>
            </a:r>
            <a:endParaRPr sz="2799" b="0" i="0" u="none" strike="noStrike" cap="none">
              <a:solidFill>
                <a:srgbClr val="BF6D5A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604511" marR="0" lvl="1" indent="-302256" algn="just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BF6D5A"/>
              </a:buClr>
              <a:buSzPts val="2799"/>
              <a:buFont typeface="Arial"/>
              <a:buChar char="•"/>
            </a:pPr>
            <a:r>
              <a:rPr lang="en-US" sz="2799" b="0" i="0" u="none" strike="noStrike" cap="none">
                <a:solidFill>
                  <a:srgbClr val="BF6D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mantelzorg</a:t>
            </a:r>
            <a:endParaRPr sz="2799" b="0" i="0" u="none" strike="noStrike" cap="none">
              <a:solidFill>
                <a:srgbClr val="BF6D5A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604511" marR="0" lvl="1" indent="-302256" algn="just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BF6D5A"/>
              </a:buClr>
              <a:buSzPts val="2799"/>
              <a:buFont typeface="Arial"/>
              <a:buChar char="•"/>
            </a:pPr>
            <a:r>
              <a:rPr lang="en-US" sz="2799" b="0" i="0" u="none" strike="noStrike" cap="none">
                <a:solidFill>
                  <a:srgbClr val="BF6D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ziekte</a:t>
            </a:r>
            <a:endParaRPr sz="2799" b="0" i="0" u="none" strike="noStrike" cap="none">
              <a:solidFill>
                <a:srgbClr val="BF6D5A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604511" marR="0" lvl="1" indent="-302256" algn="just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BF6D5A"/>
              </a:buClr>
              <a:buSzPts val="2799"/>
              <a:buFont typeface="Arial"/>
              <a:buChar char="•"/>
            </a:pPr>
            <a:r>
              <a:rPr lang="en-US" sz="2799" b="0" i="0" u="none" strike="noStrike" cap="none">
                <a:solidFill>
                  <a:srgbClr val="BF6D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financiën</a:t>
            </a:r>
            <a:endParaRPr sz="2799" b="0" i="0" u="none" strike="noStrike" cap="none">
              <a:solidFill>
                <a:srgbClr val="BF6D5A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604511" marR="0" lvl="1" indent="-302256" algn="just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BF6D5A"/>
              </a:buClr>
              <a:buSzPts val="2799"/>
              <a:buFont typeface="Arial"/>
              <a:buChar char="•"/>
            </a:pPr>
            <a:r>
              <a:rPr lang="en-US" sz="2799" b="0" i="0" u="none" strike="noStrike" cap="none">
                <a:solidFill>
                  <a:srgbClr val="BF6D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wonen</a:t>
            </a:r>
            <a:endParaRPr sz="2799" b="0" i="0" u="none" strike="noStrike" cap="none">
              <a:solidFill>
                <a:srgbClr val="BF6D5A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6" name="Google Shape;146;p6"/>
          <p:cNvSpPr txBox="1"/>
          <p:nvPr/>
        </p:nvSpPr>
        <p:spPr>
          <a:xfrm>
            <a:off x="14630401" y="5551909"/>
            <a:ext cx="3086100" cy="1986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rPr lang="en-US" sz="2799" b="1" i="0" u="none" strike="noStrike" cap="none">
                <a:solidFill>
                  <a:srgbClr val="BF6D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Ervaren druk: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4511" marR="0" lvl="1" indent="-302256" algn="just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BF6D5A"/>
              </a:buClr>
              <a:buSzPts val="2799"/>
              <a:buFont typeface="Arial"/>
              <a:buChar char="•"/>
            </a:pPr>
            <a:r>
              <a:rPr lang="en-US" sz="2799" b="0" i="0" u="none" strike="noStrike" cap="none">
                <a:solidFill>
                  <a:srgbClr val="BF6D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persoonlijkheid</a:t>
            </a:r>
            <a:endParaRPr sz="2799" b="0" i="0" u="none" strike="noStrike" cap="none">
              <a:solidFill>
                <a:srgbClr val="BF6D5A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604511" marR="0" lvl="1" indent="-302256" algn="just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BF6D5A"/>
              </a:buClr>
              <a:buSzPts val="2799"/>
              <a:buFont typeface="Arial"/>
              <a:buChar char="•"/>
            </a:pPr>
            <a:r>
              <a:rPr lang="en-US" sz="2799" b="0" i="0" u="none" strike="noStrike" cap="none">
                <a:solidFill>
                  <a:srgbClr val="BF6D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overtuigingen</a:t>
            </a:r>
            <a:endParaRPr sz="2799" b="0" i="0" u="none" strike="noStrike" cap="none">
              <a:solidFill>
                <a:srgbClr val="BF6D5A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604511" marR="0" lvl="1" indent="-302256" algn="just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BF6D5A"/>
              </a:buClr>
              <a:buSzPts val="2799"/>
              <a:buFont typeface="Arial"/>
              <a:buChar char="•"/>
            </a:pPr>
            <a:r>
              <a:rPr lang="en-US" sz="2799" b="0" i="0" u="none" strike="noStrike" cap="none">
                <a:solidFill>
                  <a:srgbClr val="BF6D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oude patronen</a:t>
            </a:r>
            <a:endParaRPr sz="2799" b="0" i="0" u="none" strike="noStrike" cap="none">
              <a:solidFill>
                <a:srgbClr val="BF6D5A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7" name="Google Shape;147;p6"/>
          <p:cNvSpPr txBox="1"/>
          <p:nvPr/>
        </p:nvSpPr>
        <p:spPr>
          <a:xfrm>
            <a:off x="6990080" y="7830082"/>
            <a:ext cx="2872841" cy="1986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rPr lang="en-US" sz="2799" b="1" i="0" u="none" strike="noStrike" cap="none">
                <a:solidFill>
                  <a:srgbClr val="516E5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Fysiek: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4511" marR="0" lvl="1" indent="-302256" algn="just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516E58"/>
              </a:buClr>
              <a:buSzPts val="2799"/>
              <a:buFont typeface="Arial"/>
              <a:buChar char="•"/>
            </a:pPr>
            <a:r>
              <a:rPr lang="en-US" sz="2799" b="0" i="0" u="none" strike="noStrike" cap="none">
                <a:solidFill>
                  <a:srgbClr val="516E5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bewegen</a:t>
            </a:r>
            <a:endParaRPr sz="2799" b="0" i="0" u="none" strike="noStrike" cap="none">
              <a:solidFill>
                <a:srgbClr val="516E5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604511" marR="0" lvl="1" indent="-302256" algn="just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516E58"/>
              </a:buClr>
              <a:buSzPts val="2799"/>
              <a:buFont typeface="Arial"/>
              <a:buChar char="•"/>
            </a:pPr>
            <a:r>
              <a:rPr lang="en-US" sz="2799" b="0" i="0" u="none" strike="noStrike" cap="none">
                <a:solidFill>
                  <a:srgbClr val="516E5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voeding</a:t>
            </a:r>
            <a:endParaRPr sz="2799" b="0" i="0" u="none" strike="noStrike" cap="none">
              <a:solidFill>
                <a:srgbClr val="516E5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604511" marR="0" lvl="1" indent="-302256" algn="just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516E58"/>
              </a:buClr>
              <a:buSzPts val="2799"/>
              <a:buFont typeface="Arial"/>
              <a:buChar char="•"/>
            </a:pPr>
            <a:r>
              <a:rPr lang="en-US" sz="2799" b="0" i="0" u="none" strike="noStrike" cap="none">
                <a:solidFill>
                  <a:srgbClr val="516E5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ontspanning</a:t>
            </a:r>
            <a:endParaRPr sz="2799" b="0" i="0" u="none" strike="noStrike" cap="none">
              <a:solidFill>
                <a:srgbClr val="516E5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8" name="Google Shape;148;p6"/>
          <p:cNvSpPr txBox="1"/>
          <p:nvPr/>
        </p:nvSpPr>
        <p:spPr>
          <a:xfrm>
            <a:off x="10059833" y="7830082"/>
            <a:ext cx="3668449" cy="1986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rPr lang="en-US" sz="2799" b="1" i="0" u="none" strike="noStrike" cap="none">
                <a:solidFill>
                  <a:srgbClr val="516E5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Mentaal: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4511" marR="0" lvl="1" indent="-302256" algn="just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516E58"/>
              </a:buClr>
              <a:buSzPts val="2799"/>
              <a:buFont typeface="Arial"/>
              <a:buChar char="•"/>
            </a:pPr>
            <a:r>
              <a:rPr lang="en-US" sz="2799" b="0" i="0" u="none" strike="noStrike" cap="none">
                <a:solidFill>
                  <a:srgbClr val="516E5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positief denken</a:t>
            </a:r>
            <a:endParaRPr sz="2799" b="0" i="0" u="none" strike="noStrike" cap="none">
              <a:solidFill>
                <a:srgbClr val="516E5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604511" marR="0" lvl="1" indent="-302256" algn="just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516E58"/>
              </a:buClr>
              <a:buSzPts val="2799"/>
              <a:buFont typeface="Arial"/>
              <a:buChar char="•"/>
            </a:pPr>
            <a:r>
              <a:rPr lang="en-US" sz="2799" b="0" i="0" u="none" strike="noStrike" cap="none">
                <a:solidFill>
                  <a:srgbClr val="516E5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sociale steun</a:t>
            </a:r>
            <a:endParaRPr sz="2799" b="0" i="0" u="none" strike="noStrike" cap="none">
              <a:solidFill>
                <a:srgbClr val="516E5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604511" marR="0" lvl="1" indent="-302256" algn="just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516E58"/>
              </a:buClr>
              <a:buSzPts val="2799"/>
              <a:buFont typeface="Arial"/>
              <a:buChar char="•"/>
            </a:pPr>
            <a:r>
              <a:rPr lang="en-US" sz="2799" b="0" i="0" u="none" strike="noStrike" cap="none">
                <a:solidFill>
                  <a:srgbClr val="516E5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waarde(n)vol leven</a:t>
            </a:r>
            <a:endParaRPr sz="2799" b="0" i="0" u="none" strike="noStrike" cap="none">
              <a:solidFill>
                <a:srgbClr val="516E5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/>
          <p:nvPr/>
        </p:nvSpPr>
        <p:spPr>
          <a:xfrm>
            <a:off x="0" y="0"/>
            <a:ext cx="8210643" cy="10287001"/>
          </a:xfrm>
          <a:prstGeom prst="rect">
            <a:avLst/>
          </a:prstGeom>
          <a:solidFill>
            <a:srgbClr val="ED83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7"/>
          <p:cNvSpPr/>
          <p:nvPr/>
        </p:nvSpPr>
        <p:spPr>
          <a:xfrm rot="-5400000">
            <a:off x="13871934" y="-3138060"/>
            <a:ext cx="20651" cy="9476519"/>
          </a:xfrm>
          <a:prstGeom prst="rect">
            <a:avLst/>
          </a:prstGeom>
          <a:solidFill>
            <a:srgbClr val="9CAE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227"/>
            <a:ext cx="3055412" cy="205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7"/>
          <p:cNvPicPr preferRelativeResize="0"/>
          <p:nvPr/>
        </p:nvPicPr>
        <p:blipFill rotWithShape="1">
          <a:blip r:embed="rId4">
            <a:alphaModFix/>
          </a:blip>
          <a:srcRect t="18884" b="18884"/>
          <a:stretch/>
        </p:blipFill>
        <p:spPr>
          <a:xfrm>
            <a:off x="0" y="7337474"/>
            <a:ext cx="8210643" cy="287411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7"/>
          <p:cNvSpPr txBox="1"/>
          <p:nvPr/>
        </p:nvSpPr>
        <p:spPr>
          <a:xfrm>
            <a:off x="9671641" y="2388508"/>
            <a:ext cx="7246293" cy="2290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49"/>
              <a:buFont typeface="Arial"/>
              <a:buNone/>
            </a:pPr>
            <a:r>
              <a:rPr lang="en-US" sz="4349" b="1" i="0" u="none" strike="noStrike" cap="none" dirty="0">
                <a:solidFill>
                  <a:srgbClr val="674733"/>
                </a:solidFill>
                <a:latin typeface="Roboto"/>
                <a:ea typeface="Roboto"/>
                <a:cs typeface="Roboto"/>
                <a:sym typeface="Roboto"/>
              </a:rPr>
              <a:t>AAN DE SLAG MET JOUW PERSOONLIJKE ENERGIEMONITOR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7"/>
          <p:cNvSpPr txBox="1"/>
          <p:nvPr/>
        </p:nvSpPr>
        <p:spPr>
          <a:xfrm>
            <a:off x="11048999" y="4683480"/>
            <a:ext cx="6453461" cy="1186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65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400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12"/>
              <a:buFont typeface="Arial"/>
              <a:buNone/>
            </a:pPr>
            <a:endParaRPr sz="3412" b="0" i="0" u="none" strike="noStrike" cap="none">
              <a:solidFill>
                <a:srgbClr val="6747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7"/>
          <p:cNvSpPr txBox="1"/>
          <p:nvPr/>
        </p:nvSpPr>
        <p:spPr>
          <a:xfrm>
            <a:off x="1349746" y="2007085"/>
            <a:ext cx="5288646" cy="5020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674733"/>
                </a:solidFill>
                <a:latin typeface="Questrial"/>
                <a:ea typeface="Questrial"/>
                <a:cs typeface="Questrial"/>
                <a:sym typeface="Questrial"/>
              </a:rPr>
              <a:t>Verboden woorden: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2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misschien</a:t>
            </a:r>
            <a:endParaRPr sz="2800" b="1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2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proberen</a:t>
            </a:r>
            <a:endParaRPr sz="2800" b="1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2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moeten</a:t>
            </a:r>
            <a:endParaRPr sz="2800" b="1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2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zou</a:t>
            </a:r>
            <a:endParaRPr sz="2800" b="1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2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eigenlijk</a:t>
            </a:r>
            <a:endParaRPr sz="2800" b="1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1" name="Google Shape;161;p7"/>
          <p:cNvSpPr/>
          <p:nvPr/>
        </p:nvSpPr>
        <p:spPr>
          <a:xfrm>
            <a:off x="11885087" y="5798381"/>
            <a:ext cx="2819400" cy="2819419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7"/>
          <p:cNvSpPr/>
          <p:nvPr/>
        </p:nvSpPr>
        <p:spPr>
          <a:xfrm rot="10800000">
            <a:off x="15450320" y="6438900"/>
            <a:ext cx="2052139" cy="1186606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7"/>
          <p:cNvSpPr/>
          <p:nvPr/>
        </p:nvSpPr>
        <p:spPr>
          <a:xfrm>
            <a:off x="8534400" y="6438899"/>
            <a:ext cx="2819399" cy="1186607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7"/>
          <p:cNvSpPr txBox="1"/>
          <p:nvPr/>
        </p:nvSpPr>
        <p:spPr>
          <a:xfrm>
            <a:off x="15773400" y="6862943"/>
            <a:ext cx="1905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INTERNE DRUK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7"/>
          <p:cNvSpPr txBox="1"/>
          <p:nvPr/>
        </p:nvSpPr>
        <p:spPr>
          <a:xfrm>
            <a:off x="9095365" y="6855426"/>
            <a:ext cx="1905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EXTERNE DRUK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7"/>
          <p:cNvSpPr txBox="1"/>
          <p:nvPr/>
        </p:nvSpPr>
        <p:spPr>
          <a:xfrm>
            <a:off x="12340249" y="6912593"/>
            <a:ext cx="1905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VEERKRACHT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615136"/>
            <a:ext cx="3243916" cy="167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8" descr="Afbeelding met kop, koffie, bord, tafel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72188" y="1381965"/>
            <a:ext cx="12215812" cy="745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8"/>
          <p:cNvSpPr txBox="1"/>
          <p:nvPr/>
        </p:nvSpPr>
        <p:spPr>
          <a:xfrm>
            <a:off x="5763271" y="2587083"/>
            <a:ext cx="7908123" cy="315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916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2916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49"/>
              <a:buFont typeface="Arial"/>
              <a:buNone/>
            </a:pPr>
            <a:r>
              <a:rPr lang="en-US" sz="7200" b="1" dirty="0">
                <a:solidFill>
                  <a:srgbClr val="FFFFFF"/>
                </a:solidFill>
                <a:latin typeface="Roboto"/>
                <a:ea typeface="Roboto"/>
                <a:sym typeface="Roboto"/>
              </a:rPr>
              <a:t>Break-out rooms</a:t>
            </a:r>
            <a:endParaRPr sz="7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1475" y="172774"/>
            <a:ext cx="1075525" cy="1197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3"/>
          <p:cNvSpPr/>
          <p:nvPr/>
        </p:nvSpPr>
        <p:spPr>
          <a:xfrm>
            <a:off x="5815979" y="1796452"/>
            <a:ext cx="12469039" cy="6924175"/>
          </a:xfrm>
          <a:prstGeom prst="rect">
            <a:avLst/>
          </a:prstGeom>
          <a:solidFill>
            <a:srgbClr val="ED83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3"/>
          <p:cNvSpPr/>
          <p:nvPr/>
        </p:nvSpPr>
        <p:spPr>
          <a:xfrm>
            <a:off x="17170090" y="-94377"/>
            <a:ext cx="20651" cy="10893473"/>
          </a:xfrm>
          <a:prstGeom prst="rect">
            <a:avLst/>
          </a:prstGeom>
          <a:solidFill>
            <a:srgbClr val="ED83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154" y="189980"/>
            <a:ext cx="3243916" cy="1671864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3"/>
          <p:cNvSpPr txBox="1"/>
          <p:nvPr/>
        </p:nvSpPr>
        <p:spPr>
          <a:xfrm>
            <a:off x="6318984" y="1121940"/>
            <a:ext cx="11969016" cy="9071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endParaRPr lang="nl-NL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nl-NL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nl-NL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Wissel inspanning en ontspanning dagelijks zoveel mogelijk af:</a:t>
            </a:r>
          </a:p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nl-NL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 </a:t>
            </a:r>
            <a:r>
              <a:rPr lang="nl-NL" sz="3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Pomodorotechniek</a:t>
            </a:r>
            <a:r>
              <a:rPr lang="nl-NL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(50-10)  ECHTE pauzemomenten 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Zorg voor een goede balans in energiegevers en -nemers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Beweeg dagelijks minimaal een halfuurtje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Beperk koffie, alcohol en snelle koolhydraten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Beperk (‘s avonds) je schermtijd voor een betere nachtrust</a:t>
            </a:r>
          </a:p>
          <a:p>
            <a:pPr marL="457200" indent="-4572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Durf “ja” te zeggen tegen jezelf en “nee” tegen de ander</a:t>
            </a:r>
          </a:p>
          <a:p>
            <a:pPr marR="0" lvl="0" algn="ctr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3749"/>
            </a:pPr>
            <a:r>
              <a:rPr lang="en-US" sz="3749" b="1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49"/>
              <a:buFont typeface="Arial"/>
              <a:buNone/>
            </a:pPr>
            <a:endParaRPr sz="3749" b="1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49" b="1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A5D580B-B6EC-B009-5582-EDA7E740B7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1860" y="2434487"/>
            <a:ext cx="6924175" cy="6924175"/>
          </a:xfrm>
          <a:prstGeom prst="rect">
            <a:avLst/>
          </a:prstGeom>
        </p:spPr>
      </p:pic>
      <p:pic>
        <p:nvPicPr>
          <p:cNvPr id="11" name="Google Shape;176;p8">
            <a:extLst>
              <a:ext uri="{FF2B5EF4-FFF2-40B4-BE49-F238E27FC236}">
                <a16:creationId xmlns:a16="http://schemas.microsoft.com/office/drawing/2014/main" id="{AAC4CA9F-A1E9-A051-94B7-0225CAF2A6E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3272" y="307067"/>
            <a:ext cx="1075525" cy="119745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038539AD-7872-97B3-3DBE-E994100D952C}"/>
              </a:ext>
            </a:extLst>
          </p:cNvPr>
          <p:cNvSpPr txBox="1"/>
          <p:nvPr/>
        </p:nvSpPr>
        <p:spPr>
          <a:xfrm>
            <a:off x="1718490" y="515923"/>
            <a:ext cx="5767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tx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ENERGIEMANAGEMENT</a:t>
            </a:r>
          </a:p>
        </p:txBody>
      </p:sp>
    </p:spTree>
    <p:extLst>
      <p:ext uri="{BB962C8B-B14F-4D97-AF65-F5344CB8AC3E}">
        <p14:creationId xmlns:p14="http://schemas.microsoft.com/office/powerpoint/2010/main" val="790343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EC4DE067-11C7-A827-28B7-49769C139B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7070" r="6245" b="2494"/>
          <a:stretch/>
        </p:blipFill>
        <p:spPr>
          <a:xfrm>
            <a:off x="-204028" y="2361663"/>
            <a:ext cx="7408651" cy="5555703"/>
          </a:xfrm>
          <a:prstGeom prst="rect">
            <a:avLst/>
          </a:prstGeom>
        </p:spPr>
      </p:pic>
      <p:sp>
        <p:nvSpPr>
          <p:cNvPr id="322" name="Google Shape;322;p23"/>
          <p:cNvSpPr/>
          <p:nvPr/>
        </p:nvSpPr>
        <p:spPr>
          <a:xfrm>
            <a:off x="6652912" y="1504525"/>
            <a:ext cx="11643314" cy="8477098"/>
          </a:xfrm>
          <a:prstGeom prst="rect">
            <a:avLst/>
          </a:prstGeom>
          <a:solidFill>
            <a:srgbClr val="ED83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3"/>
          <p:cNvSpPr/>
          <p:nvPr/>
        </p:nvSpPr>
        <p:spPr>
          <a:xfrm>
            <a:off x="17259300" y="-303236"/>
            <a:ext cx="20651" cy="10893473"/>
          </a:xfrm>
          <a:prstGeom prst="rect">
            <a:avLst/>
          </a:prstGeom>
          <a:solidFill>
            <a:srgbClr val="ED83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1154" y="189980"/>
            <a:ext cx="3243916" cy="1671864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3"/>
          <p:cNvSpPr txBox="1"/>
          <p:nvPr/>
        </p:nvSpPr>
        <p:spPr>
          <a:xfrm>
            <a:off x="7204624" y="616719"/>
            <a:ext cx="10548117" cy="10941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endParaRPr lang="nl-NL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nl-NL" sz="4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nl-NL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nl-NL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 elkaar tot steun en toon interesse in elkaar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Manage verwachtingen en ga niet uit van aannames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Doe waar je goed in bent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Houd je gedrag en houding positief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Geef vaker een welgemeend compliment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Doorbreek de sleur en doe het eens anders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Blijf jezelf ontwikkelen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Neem op tijd afstand en relativeer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Gebruik humor, lachen is gezond;)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Vier samen successen!</a:t>
            </a:r>
          </a:p>
          <a:p>
            <a:pPr marL="0" indent="0">
              <a:buNone/>
            </a:pPr>
            <a:endParaRPr lang="nl-NL" sz="4000" dirty="0"/>
          </a:p>
          <a:p>
            <a:pPr marL="0" marR="0" lvl="0" indent="0" algn="ctr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49"/>
              <a:buFont typeface="Arial"/>
              <a:buNone/>
            </a:pPr>
            <a:endParaRPr sz="3749" b="1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49" b="1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" name="Google Shape;176;p8">
            <a:extLst>
              <a:ext uri="{FF2B5EF4-FFF2-40B4-BE49-F238E27FC236}">
                <a16:creationId xmlns:a16="http://schemas.microsoft.com/office/drawing/2014/main" id="{AAC4CA9F-A1E9-A051-94B7-0225CAF2A6E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3272" y="307067"/>
            <a:ext cx="1075525" cy="119745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2517DAF6-C7FC-193F-95B1-7BE6E8B8104F}"/>
              </a:ext>
            </a:extLst>
          </p:cNvPr>
          <p:cNvSpPr txBox="1"/>
          <p:nvPr/>
        </p:nvSpPr>
        <p:spPr>
          <a:xfrm>
            <a:off x="2296633" y="662885"/>
            <a:ext cx="10237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tx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WERKPLEZIER</a:t>
            </a:r>
          </a:p>
        </p:txBody>
      </p:sp>
    </p:spTree>
    <p:extLst>
      <p:ext uri="{BB962C8B-B14F-4D97-AF65-F5344CB8AC3E}">
        <p14:creationId xmlns:p14="http://schemas.microsoft.com/office/powerpoint/2010/main" val="3702761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</TotalTime>
  <Words>950</Words>
  <Application>Microsoft Office PowerPoint</Application>
  <PresentationFormat>Aangepast</PresentationFormat>
  <Paragraphs>138</Paragraphs>
  <Slides>12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21" baseType="lpstr">
      <vt:lpstr>Roboto Light</vt:lpstr>
      <vt:lpstr>Questrial</vt:lpstr>
      <vt:lpstr>Calibri</vt:lpstr>
      <vt:lpstr>Roboto Condensed</vt:lpstr>
      <vt:lpstr>Roboto</vt:lpstr>
      <vt:lpstr>Arial</vt:lpstr>
      <vt:lpstr>Noto Sans Symbols</vt:lpstr>
      <vt:lpstr>Montserrat SemiBold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WERKPLEZIER 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Cecile</dc:creator>
  <cp:lastModifiedBy>Margot Arts</cp:lastModifiedBy>
  <cp:revision>6</cp:revision>
  <cp:lastPrinted>2022-11-21T14:39:34Z</cp:lastPrinted>
  <dcterms:modified xsi:type="dcterms:W3CDTF">2022-11-22T10:10:19Z</dcterms:modified>
</cp:coreProperties>
</file>