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Aileron Heavy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rlito Bold" panose="020B0604020202020204" charset="0"/>
      <p:regular r:id="rId23"/>
    </p:embeddedFont>
    <p:embeddedFont>
      <p:font typeface="Montserrat Semi-Bold" panose="020B0604020202020204" charset="0"/>
      <p:regular r:id="rId24"/>
    </p:embeddedFont>
    <p:embeddedFont>
      <p:font typeface="Poppins" panose="00000500000000000000" pitchFamily="2" charset="0"/>
      <p:regular r:id="rId25"/>
      <p:bold r:id="rId26"/>
      <p:italic r:id="rId27"/>
      <p:boldItalic r:id="rId28"/>
    </p:embeddedFont>
    <p:embeddedFont>
      <p:font typeface="Poppins Bold" panose="00000800000000000000" charset="0"/>
      <p:regular r:id="rId29"/>
    </p:embeddedFont>
    <p:embeddedFont>
      <p:font typeface="Roboto Bold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6" d="100"/>
          <a:sy n="36" d="100"/>
        </p:scale>
        <p:origin x="1140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8410" b="841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995269" y="1028700"/>
            <a:ext cx="14297462" cy="6283641"/>
          </a:xfrm>
          <a:prstGeom prst="rect">
            <a:avLst/>
          </a:prstGeom>
          <a:solidFill>
            <a:srgbClr val="9CAE94"/>
          </a:solidFill>
        </p:spPr>
      </p:sp>
      <p:sp>
        <p:nvSpPr>
          <p:cNvPr id="4" name="AutoShape 4"/>
          <p:cNvSpPr/>
          <p:nvPr/>
        </p:nvSpPr>
        <p:spPr>
          <a:xfrm>
            <a:off x="1028700" y="-303236"/>
            <a:ext cx="20651" cy="10893473"/>
          </a:xfrm>
          <a:prstGeom prst="rect">
            <a:avLst/>
          </a:prstGeom>
          <a:solidFill>
            <a:srgbClr val="ED833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76500" y="1180703"/>
            <a:ext cx="3243916" cy="167186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995269" y="2776368"/>
            <a:ext cx="14297462" cy="200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9"/>
              </a:lnSpc>
            </a:pPr>
            <a:r>
              <a:rPr lang="en-US" sz="3849">
                <a:solidFill>
                  <a:srgbClr val="ED8338"/>
                </a:solidFill>
                <a:latin typeface="Roboto Bold"/>
              </a:rPr>
              <a:t> </a:t>
            </a:r>
          </a:p>
          <a:p>
            <a:pPr algn="ctr">
              <a:lnSpc>
                <a:spcPts val="5389"/>
              </a:lnSpc>
            </a:pPr>
            <a:endParaRPr lang="en-US" sz="3849">
              <a:solidFill>
                <a:srgbClr val="ED8338"/>
              </a:solidFill>
              <a:latin typeface="Roboto Bold"/>
            </a:endParaRPr>
          </a:p>
          <a:p>
            <a:pPr algn="ctr">
              <a:lnSpc>
                <a:spcPts val="5389"/>
              </a:lnSpc>
            </a:pPr>
            <a:r>
              <a:rPr lang="en-US" sz="3849">
                <a:solidFill>
                  <a:srgbClr val="FFFFFF"/>
                </a:solidFill>
                <a:latin typeface="Roboto Bold"/>
              </a:rPr>
              <a:t>NAAM EN DATUM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4849" r="14849"/>
          <a:stretch>
            <a:fillRect/>
          </a:stretch>
        </p:blipFill>
        <p:spPr>
          <a:xfrm>
            <a:off x="-159667" y="-48185"/>
            <a:ext cx="11018181" cy="1038336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5789664" y="1209094"/>
            <a:ext cx="10279395" cy="7868812"/>
          </a:xfrm>
          <a:prstGeom prst="rect">
            <a:avLst/>
          </a:prstGeom>
          <a:solidFill>
            <a:srgbClr val="ED8338"/>
          </a:solidFill>
        </p:spPr>
      </p:sp>
      <p:sp>
        <p:nvSpPr>
          <p:cNvPr id="4" name="AutoShape 4"/>
          <p:cNvSpPr/>
          <p:nvPr/>
        </p:nvSpPr>
        <p:spPr>
          <a:xfrm>
            <a:off x="17259300" y="-303236"/>
            <a:ext cx="20651" cy="10893473"/>
          </a:xfrm>
          <a:prstGeom prst="rect">
            <a:avLst/>
          </a:prstGeom>
          <a:solidFill>
            <a:srgbClr val="ED833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8615136"/>
            <a:ext cx="3243916" cy="167186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EDBAA7D-7461-0C61-E7EA-C51976949946}"/>
              </a:ext>
            </a:extLst>
          </p:cNvPr>
          <p:cNvSpPr txBox="1"/>
          <p:nvPr/>
        </p:nvSpPr>
        <p:spPr>
          <a:xfrm>
            <a:off x="7373471" y="3162300"/>
            <a:ext cx="6684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Stressklachten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25152" y="93504"/>
            <a:ext cx="8046690" cy="1870391"/>
          </a:xfrm>
          <a:prstGeom prst="rect">
            <a:avLst/>
          </a:prstGeom>
          <a:solidFill>
            <a:srgbClr val="ED8338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72190" y="495357"/>
            <a:ext cx="8646880" cy="92962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5152" y="8347566"/>
            <a:ext cx="1636010" cy="182146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0" y="420529"/>
            <a:ext cx="7663810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639"/>
              </a:lnSpc>
            </a:pPr>
            <a:r>
              <a:rPr lang="en-US" sz="7199">
                <a:solidFill>
                  <a:srgbClr val="F4F8F3"/>
                </a:solidFill>
                <a:latin typeface="Aileron Heavy"/>
              </a:rPr>
              <a:t>VEERKRACHT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207" r="10207"/>
          <a:stretch>
            <a:fillRect/>
          </a:stretch>
        </p:blipFill>
        <p:spPr>
          <a:xfrm>
            <a:off x="-159667" y="-48185"/>
            <a:ext cx="11018181" cy="1038336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5789664" y="1209094"/>
            <a:ext cx="10279395" cy="7868812"/>
          </a:xfrm>
          <a:prstGeom prst="rect">
            <a:avLst/>
          </a:prstGeom>
          <a:solidFill>
            <a:srgbClr val="ED8338"/>
          </a:solidFill>
        </p:spPr>
      </p:sp>
      <p:sp>
        <p:nvSpPr>
          <p:cNvPr id="4" name="AutoShape 4"/>
          <p:cNvSpPr/>
          <p:nvPr/>
        </p:nvSpPr>
        <p:spPr>
          <a:xfrm>
            <a:off x="17259300" y="-303236"/>
            <a:ext cx="20651" cy="10893473"/>
          </a:xfrm>
          <a:prstGeom prst="rect">
            <a:avLst/>
          </a:prstGeom>
          <a:solidFill>
            <a:srgbClr val="ED833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8615136"/>
            <a:ext cx="3243916" cy="167186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AE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19933" y="1013030"/>
            <a:ext cx="3951225" cy="3951225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316842" y="1013030"/>
            <a:ext cx="3951225" cy="3951225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316842" y="5322745"/>
            <a:ext cx="3951225" cy="3951225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5019933" y="5322745"/>
            <a:ext cx="3951225" cy="3951225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7139337" y="3133319"/>
            <a:ext cx="2441248" cy="122062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9304182" y="3743631"/>
            <a:ext cx="2441248" cy="12206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8681065" y="5933057"/>
            <a:ext cx="2441248" cy="122062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29910" y="5322745"/>
            <a:ext cx="2441248" cy="1220624"/>
          </a:xfrm>
          <a:prstGeom prst="rect">
            <a:avLst/>
          </a:prstGeom>
        </p:spPr>
      </p:pic>
      <p:grpSp>
        <p:nvGrpSpPr>
          <p:cNvPr id="14" name="Group 14"/>
          <p:cNvGrpSpPr>
            <a:grpSpLocks noChangeAspect="1"/>
          </p:cNvGrpSpPr>
          <p:nvPr/>
        </p:nvGrpSpPr>
        <p:grpSpPr>
          <a:xfrm rot="5400000">
            <a:off x="8902882" y="3385141"/>
            <a:ext cx="827921" cy="716979"/>
            <a:chOff x="0" y="0"/>
            <a:chExt cx="6350000" cy="54991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D8338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-5400000">
            <a:off x="8531732" y="6184879"/>
            <a:ext cx="827921" cy="716979"/>
            <a:chOff x="0" y="0"/>
            <a:chExt cx="6350000" cy="54991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516E58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-10800000">
            <a:off x="10110846" y="4952335"/>
            <a:ext cx="827921" cy="716979"/>
            <a:chOff x="0" y="0"/>
            <a:chExt cx="6350000" cy="54991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BF6D5A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7336573" y="4619160"/>
            <a:ext cx="827921" cy="716979"/>
            <a:chOff x="0" y="0"/>
            <a:chExt cx="6350000" cy="54991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BF6D5A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5904" y="9018405"/>
            <a:ext cx="2461454" cy="1268595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14343343" y="1225052"/>
            <a:ext cx="3317315" cy="3128891"/>
            <a:chOff x="0" y="0"/>
            <a:chExt cx="6350000" cy="598932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5989320"/>
            </a:xfrm>
            <a:custGeom>
              <a:avLst/>
              <a:gdLst/>
              <a:ahLst/>
              <a:cxnLst/>
              <a:rect l="l" t="t" r="r" b="b"/>
              <a:pathLst>
                <a:path w="6350000" h="5989320">
                  <a:moveTo>
                    <a:pt x="5332730" y="0"/>
                  </a:moveTo>
                  <a:lnTo>
                    <a:pt x="1017270" y="0"/>
                  </a:lnTo>
                  <a:cubicBezTo>
                    <a:pt x="455930" y="0"/>
                    <a:pt x="0" y="455930"/>
                    <a:pt x="0" y="1017270"/>
                  </a:cubicBezTo>
                  <a:lnTo>
                    <a:pt x="0" y="3679190"/>
                  </a:lnTo>
                  <a:cubicBezTo>
                    <a:pt x="0" y="4240530"/>
                    <a:pt x="455930" y="4696460"/>
                    <a:pt x="1017270" y="4696460"/>
                  </a:cubicBezTo>
                  <a:lnTo>
                    <a:pt x="1800860" y="4696460"/>
                  </a:lnTo>
                  <a:lnTo>
                    <a:pt x="1800860" y="5989320"/>
                  </a:lnTo>
                  <a:lnTo>
                    <a:pt x="2532380" y="4696460"/>
                  </a:lnTo>
                  <a:lnTo>
                    <a:pt x="5332730" y="4696460"/>
                  </a:lnTo>
                  <a:cubicBezTo>
                    <a:pt x="5894070" y="4696460"/>
                    <a:pt x="6350000" y="4240530"/>
                    <a:pt x="6350000" y="3679190"/>
                  </a:cubicBezTo>
                  <a:lnTo>
                    <a:pt x="6350000" y="1017270"/>
                  </a:lnTo>
                  <a:cubicBezTo>
                    <a:pt x="6350000" y="455930"/>
                    <a:pt x="5895340" y="0"/>
                    <a:pt x="5332730" y="0"/>
                  </a:cubicBezTo>
                  <a:lnTo>
                    <a:pt x="5332730" y="0"/>
                  </a:lnTo>
                  <a:close/>
                </a:path>
              </a:pathLst>
            </a:custGeom>
            <a:solidFill>
              <a:srgbClr val="ED8338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5290787" y="1259571"/>
            <a:ext cx="2745876" cy="44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02"/>
              </a:lnSpc>
            </a:pPr>
            <a:r>
              <a:rPr lang="en-US" sz="2430">
                <a:solidFill>
                  <a:srgbClr val="ED8338"/>
                </a:solidFill>
                <a:latin typeface="Poppins Bold"/>
              </a:rPr>
              <a:t>LICHTE STRESS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58121" y="1259571"/>
            <a:ext cx="2745876" cy="443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02"/>
              </a:lnSpc>
            </a:pPr>
            <a:r>
              <a:rPr lang="en-US" sz="2430">
                <a:solidFill>
                  <a:srgbClr val="BF6D5A"/>
                </a:solidFill>
                <a:latin typeface="Poppins Bold"/>
              </a:rPr>
              <a:t>MATIGE STRESS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957297" y="5483265"/>
            <a:ext cx="2893152" cy="443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02"/>
              </a:lnSpc>
            </a:pPr>
            <a:r>
              <a:rPr lang="en-US" sz="2430">
                <a:solidFill>
                  <a:srgbClr val="516E58"/>
                </a:solidFill>
                <a:latin typeface="Poppins Bold"/>
              </a:rPr>
              <a:t>OVERSPANNEN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152900" y="6053209"/>
            <a:ext cx="3296416" cy="443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02"/>
              </a:lnSpc>
            </a:pPr>
            <a:r>
              <a:rPr lang="en-US" sz="2430">
                <a:solidFill>
                  <a:srgbClr val="FFA900"/>
                </a:solidFill>
                <a:latin typeface="Poppins Bold"/>
              </a:rPr>
              <a:t>BURNOUT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152900" y="2059955"/>
            <a:ext cx="2444325" cy="182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4331" lvl="1" indent="-182166">
              <a:lnSpc>
                <a:spcPts val="2025"/>
              </a:lnSpc>
              <a:buFont typeface="Arial"/>
              <a:buChar char="•"/>
            </a:pPr>
            <a:r>
              <a:rPr lang="en-US" sz="1687">
                <a:solidFill>
                  <a:srgbClr val="545454"/>
                </a:solidFill>
                <a:latin typeface="Poppins"/>
              </a:rPr>
              <a:t>Onrust</a:t>
            </a:r>
          </a:p>
          <a:p>
            <a:pPr marL="364331" lvl="1" indent="-182166">
              <a:lnSpc>
                <a:spcPts val="2025"/>
              </a:lnSpc>
              <a:buFont typeface="Arial"/>
              <a:buChar char="•"/>
            </a:pPr>
            <a:r>
              <a:rPr lang="en-US" sz="1687">
                <a:solidFill>
                  <a:srgbClr val="545454"/>
                </a:solidFill>
                <a:latin typeface="Poppins"/>
              </a:rPr>
              <a:t>Vermoeidheid</a:t>
            </a:r>
          </a:p>
          <a:p>
            <a:pPr marL="364331" lvl="1" indent="-182166">
              <a:lnSpc>
                <a:spcPts val="2025"/>
              </a:lnSpc>
              <a:buFont typeface="Arial"/>
              <a:buChar char="•"/>
            </a:pPr>
            <a:r>
              <a:rPr lang="en-US" sz="1687">
                <a:solidFill>
                  <a:srgbClr val="545454"/>
                </a:solidFill>
                <a:latin typeface="Poppins"/>
              </a:rPr>
              <a:t>Vol hoofd</a:t>
            </a:r>
          </a:p>
          <a:p>
            <a:pPr marL="364331" lvl="1" indent="-182166">
              <a:lnSpc>
                <a:spcPts val="2025"/>
              </a:lnSpc>
              <a:buFont typeface="Arial"/>
              <a:buChar char="•"/>
            </a:pPr>
            <a:r>
              <a:rPr lang="en-US" sz="1687">
                <a:solidFill>
                  <a:srgbClr val="545454"/>
                </a:solidFill>
                <a:latin typeface="Poppins"/>
              </a:rPr>
              <a:t>Moeite om dingen los te laten</a:t>
            </a:r>
          </a:p>
          <a:p>
            <a:pPr>
              <a:lnSpc>
                <a:spcPts val="2025"/>
              </a:lnSpc>
            </a:pPr>
            <a:endParaRPr lang="en-US" sz="1687">
              <a:solidFill>
                <a:srgbClr val="545454"/>
              </a:solidFill>
              <a:latin typeface="Poppins"/>
            </a:endParaRPr>
          </a:p>
          <a:p>
            <a:pPr>
              <a:lnSpc>
                <a:spcPts val="2025"/>
              </a:lnSpc>
            </a:pPr>
            <a:r>
              <a:rPr lang="en-US" sz="1687">
                <a:solidFill>
                  <a:srgbClr val="BF6D5A"/>
                </a:solidFill>
                <a:latin typeface="Poppins Bold"/>
              </a:rPr>
              <a:t>Hersteltijd: dagen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731726" y="161290"/>
            <a:ext cx="4369445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2"/>
              </a:lnSpc>
              <a:spcBef>
                <a:spcPct val="0"/>
              </a:spcBef>
            </a:pPr>
            <a:r>
              <a:rPr lang="en-US" sz="4318">
                <a:solidFill>
                  <a:srgbClr val="FFFFFF"/>
                </a:solidFill>
                <a:latin typeface="Carlito Bold"/>
              </a:rPr>
              <a:t>fasen naar burnout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559673" y="1914831"/>
            <a:ext cx="2444325" cy="182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4331" lvl="1" indent="-182166">
              <a:lnSpc>
                <a:spcPts val="2025"/>
              </a:lnSpc>
              <a:buFont typeface="Arial"/>
              <a:buChar char="•"/>
            </a:pPr>
            <a:r>
              <a:rPr lang="en-US" sz="1687">
                <a:solidFill>
                  <a:srgbClr val="545454"/>
                </a:solidFill>
                <a:latin typeface="Poppins"/>
              </a:rPr>
              <a:t>Hoofdpijn, buikpijn</a:t>
            </a:r>
          </a:p>
          <a:p>
            <a:pPr marL="364331" lvl="1" indent="-182166">
              <a:lnSpc>
                <a:spcPts val="2025"/>
              </a:lnSpc>
              <a:buFont typeface="Arial"/>
              <a:buChar char="•"/>
            </a:pPr>
            <a:r>
              <a:rPr lang="en-US" sz="1687">
                <a:solidFill>
                  <a:srgbClr val="545454"/>
                </a:solidFill>
                <a:latin typeface="Poppins"/>
              </a:rPr>
              <a:t>Piekeren</a:t>
            </a:r>
          </a:p>
          <a:p>
            <a:pPr marL="364331" lvl="1" indent="-182166">
              <a:lnSpc>
                <a:spcPts val="2025"/>
              </a:lnSpc>
              <a:buFont typeface="Arial"/>
              <a:buChar char="•"/>
            </a:pPr>
            <a:r>
              <a:rPr lang="en-US" sz="1687">
                <a:solidFill>
                  <a:srgbClr val="545454"/>
                </a:solidFill>
                <a:latin typeface="Poppins"/>
              </a:rPr>
              <a:t>Opgejaagd gevoel</a:t>
            </a:r>
          </a:p>
          <a:p>
            <a:pPr marL="364331" lvl="1" indent="-182166">
              <a:lnSpc>
                <a:spcPts val="2025"/>
              </a:lnSpc>
              <a:buFont typeface="Arial"/>
              <a:buChar char="•"/>
            </a:pPr>
            <a:r>
              <a:rPr lang="en-US" sz="1687">
                <a:solidFill>
                  <a:srgbClr val="545454"/>
                </a:solidFill>
                <a:latin typeface="Poppins"/>
              </a:rPr>
              <a:t>Gebrek aan zelfvertrouwen</a:t>
            </a:r>
          </a:p>
          <a:p>
            <a:pPr>
              <a:lnSpc>
                <a:spcPts val="2025"/>
              </a:lnSpc>
            </a:pPr>
            <a:endParaRPr lang="en-US" sz="1687">
              <a:solidFill>
                <a:srgbClr val="545454"/>
              </a:solidFill>
              <a:latin typeface="Poppins"/>
            </a:endParaRPr>
          </a:p>
          <a:p>
            <a:pPr>
              <a:lnSpc>
                <a:spcPts val="2025"/>
              </a:lnSpc>
            </a:pPr>
            <a:r>
              <a:rPr lang="en-US" sz="1687">
                <a:solidFill>
                  <a:srgbClr val="BF6D5A"/>
                </a:solidFill>
                <a:latin typeface="Poppins Bold"/>
              </a:rPr>
              <a:t>Hersteltijd: weken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559673" y="6514794"/>
            <a:ext cx="2444325" cy="2343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4331" lvl="1" indent="-182166">
              <a:lnSpc>
                <a:spcPts val="2025"/>
              </a:lnSpc>
              <a:buFont typeface="Arial"/>
              <a:buChar char="•"/>
            </a:pPr>
            <a:r>
              <a:rPr lang="en-US" sz="1687">
                <a:solidFill>
                  <a:srgbClr val="545454"/>
                </a:solidFill>
                <a:latin typeface="Poppins"/>
              </a:rPr>
              <a:t>Hartkloppingen</a:t>
            </a:r>
          </a:p>
          <a:p>
            <a:pPr marL="364331" lvl="1" indent="-182166">
              <a:lnSpc>
                <a:spcPts val="2025"/>
              </a:lnSpc>
              <a:buFont typeface="Arial"/>
              <a:buChar char="•"/>
            </a:pPr>
            <a:r>
              <a:rPr lang="en-US" sz="1687">
                <a:solidFill>
                  <a:srgbClr val="545454"/>
                </a:solidFill>
                <a:latin typeface="Poppins"/>
              </a:rPr>
              <a:t>Emotioneel</a:t>
            </a:r>
          </a:p>
          <a:p>
            <a:pPr marL="364331" lvl="1" indent="-182166">
              <a:lnSpc>
                <a:spcPts val="2025"/>
              </a:lnSpc>
              <a:buFont typeface="Arial"/>
              <a:buChar char="•"/>
            </a:pPr>
            <a:r>
              <a:rPr lang="en-US" sz="1687">
                <a:solidFill>
                  <a:srgbClr val="545454"/>
                </a:solidFill>
                <a:latin typeface="Poppins"/>
              </a:rPr>
              <a:t>Concentratiestoornissen</a:t>
            </a:r>
          </a:p>
          <a:p>
            <a:pPr marL="364331" lvl="1" indent="-182166">
              <a:lnSpc>
                <a:spcPts val="2025"/>
              </a:lnSpc>
              <a:buFont typeface="Arial"/>
              <a:buChar char="•"/>
            </a:pPr>
            <a:r>
              <a:rPr lang="en-US" sz="1687">
                <a:solidFill>
                  <a:srgbClr val="545454"/>
                </a:solidFill>
                <a:latin typeface="Poppins"/>
              </a:rPr>
              <a:t>Niet meer tot rust kunnen komen</a:t>
            </a:r>
          </a:p>
          <a:p>
            <a:pPr marL="364331" lvl="1" indent="-182166">
              <a:lnSpc>
                <a:spcPts val="2025"/>
              </a:lnSpc>
              <a:buFont typeface="Arial"/>
              <a:buChar char="•"/>
            </a:pPr>
            <a:r>
              <a:rPr lang="en-US" sz="1687">
                <a:solidFill>
                  <a:srgbClr val="545454"/>
                </a:solidFill>
                <a:latin typeface="Poppins"/>
              </a:rPr>
              <a:t>Lusteloos</a:t>
            </a:r>
          </a:p>
          <a:p>
            <a:pPr>
              <a:lnSpc>
                <a:spcPts val="2025"/>
              </a:lnSpc>
            </a:pPr>
            <a:endParaRPr lang="en-US" sz="1687">
              <a:solidFill>
                <a:srgbClr val="545454"/>
              </a:solidFill>
              <a:latin typeface="Poppins"/>
            </a:endParaRPr>
          </a:p>
          <a:p>
            <a:pPr>
              <a:lnSpc>
                <a:spcPts val="2025"/>
              </a:lnSpc>
            </a:pPr>
            <a:r>
              <a:rPr lang="en-US" sz="1687">
                <a:solidFill>
                  <a:srgbClr val="BF6D5A"/>
                </a:solidFill>
                <a:latin typeface="Poppins Bold"/>
              </a:rPr>
              <a:t>Hersteltijd: maanden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290787" y="6928754"/>
            <a:ext cx="3085418" cy="182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25"/>
              </a:lnSpc>
            </a:pPr>
            <a:endParaRPr/>
          </a:p>
          <a:p>
            <a:pPr marL="364331" lvl="1" indent="-182166">
              <a:lnSpc>
                <a:spcPts val="2025"/>
              </a:lnSpc>
              <a:buFont typeface="Arial"/>
              <a:buChar char="•"/>
            </a:pPr>
            <a:r>
              <a:rPr lang="en-US" sz="1687">
                <a:solidFill>
                  <a:srgbClr val="545454"/>
                </a:solidFill>
                <a:latin typeface="Poppins"/>
              </a:rPr>
              <a:t>Extreme vermoeidheid</a:t>
            </a:r>
          </a:p>
          <a:p>
            <a:pPr marL="364331" lvl="1" indent="-182166">
              <a:lnSpc>
                <a:spcPts val="2025"/>
              </a:lnSpc>
              <a:buFont typeface="Arial"/>
              <a:buChar char="•"/>
            </a:pPr>
            <a:r>
              <a:rPr lang="en-US" sz="1687">
                <a:solidFill>
                  <a:srgbClr val="545454"/>
                </a:solidFill>
                <a:latin typeface="Poppins"/>
              </a:rPr>
              <a:t>Prikkelgevoelig</a:t>
            </a:r>
          </a:p>
          <a:p>
            <a:pPr marL="364331" lvl="1" indent="-182166">
              <a:lnSpc>
                <a:spcPts val="2025"/>
              </a:lnSpc>
              <a:buFont typeface="Arial"/>
              <a:buChar char="•"/>
            </a:pPr>
            <a:r>
              <a:rPr lang="en-US" sz="1687">
                <a:solidFill>
                  <a:srgbClr val="545454"/>
                </a:solidFill>
                <a:latin typeface="Poppins"/>
              </a:rPr>
              <a:t>Depressieve klachten</a:t>
            </a:r>
          </a:p>
          <a:p>
            <a:pPr marL="364331" lvl="1" indent="-182166">
              <a:lnSpc>
                <a:spcPts val="2025"/>
              </a:lnSpc>
              <a:buFont typeface="Arial"/>
              <a:buChar char="•"/>
            </a:pPr>
            <a:r>
              <a:rPr lang="en-US" sz="1687">
                <a:solidFill>
                  <a:srgbClr val="545454"/>
                </a:solidFill>
                <a:latin typeface="Poppins"/>
              </a:rPr>
              <a:t>Angstklachten</a:t>
            </a:r>
          </a:p>
          <a:p>
            <a:pPr>
              <a:lnSpc>
                <a:spcPts val="2025"/>
              </a:lnSpc>
            </a:pPr>
            <a:endParaRPr lang="en-US" sz="1687">
              <a:solidFill>
                <a:srgbClr val="545454"/>
              </a:solidFill>
              <a:latin typeface="Poppins"/>
            </a:endParaRPr>
          </a:p>
          <a:p>
            <a:pPr>
              <a:lnSpc>
                <a:spcPts val="2025"/>
              </a:lnSpc>
            </a:pPr>
            <a:r>
              <a:rPr lang="en-US" sz="1687">
                <a:solidFill>
                  <a:srgbClr val="BF6D5A"/>
                </a:solidFill>
                <a:latin typeface="Poppins Bold"/>
              </a:rPr>
              <a:t>Hersteltijd: maanden-jaren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819601" y="1424197"/>
            <a:ext cx="3317315" cy="3128891"/>
            <a:chOff x="0" y="0"/>
            <a:chExt cx="6350000" cy="598932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5989320"/>
            </a:xfrm>
            <a:custGeom>
              <a:avLst/>
              <a:gdLst/>
              <a:ahLst/>
              <a:cxnLst/>
              <a:rect l="l" t="t" r="r" b="b"/>
              <a:pathLst>
                <a:path w="6350000" h="5989320">
                  <a:moveTo>
                    <a:pt x="5332730" y="0"/>
                  </a:moveTo>
                  <a:lnTo>
                    <a:pt x="1017270" y="0"/>
                  </a:lnTo>
                  <a:cubicBezTo>
                    <a:pt x="455930" y="0"/>
                    <a:pt x="0" y="455930"/>
                    <a:pt x="0" y="1017270"/>
                  </a:cubicBezTo>
                  <a:lnTo>
                    <a:pt x="0" y="3679190"/>
                  </a:lnTo>
                  <a:cubicBezTo>
                    <a:pt x="0" y="4240530"/>
                    <a:pt x="455930" y="4696460"/>
                    <a:pt x="1017270" y="4696460"/>
                  </a:cubicBezTo>
                  <a:lnTo>
                    <a:pt x="1800860" y="4696460"/>
                  </a:lnTo>
                  <a:lnTo>
                    <a:pt x="1800860" y="5989320"/>
                  </a:lnTo>
                  <a:lnTo>
                    <a:pt x="2532380" y="4696460"/>
                  </a:lnTo>
                  <a:lnTo>
                    <a:pt x="5332730" y="4696460"/>
                  </a:lnTo>
                  <a:cubicBezTo>
                    <a:pt x="5894070" y="4696460"/>
                    <a:pt x="6350000" y="4240530"/>
                    <a:pt x="6350000" y="3679190"/>
                  </a:cubicBezTo>
                  <a:lnTo>
                    <a:pt x="6350000" y="1017270"/>
                  </a:lnTo>
                  <a:cubicBezTo>
                    <a:pt x="6350000" y="455930"/>
                    <a:pt x="5895340" y="0"/>
                    <a:pt x="5332730" y="0"/>
                  </a:cubicBezTo>
                  <a:lnTo>
                    <a:pt x="5332730" y="0"/>
                  </a:lnTo>
                  <a:close/>
                </a:path>
              </a:pathLst>
            </a:custGeom>
            <a:solidFill>
              <a:srgbClr val="ED8338"/>
            </a:solidFill>
          </p:spPr>
        </p:sp>
      </p:grpSp>
      <p:sp>
        <p:nvSpPr>
          <p:cNvPr id="36" name="TextBox 36"/>
          <p:cNvSpPr txBox="1"/>
          <p:nvPr/>
        </p:nvSpPr>
        <p:spPr>
          <a:xfrm>
            <a:off x="1028700" y="1578943"/>
            <a:ext cx="2804311" cy="1781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24"/>
              </a:lnSpc>
            </a:pPr>
            <a:endParaRPr/>
          </a:p>
          <a:p>
            <a:pPr marL="453390" lvl="1" indent="-226695" algn="just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Poppins Bold"/>
              </a:rPr>
              <a:t>alles is werk</a:t>
            </a:r>
          </a:p>
          <a:p>
            <a:pPr marL="407510" lvl="1" indent="-203755" algn="just">
              <a:lnSpc>
                <a:spcPts val="2264"/>
              </a:lnSpc>
              <a:buFont typeface="Arial"/>
              <a:buChar char="•"/>
            </a:pPr>
            <a:r>
              <a:rPr lang="en-US" sz="1887">
                <a:solidFill>
                  <a:srgbClr val="FFFFFF"/>
                </a:solidFill>
                <a:latin typeface="Poppins Bold"/>
              </a:rPr>
              <a:t>supergemotiveerd</a:t>
            </a:r>
          </a:p>
          <a:p>
            <a:pPr marL="407510" lvl="1" indent="-203755" algn="just">
              <a:lnSpc>
                <a:spcPts val="2264"/>
              </a:lnSpc>
              <a:buFont typeface="Arial"/>
              <a:buChar char="•"/>
            </a:pPr>
            <a:r>
              <a:rPr lang="en-US" sz="1887">
                <a:solidFill>
                  <a:srgbClr val="FFFFFF"/>
                </a:solidFill>
                <a:latin typeface="Poppins Bold"/>
              </a:rPr>
              <a:t>geen tijd voor zichzelf</a:t>
            </a:r>
          </a:p>
          <a:p>
            <a:pPr algn="just">
              <a:lnSpc>
                <a:spcPts val="2025"/>
              </a:lnSpc>
            </a:pPr>
            <a:endParaRPr lang="en-US" sz="1887">
              <a:solidFill>
                <a:srgbClr val="FFFFFF"/>
              </a:solidFill>
              <a:latin typeface="Poppins Bold"/>
            </a:endParaRPr>
          </a:p>
        </p:txBody>
      </p:sp>
      <p:grpSp>
        <p:nvGrpSpPr>
          <p:cNvPr id="37" name="Group 37"/>
          <p:cNvGrpSpPr/>
          <p:nvPr/>
        </p:nvGrpSpPr>
        <p:grpSpPr>
          <a:xfrm>
            <a:off x="14343343" y="5669314"/>
            <a:ext cx="3317315" cy="3128891"/>
            <a:chOff x="0" y="0"/>
            <a:chExt cx="6350000" cy="598932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6350000" cy="5989320"/>
            </a:xfrm>
            <a:custGeom>
              <a:avLst/>
              <a:gdLst/>
              <a:ahLst/>
              <a:cxnLst/>
              <a:rect l="l" t="t" r="r" b="b"/>
              <a:pathLst>
                <a:path w="6350000" h="5989320">
                  <a:moveTo>
                    <a:pt x="5332730" y="0"/>
                  </a:moveTo>
                  <a:lnTo>
                    <a:pt x="1017270" y="0"/>
                  </a:lnTo>
                  <a:cubicBezTo>
                    <a:pt x="455930" y="0"/>
                    <a:pt x="0" y="455930"/>
                    <a:pt x="0" y="1017270"/>
                  </a:cubicBezTo>
                  <a:lnTo>
                    <a:pt x="0" y="3679190"/>
                  </a:lnTo>
                  <a:cubicBezTo>
                    <a:pt x="0" y="4240530"/>
                    <a:pt x="455930" y="4696460"/>
                    <a:pt x="1017270" y="4696460"/>
                  </a:cubicBezTo>
                  <a:lnTo>
                    <a:pt x="1800860" y="4696460"/>
                  </a:lnTo>
                  <a:lnTo>
                    <a:pt x="1800860" y="5989320"/>
                  </a:lnTo>
                  <a:lnTo>
                    <a:pt x="2532380" y="4696460"/>
                  </a:lnTo>
                  <a:lnTo>
                    <a:pt x="5332730" y="4696460"/>
                  </a:lnTo>
                  <a:cubicBezTo>
                    <a:pt x="5894070" y="4696460"/>
                    <a:pt x="6350000" y="4240530"/>
                    <a:pt x="6350000" y="3679190"/>
                  </a:cubicBezTo>
                  <a:lnTo>
                    <a:pt x="6350000" y="1017270"/>
                  </a:lnTo>
                  <a:cubicBezTo>
                    <a:pt x="6350000" y="455930"/>
                    <a:pt x="5895340" y="0"/>
                    <a:pt x="5332730" y="0"/>
                  </a:cubicBezTo>
                  <a:lnTo>
                    <a:pt x="5332730" y="0"/>
                  </a:lnTo>
                  <a:close/>
                </a:path>
              </a:pathLst>
            </a:custGeom>
            <a:solidFill>
              <a:srgbClr val="ED8338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1028700" y="5933057"/>
            <a:ext cx="3317315" cy="3128891"/>
            <a:chOff x="0" y="0"/>
            <a:chExt cx="6350000" cy="598932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6350000" cy="5989320"/>
            </a:xfrm>
            <a:custGeom>
              <a:avLst/>
              <a:gdLst/>
              <a:ahLst/>
              <a:cxnLst/>
              <a:rect l="l" t="t" r="r" b="b"/>
              <a:pathLst>
                <a:path w="6350000" h="5989320">
                  <a:moveTo>
                    <a:pt x="5332730" y="0"/>
                  </a:moveTo>
                  <a:lnTo>
                    <a:pt x="1017270" y="0"/>
                  </a:lnTo>
                  <a:cubicBezTo>
                    <a:pt x="455930" y="0"/>
                    <a:pt x="0" y="455930"/>
                    <a:pt x="0" y="1017270"/>
                  </a:cubicBezTo>
                  <a:lnTo>
                    <a:pt x="0" y="3679190"/>
                  </a:lnTo>
                  <a:cubicBezTo>
                    <a:pt x="0" y="4240530"/>
                    <a:pt x="455930" y="4696460"/>
                    <a:pt x="1017270" y="4696460"/>
                  </a:cubicBezTo>
                  <a:lnTo>
                    <a:pt x="1800860" y="4696460"/>
                  </a:lnTo>
                  <a:lnTo>
                    <a:pt x="1800860" y="5989320"/>
                  </a:lnTo>
                  <a:lnTo>
                    <a:pt x="2532380" y="4696460"/>
                  </a:lnTo>
                  <a:lnTo>
                    <a:pt x="5332730" y="4696460"/>
                  </a:lnTo>
                  <a:cubicBezTo>
                    <a:pt x="5894070" y="4696460"/>
                    <a:pt x="6350000" y="4240530"/>
                    <a:pt x="6350000" y="3679190"/>
                  </a:cubicBezTo>
                  <a:lnTo>
                    <a:pt x="6350000" y="1017270"/>
                  </a:lnTo>
                  <a:cubicBezTo>
                    <a:pt x="6350000" y="455930"/>
                    <a:pt x="5895340" y="0"/>
                    <a:pt x="5332730" y="0"/>
                  </a:cubicBezTo>
                  <a:lnTo>
                    <a:pt x="5332730" y="0"/>
                  </a:lnTo>
                  <a:close/>
                </a:path>
              </a:pathLst>
            </a:custGeom>
            <a:solidFill>
              <a:srgbClr val="ED8338"/>
            </a:solidFill>
          </p:spPr>
        </p:sp>
      </p:grpSp>
      <p:sp>
        <p:nvSpPr>
          <p:cNvPr id="41" name="TextBox 41"/>
          <p:cNvSpPr txBox="1"/>
          <p:nvPr/>
        </p:nvSpPr>
        <p:spPr>
          <a:xfrm>
            <a:off x="14599844" y="1455118"/>
            <a:ext cx="3060813" cy="190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endParaRPr/>
          </a:p>
          <a:p>
            <a:pPr marL="453390" lvl="1" indent="-226695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Poppins Bold"/>
              </a:rPr>
              <a:t>eerste klachten</a:t>
            </a:r>
          </a:p>
          <a:p>
            <a:pPr marL="453390" lvl="1" indent="-226695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Poppins Bold"/>
              </a:rPr>
              <a:t>alles voor 't werk</a:t>
            </a:r>
          </a:p>
          <a:p>
            <a:pPr marL="453390" lvl="1" indent="-226695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Poppins Bold"/>
              </a:rPr>
              <a:t>kritisch, cynisch, ontevreden</a:t>
            </a:r>
          </a:p>
          <a:p>
            <a:pPr algn="just">
              <a:lnSpc>
                <a:spcPts val="2520"/>
              </a:lnSpc>
            </a:pPr>
            <a:endParaRPr lang="en-US" sz="2100">
              <a:solidFill>
                <a:srgbClr val="FFFFFF"/>
              </a:solidFill>
              <a:latin typeface="Poppins Bo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4471594" y="5914007"/>
            <a:ext cx="3060813" cy="190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endParaRPr/>
          </a:p>
          <a:p>
            <a:pPr marL="453390" lvl="1" indent="-226695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Poppins Bold"/>
              </a:rPr>
              <a:t>afstand van het team</a:t>
            </a:r>
          </a:p>
          <a:p>
            <a:pPr marL="453390" lvl="1" indent="-226695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Poppins Bold"/>
              </a:rPr>
              <a:t>ander gedrag</a:t>
            </a:r>
          </a:p>
          <a:p>
            <a:pPr marL="453390" lvl="1" indent="-226695" algn="l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Poppins Bold"/>
              </a:rPr>
              <a:t>voelt alleen nog moeten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56951" y="6110359"/>
            <a:ext cx="3060813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endParaRPr/>
          </a:p>
          <a:p>
            <a:pPr marL="453390" lvl="1" indent="-226695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Poppins Bold"/>
              </a:rPr>
              <a:t>opgebrand</a:t>
            </a:r>
          </a:p>
          <a:p>
            <a:pPr marL="453390" lvl="1" indent="-226695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Poppins Bold"/>
              </a:rPr>
              <a:t>schuldgevoel en schaamte</a:t>
            </a:r>
          </a:p>
          <a:p>
            <a:pPr algn="l">
              <a:lnSpc>
                <a:spcPts val="2520"/>
              </a:lnSpc>
            </a:pPr>
            <a:endParaRPr lang="en-US" sz="2100">
              <a:solidFill>
                <a:srgbClr val="FFFFFF"/>
              </a:solidFill>
              <a:latin typeface="Poppins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9904" r="29904"/>
          <a:stretch>
            <a:fillRect/>
          </a:stretch>
        </p:blipFill>
        <p:spPr>
          <a:xfrm>
            <a:off x="-159667" y="-48185"/>
            <a:ext cx="11018181" cy="1038336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5789664" y="1209094"/>
            <a:ext cx="10279395" cy="7868812"/>
          </a:xfrm>
          <a:prstGeom prst="rect">
            <a:avLst/>
          </a:prstGeom>
          <a:solidFill>
            <a:srgbClr val="ED8338"/>
          </a:solidFill>
        </p:spPr>
      </p:sp>
      <p:sp>
        <p:nvSpPr>
          <p:cNvPr id="4" name="AutoShape 4"/>
          <p:cNvSpPr/>
          <p:nvPr/>
        </p:nvSpPr>
        <p:spPr>
          <a:xfrm>
            <a:off x="17259300" y="-303236"/>
            <a:ext cx="20651" cy="10893473"/>
          </a:xfrm>
          <a:prstGeom prst="rect">
            <a:avLst/>
          </a:prstGeom>
          <a:solidFill>
            <a:srgbClr val="ED833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8615136"/>
            <a:ext cx="3243916" cy="167186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331575"/>
            <a:ext cx="8210643" cy="10950151"/>
          </a:xfrm>
          <a:prstGeom prst="rect">
            <a:avLst/>
          </a:prstGeom>
          <a:solidFill>
            <a:srgbClr val="ED8338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6747" r="16747"/>
          <a:stretch>
            <a:fillRect/>
          </a:stretch>
        </p:blipFill>
        <p:spPr>
          <a:xfrm>
            <a:off x="1005052" y="4069474"/>
            <a:ext cx="6200539" cy="6217526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5400000">
            <a:off x="13871934" y="-3138060"/>
            <a:ext cx="20651" cy="9476519"/>
          </a:xfrm>
          <a:prstGeom prst="rect">
            <a:avLst/>
          </a:prstGeom>
          <a:solidFill>
            <a:srgbClr val="9CAE94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227"/>
            <a:ext cx="3055412" cy="2050945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0"/>
            <a:ext cx="8210643" cy="10950151"/>
          </a:xfrm>
          <a:prstGeom prst="rect">
            <a:avLst/>
          </a:prstGeom>
          <a:solidFill>
            <a:srgbClr val="9CAE94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23707" r="13235"/>
          <a:stretch>
            <a:fillRect/>
          </a:stretch>
        </p:blipFill>
        <p:spPr>
          <a:xfrm>
            <a:off x="529515" y="842290"/>
            <a:ext cx="7151612" cy="709785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83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15211384" y="-6092857"/>
            <a:ext cx="20651" cy="15201012"/>
          </a:xfrm>
          <a:prstGeom prst="rect">
            <a:avLst/>
          </a:prstGeom>
          <a:solidFill>
            <a:srgbClr val="F4F8F3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4485" r="63224"/>
          <a:stretch>
            <a:fillRect/>
          </a:stretch>
        </p:blipFill>
        <p:spPr>
          <a:xfrm>
            <a:off x="12654242" y="-274897"/>
            <a:ext cx="5633758" cy="108367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7250" y="482203"/>
            <a:ext cx="4342511" cy="22380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65726" y="2918531"/>
            <a:ext cx="1946076" cy="290853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6746411"/>
            <a:ext cx="11020129" cy="1812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 spc="420">
                <a:solidFill>
                  <a:srgbClr val="F4F8F3"/>
                </a:solidFill>
                <a:latin typeface="Montserrat Semi-Bold"/>
              </a:rPr>
              <a:t>BURNOUT PREVENTIE &amp; BEGELEIDING</a:t>
            </a:r>
          </a:p>
          <a:p>
            <a:pPr algn="ctr">
              <a:lnSpc>
                <a:spcPts val="3640"/>
              </a:lnSpc>
            </a:pPr>
            <a:r>
              <a:rPr lang="en-US" sz="2800" spc="420">
                <a:solidFill>
                  <a:srgbClr val="F4F8F3"/>
                </a:solidFill>
                <a:latin typeface="Montserrat Semi-Bold"/>
              </a:rPr>
              <a:t>WWW.BURNOUTPREVENTIENEDERLAND.NL</a:t>
            </a:r>
          </a:p>
          <a:p>
            <a:pPr algn="ctr">
              <a:lnSpc>
                <a:spcPts val="3640"/>
              </a:lnSpc>
            </a:pPr>
            <a:r>
              <a:rPr lang="en-US" sz="2800" spc="420">
                <a:solidFill>
                  <a:srgbClr val="F4F8F3"/>
                </a:solidFill>
                <a:latin typeface="Montserrat Semi-Bold"/>
              </a:rPr>
              <a:t>INFO@BPBMAIL.NL</a:t>
            </a:r>
          </a:p>
          <a:p>
            <a:pPr algn="ctr">
              <a:lnSpc>
                <a:spcPts val="3640"/>
              </a:lnSpc>
            </a:pPr>
            <a:endParaRPr lang="en-US" sz="2800" spc="420">
              <a:solidFill>
                <a:srgbClr val="F4F8F3"/>
              </a:solidFill>
              <a:latin typeface="Montserrat Semi-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6987" y="534328"/>
            <a:ext cx="18304987" cy="9298673"/>
          </a:xfrm>
          <a:prstGeom prst="rect">
            <a:avLst/>
          </a:prstGeom>
          <a:solidFill>
            <a:srgbClr val="9CAE9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1679" r="21679"/>
          <a:stretch>
            <a:fillRect/>
          </a:stretch>
        </p:blipFill>
        <p:spPr>
          <a:xfrm>
            <a:off x="12534623" y="1028700"/>
            <a:ext cx="5147664" cy="60607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302101" y="4990262"/>
            <a:ext cx="4980287" cy="25667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41295" y="8256089"/>
            <a:ext cx="1636010" cy="18214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18218" y="7801581"/>
            <a:ext cx="3192808" cy="145671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895350"/>
            <a:ext cx="9028708" cy="1103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6428">
                <a:solidFill>
                  <a:srgbClr val="FFFFFF"/>
                </a:solidFill>
                <a:latin typeface="Roboto Bold"/>
              </a:rPr>
              <a:t>Wat gaan we doen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331575"/>
            <a:ext cx="8210643" cy="10950151"/>
          </a:xfrm>
          <a:prstGeom prst="rect">
            <a:avLst/>
          </a:prstGeom>
          <a:solidFill>
            <a:srgbClr val="ED8338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6747" r="16747"/>
          <a:stretch>
            <a:fillRect/>
          </a:stretch>
        </p:blipFill>
        <p:spPr>
          <a:xfrm>
            <a:off x="1005052" y="4069474"/>
            <a:ext cx="6200539" cy="6217526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5400000">
            <a:off x="13871934" y="-3138060"/>
            <a:ext cx="20651" cy="9476519"/>
          </a:xfrm>
          <a:prstGeom prst="rect">
            <a:avLst/>
          </a:prstGeom>
          <a:solidFill>
            <a:srgbClr val="9CAE94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227"/>
            <a:ext cx="3055412" cy="2050945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0"/>
            <a:ext cx="8210643" cy="10950151"/>
          </a:xfrm>
          <a:prstGeom prst="rect">
            <a:avLst/>
          </a:prstGeom>
          <a:solidFill>
            <a:srgbClr val="9CAE94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21991" r="21991"/>
          <a:stretch>
            <a:fillRect/>
          </a:stretch>
        </p:blipFill>
        <p:spPr>
          <a:xfrm>
            <a:off x="647863" y="842290"/>
            <a:ext cx="6914917" cy="82296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711921" y="689444"/>
            <a:ext cx="6370216" cy="1696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89"/>
              </a:lnSpc>
            </a:pPr>
            <a:r>
              <a:rPr lang="en-US" sz="4849">
                <a:solidFill>
                  <a:srgbClr val="674733"/>
                </a:solidFill>
                <a:latin typeface="Roboto Bold"/>
              </a:rPr>
              <a:t>INHOUD PROGRAMMA</a:t>
            </a:r>
          </a:p>
          <a:p>
            <a:pPr algn="ctr">
              <a:lnSpc>
                <a:spcPts val="6789"/>
              </a:lnSpc>
            </a:pPr>
            <a:endParaRPr lang="en-US" sz="4849">
              <a:solidFill>
                <a:srgbClr val="674733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331575"/>
            <a:ext cx="8210643" cy="10950151"/>
          </a:xfrm>
          <a:prstGeom prst="rect">
            <a:avLst/>
          </a:prstGeom>
          <a:solidFill>
            <a:srgbClr val="ED8338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6747" r="16747"/>
          <a:stretch>
            <a:fillRect/>
          </a:stretch>
        </p:blipFill>
        <p:spPr>
          <a:xfrm>
            <a:off x="1005052" y="4069474"/>
            <a:ext cx="6200539" cy="6217526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5400000">
            <a:off x="13871934" y="-3138060"/>
            <a:ext cx="20651" cy="9476519"/>
          </a:xfrm>
          <a:prstGeom prst="rect">
            <a:avLst/>
          </a:prstGeom>
          <a:solidFill>
            <a:srgbClr val="9CAE94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227"/>
            <a:ext cx="3055412" cy="2050945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0"/>
            <a:ext cx="8210643" cy="10950151"/>
          </a:xfrm>
          <a:prstGeom prst="rect">
            <a:avLst/>
          </a:prstGeom>
          <a:solidFill>
            <a:srgbClr val="9CAE94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r="47116"/>
          <a:stretch>
            <a:fillRect/>
          </a:stretch>
        </p:blipFill>
        <p:spPr>
          <a:xfrm>
            <a:off x="647863" y="842290"/>
            <a:ext cx="6914917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331575"/>
            <a:ext cx="8210643" cy="10950151"/>
          </a:xfrm>
          <a:prstGeom prst="rect">
            <a:avLst/>
          </a:prstGeom>
          <a:solidFill>
            <a:srgbClr val="ED8338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6747" r="16747"/>
          <a:stretch>
            <a:fillRect/>
          </a:stretch>
        </p:blipFill>
        <p:spPr>
          <a:xfrm>
            <a:off x="1005052" y="4069474"/>
            <a:ext cx="6200539" cy="6217526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 rot="-5400000">
            <a:off x="13871934" y="-3138060"/>
            <a:ext cx="20651" cy="9476519"/>
          </a:xfrm>
          <a:prstGeom prst="rect">
            <a:avLst/>
          </a:prstGeom>
          <a:solidFill>
            <a:srgbClr val="9CAE94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227"/>
            <a:ext cx="3055412" cy="2050945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0"/>
            <a:ext cx="8210643" cy="10950151"/>
          </a:xfrm>
          <a:prstGeom prst="rect">
            <a:avLst/>
          </a:prstGeom>
          <a:solidFill>
            <a:srgbClr val="9CAE94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24904" t="12100" b="12100"/>
          <a:stretch>
            <a:fillRect/>
          </a:stretch>
        </p:blipFill>
        <p:spPr>
          <a:xfrm>
            <a:off x="792438" y="4457726"/>
            <a:ext cx="6413153" cy="43168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95044" y="8774534"/>
            <a:ext cx="3009077" cy="10757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8577" b="18577"/>
          <a:stretch>
            <a:fillRect/>
          </a:stretch>
        </p:blipFill>
        <p:spPr>
          <a:xfrm>
            <a:off x="-159667" y="-48185"/>
            <a:ext cx="11018181" cy="1038336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5789664" y="1209094"/>
            <a:ext cx="10279395" cy="7868812"/>
          </a:xfrm>
          <a:prstGeom prst="rect">
            <a:avLst/>
          </a:prstGeom>
          <a:solidFill>
            <a:srgbClr val="ED8338"/>
          </a:solidFill>
        </p:spPr>
      </p:sp>
      <p:sp>
        <p:nvSpPr>
          <p:cNvPr id="4" name="AutoShape 4"/>
          <p:cNvSpPr/>
          <p:nvPr/>
        </p:nvSpPr>
        <p:spPr>
          <a:xfrm>
            <a:off x="17259300" y="-303236"/>
            <a:ext cx="20651" cy="10893473"/>
          </a:xfrm>
          <a:prstGeom prst="rect">
            <a:avLst/>
          </a:prstGeom>
          <a:solidFill>
            <a:srgbClr val="ED833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8615136"/>
            <a:ext cx="3243916" cy="167186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207" r="10207"/>
          <a:stretch>
            <a:fillRect/>
          </a:stretch>
        </p:blipFill>
        <p:spPr>
          <a:xfrm>
            <a:off x="-159667" y="-48185"/>
            <a:ext cx="11018181" cy="1038336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5789664" y="1209094"/>
            <a:ext cx="10279395" cy="7868812"/>
          </a:xfrm>
          <a:prstGeom prst="rect">
            <a:avLst/>
          </a:prstGeom>
          <a:solidFill>
            <a:srgbClr val="ED8338"/>
          </a:solidFill>
        </p:spPr>
      </p:sp>
      <p:sp>
        <p:nvSpPr>
          <p:cNvPr id="4" name="AutoShape 4"/>
          <p:cNvSpPr/>
          <p:nvPr/>
        </p:nvSpPr>
        <p:spPr>
          <a:xfrm>
            <a:off x="17259300" y="-303236"/>
            <a:ext cx="20651" cy="10893473"/>
          </a:xfrm>
          <a:prstGeom prst="rect">
            <a:avLst/>
          </a:prstGeom>
          <a:solidFill>
            <a:srgbClr val="ED833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8615136"/>
            <a:ext cx="3243916" cy="167186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AE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7716" y="255236"/>
            <a:ext cx="3243916" cy="16718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41284" y="842583"/>
            <a:ext cx="3648022" cy="41030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" y="4311800"/>
            <a:ext cx="3465300" cy="38975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75165" y="4311800"/>
            <a:ext cx="4692431" cy="52777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979203" y="4925677"/>
            <a:ext cx="4692431" cy="52777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22387" y="255236"/>
            <a:ext cx="4692431" cy="52777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065024" y="861233"/>
            <a:ext cx="4692431" cy="527778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AE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485775" y="504050"/>
          <a:ext cx="17316450" cy="8168906"/>
        </p:xfrm>
        <a:graphic>
          <a:graphicData uri="http://schemas.openxmlformats.org/drawingml/2006/table">
            <a:tbl>
              <a:tblPr/>
              <a:tblGrid>
                <a:gridCol w="3991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25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7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059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29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42309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6D5A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6D5A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6D5A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6D5A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6D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8559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825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1388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1388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87012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>
                    <a:lnL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115</Words>
  <Application>Microsoft Office PowerPoint</Application>
  <PresentationFormat>Aangepast</PresentationFormat>
  <Paragraphs>56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5" baseType="lpstr">
      <vt:lpstr>Aileron Heavy</vt:lpstr>
      <vt:lpstr>Calibri</vt:lpstr>
      <vt:lpstr>Carlito Bold</vt:lpstr>
      <vt:lpstr>Poppins</vt:lpstr>
      <vt:lpstr>Roboto Bold</vt:lpstr>
      <vt:lpstr>Montserrat Semi-Bold</vt:lpstr>
      <vt:lpstr>Poppins Bold</vt:lpstr>
      <vt:lpstr>Arial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Format presentatie BPB 2022</dc:title>
  <dc:creator>Lieneke</dc:creator>
  <cp:lastModifiedBy>lieneke van grinsven</cp:lastModifiedBy>
  <cp:revision>2</cp:revision>
  <dcterms:created xsi:type="dcterms:W3CDTF">2006-08-16T00:00:00Z</dcterms:created>
  <dcterms:modified xsi:type="dcterms:W3CDTF">2022-10-20T11:19:12Z</dcterms:modified>
  <dc:identifier>DAFO0_q9Uo4</dc:identifier>
</cp:coreProperties>
</file>