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handoutMasterIdLst>
    <p:handoutMasterId r:id="rId25"/>
  </p:handoutMasterIdLst>
  <p:sldIdLst>
    <p:sldId id="256" r:id="rId2"/>
    <p:sldId id="260" r:id="rId3"/>
    <p:sldId id="310" r:id="rId4"/>
    <p:sldId id="265" r:id="rId5"/>
    <p:sldId id="309" r:id="rId6"/>
    <p:sldId id="291" r:id="rId7"/>
    <p:sldId id="311" r:id="rId8"/>
    <p:sldId id="279" r:id="rId9"/>
    <p:sldId id="282" r:id="rId10"/>
    <p:sldId id="308" r:id="rId11"/>
    <p:sldId id="259" r:id="rId12"/>
    <p:sldId id="307" r:id="rId13"/>
    <p:sldId id="263" r:id="rId14"/>
    <p:sldId id="316" r:id="rId15"/>
    <p:sldId id="266" r:id="rId16"/>
    <p:sldId id="312" r:id="rId17"/>
    <p:sldId id="317" r:id="rId18"/>
    <p:sldId id="273" r:id="rId19"/>
    <p:sldId id="272" r:id="rId20"/>
    <p:sldId id="318" r:id="rId21"/>
    <p:sldId id="319" r:id="rId22"/>
    <p:sldId id="303" r:id="rId23"/>
  </p:sldIdLst>
  <p:sldSz cx="18288000" cy="10287000"/>
  <p:notesSz cx="6858000" cy="9144000"/>
  <p:embeddedFontLst>
    <p:embeddedFont>
      <p:font typeface="Aileron Heavy" panose="020B0604020202020204" charset="0"/>
      <p:regular r:id="rId26"/>
      <p:bold r:id="rId27"/>
    </p:embeddedFont>
    <p:embeddedFont>
      <p:font typeface="Calibri" panose="020F0502020204030204" pitchFamily="34" charset="0"/>
      <p:regular r:id="rId28"/>
      <p:bold r:id="rId29"/>
      <p:italic r:id="rId30"/>
      <p:boldItalic r:id="rId31"/>
    </p:embeddedFont>
    <p:embeddedFont>
      <p:font typeface="Carlito Bold" panose="020B0604020202020204" charset="0"/>
      <p:regular r:id="rId32"/>
      <p:bold r:id="rId33"/>
      <p:italic r:id="rId34"/>
      <p:boldItalic r:id="rId35"/>
    </p:embeddedFont>
    <p:embeddedFont>
      <p:font typeface="Garet" panose="020B0604020202020204" charset="0"/>
      <p:regular r:id="rId36"/>
      <p:bold r:id="rId37"/>
      <p:italic r:id="rId38"/>
      <p:boldItalic r:id="rId39"/>
    </p:embeddedFont>
    <p:embeddedFont>
      <p:font typeface="Garet Bold" panose="020B0604020202020204" charset="0"/>
      <p:regular r:id="rId40"/>
      <p:bold r:id="rId41"/>
      <p:italic r:id="rId42"/>
      <p:boldItalic r:id="rId43"/>
    </p:embeddedFont>
    <p:embeddedFont>
      <p:font typeface="Monotype Sorts" panose="020B0604020202020204" charset="2"/>
      <p:regular r:id="rId44"/>
    </p:embeddedFont>
    <p:embeddedFont>
      <p:font typeface="Montserrat Semi-Bold" panose="020B0604020202020204"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603" autoAdjust="0"/>
    <p:restoredTop sz="62024" autoAdjust="0"/>
  </p:normalViewPr>
  <p:slideViewPr>
    <p:cSldViewPr>
      <p:cViewPr varScale="1">
        <p:scale>
          <a:sx n="24" d="100"/>
          <a:sy n="24" d="100"/>
        </p:scale>
        <p:origin x="120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p:scale>
          <a:sx n="193" d="100"/>
          <a:sy n="193" d="100"/>
        </p:scale>
        <p:origin x="416" y="-29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AADE358-D0CC-A54D-B269-AF4470FFA8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9C74069A-9483-F54E-BE6D-EDE941A4A5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E44EBE-555F-B746-9EEE-2FE299DAD459}" type="datetimeFigureOut">
              <a:rPr lang="nl-NL" smtClean="0"/>
              <a:t>20-10-2022</a:t>
            </a:fld>
            <a:endParaRPr lang="nl-NL"/>
          </a:p>
        </p:txBody>
      </p:sp>
      <p:sp>
        <p:nvSpPr>
          <p:cNvPr id="4" name="Tijdelijke aanduiding voor voettekst 3">
            <a:extLst>
              <a:ext uri="{FF2B5EF4-FFF2-40B4-BE49-F238E27FC236}">
                <a16:creationId xmlns:a16="http://schemas.microsoft.com/office/drawing/2014/main" id="{88133042-F5D1-9C44-8545-70FF963EC0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FC00284A-1E7D-A143-8AC9-57B1E51554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D609CE-8227-CB40-8BC3-3A7E0DA3C703}" type="slidenum">
              <a:rPr lang="nl-NL" smtClean="0"/>
              <a:t>‹nr.›</a:t>
            </a:fld>
            <a:endParaRPr lang="nl-NL"/>
          </a:p>
        </p:txBody>
      </p:sp>
    </p:spTree>
    <p:extLst>
      <p:ext uri="{BB962C8B-B14F-4D97-AF65-F5344CB8AC3E}">
        <p14:creationId xmlns:p14="http://schemas.microsoft.com/office/powerpoint/2010/main" val="2460447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7D2CB-3044-1F43-9D06-4EEE7AA3046E}" type="datetimeFigureOut">
              <a:rPr lang="nl-NL" smtClean="0"/>
              <a:t>20-10-2022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54A5B-3A72-C04E-9F0C-A6E16F4057CD}" type="slidenum">
              <a:rPr lang="nl-NL" smtClean="0"/>
              <a:t>‹nr.›</a:t>
            </a:fld>
            <a:endParaRPr lang="nl-NL"/>
          </a:p>
        </p:txBody>
      </p:sp>
    </p:spTree>
    <p:extLst>
      <p:ext uri="{BB962C8B-B14F-4D97-AF65-F5344CB8AC3E}">
        <p14:creationId xmlns:p14="http://schemas.microsoft.com/office/powerpoint/2010/main" val="4272105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FA54A5B-3A72-C04E-9F0C-A6E16F4057CD}" type="slidenum">
              <a:rPr lang="nl-NL" smtClean="0"/>
              <a:t>2</a:t>
            </a:fld>
            <a:endParaRPr lang="nl-NL"/>
          </a:p>
        </p:txBody>
      </p:sp>
    </p:spTree>
    <p:extLst>
      <p:ext uri="{BB962C8B-B14F-4D97-AF65-F5344CB8AC3E}">
        <p14:creationId xmlns:p14="http://schemas.microsoft.com/office/powerpoint/2010/main" val="4288496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ziet het er dan in de praktijk uit?</a:t>
            </a:r>
          </a:p>
          <a:p>
            <a:r>
              <a:rPr lang="nl-NL" dirty="0"/>
              <a:t>Uitleggen als Vicieuze cirkel / Neerwaartse spiraal</a:t>
            </a:r>
          </a:p>
          <a:p>
            <a:endParaRPr lang="nl-NL" dirty="0"/>
          </a:p>
          <a:p>
            <a:r>
              <a:rPr lang="nl-NL" dirty="0"/>
              <a:t>In plaats van herstellen </a:t>
            </a:r>
            <a:r>
              <a:rPr lang="nl-NL" dirty="0" err="1"/>
              <a:t>nòg</a:t>
            </a:r>
            <a:r>
              <a:rPr lang="nl-NL" dirty="0"/>
              <a:t> een stapje erbij, er ontstaat Herstelschuld/Hersteltekort, </a:t>
            </a:r>
          </a:p>
        </p:txBody>
      </p:sp>
      <p:sp>
        <p:nvSpPr>
          <p:cNvPr id="4" name="Tijdelijke aanduiding voor dianummer 3"/>
          <p:cNvSpPr>
            <a:spLocks noGrp="1"/>
          </p:cNvSpPr>
          <p:nvPr>
            <p:ph type="sldNum" sz="quarter" idx="5"/>
          </p:nvPr>
        </p:nvSpPr>
        <p:spPr/>
        <p:txBody>
          <a:bodyPr/>
          <a:lstStyle/>
          <a:p>
            <a:fld id="{8FA54A5B-3A72-C04E-9F0C-A6E16F4057CD}" type="slidenum">
              <a:rPr lang="nl-NL" smtClean="0"/>
              <a:t>12</a:t>
            </a:fld>
            <a:endParaRPr lang="nl-NL"/>
          </a:p>
        </p:txBody>
      </p:sp>
    </p:spTree>
    <p:extLst>
      <p:ext uri="{BB962C8B-B14F-4D97-AF65-F5344CB8AC3E}">
        <p14:creationId xmlns:p14="http://schemas.microsoft.com/office/powerpoint/2010/main" val="1818299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Appeltjes plukken?</a:t>
            </a:r>
          </a:p>
          <a:p>
            <a:r>
              <a:rPr lang="nl-NL" dirty="0"/>
              <a:t>adem tellen etc. Verhaal GM </a:t>
            </a:r>
            <a:r>
              <a:rPr lang="nl-NL" dirty="0" err="1"/>
              <a:t>pepsi</a:t>
            </a:r>
            <a:endParaRPr lang="nl-NL" dirty="0"/>
          </a:p>
          <a:p>
            <a:endParaRPr lang="nl-NL" dirty="0"/>
          </a:p>
        </p:txBody>
      </p:sp>
      <p:sp>
        <p:nvSpPr>
          <p:cNvPr id="4" name="Tijdelijke aanduiding voor dianummer 3"/>
          <p:cNvSpPr>
            <a:spLocks noGrp="1"/>
          </p:cNvSpPr>
          <p:nvPr>
            <p:ph type="sldNum" sz="quarter" idx="5"/>
          </p:nvPr>
        </p:nvSpPr>
        <p:spPr/>
        <p:txBody>
          <a:bodyPr/>
          <a:lstStyle/>
          <a:p>
            <a:fld id="{8FA54A5B-3A72-C04E-9F0C-A6E16F4057CD}" type="slidenum">
              <a:rPr lang="nl-NL" smtClean="0"/>
              <a:t>14</a:t>
            </a:fld>
            <a:endParaRPr lang="nl-NL"/>
          </a:p>
        </p:txBody>
      </p:sp>
    </p:spTree>
    <p:extLst>
      <p:ext uri="{BB962C8B-B14F-4D97-AF65-F5344CB8AC3E}">
        <p14:creationId xmlns:p14="http://schemas.microsoft.com/office/powerpoint/2010/main" val="3005995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indent="-342900">
              <a:buFont typeface="Wingdings" pitchFamily="2" charset="2"/>
              <a:buChar char="q"/>
            </a:pPr>
            <a:endParaRPr lang="nl-NL" sz="1200" dirty="0"/>
          </a:p>
          <a:p>
            <a:pPr marL="0" indent="0">
              <a:buFont typeface="Wingdings" pitchFamily="2" charset="2"/>
              <a:buNone/>
            </a:pPr>
            <a:r>
              <a:rPr lang="nl-NL" sz="1200" b="1" dirty="0"/>
              <a:t>Werken in break-outrooms: samen met deze vragen aan de slag (met 3 of 4 personen)</a:t>
            </a:r>
          </a:p>
          <a:p>
            <a:pPr marL="0" indent="0">
              <a:buFont typeface="Wingdings" pitchFamily="2" charset="2"/>
              <a:buNone/>
            </a:pPr>
            <a:endParaRPr lang="nl-NL" sz="1200" b="1" dirty="0"/>
          </a:p>
          <a:p>
            <a:pPr marL="0" indent="0">
              <a:buFont typeface="Wingdings" pitchFamily="2" charset="2"/>
              <a:buNone/>
            </a:pPr>
            <a:endParaRPr lang="nl-NL" sz="1200" b="1" dirty="0"/>
          </a:p>
          <a:p>
            <a:pPr marL="342900" indent="-342900">
              <a:buFont typeface="Wingdings" pitchFamily="2" charset="2"/>
              <a:buChar char="q"/>
            </a:pPr>
            <a:r>
              <a:rPr lang="nl-NL" sz="1200" dirty="0"/>
              <a:t>Wanneer herstel je voldoende?</a:t>
            </a:r>
            <a:br>
              <a:rPr lang="nl-NL" sz="1200" dirty="0"/>
            </a:br>
            <a:r>
              <a:rPr lang="nl-NL" sz="1200" dirty="0"/>
              <a:t>Als je dagelijks helemaal kunt uitrusten van je (werk)inspanningen. Normaal gesproken na een geode nacht. Je voelt je fris als je wakker wordt en begint de dag met nieuwe zin en energie.</a:t>
            </a:r>
          </a:p>
          <a:p>
            <a:pPr marL="342900" indent="-342900">
              <a:buFont typeface="Wingdings" pitchFamily="2" charset="2"/>
              <a:buChar char="q"/>
            </a:pPr>
            <a:r>
              <a:rPr lang="nl-NL" sz="1200" dirty="0"/>
              <a:t>Hoe merk je dat je (even) aan rust toe bent?</a:t>
            </a:r>
            <a:br>
              <a:rPr lang="nl-NL" sz="1200" dirty="0"/>
            </a:br>
            <a:r>
              <a:rPr lang="nl-NL" sz="1200" dirty="0"/>
              <a:t>Vermoeid. Stopsignaal. Minder zin om door te gaan. Je wilt er mee stoppen. Lichamelijke signalen (irritaties, schouders, ademfrequentie, hoofdpijn. Neem signalen serieus.</a:t>
            </a:r>
          </a:p>
          <a:p>
            <a:pPr marL="342900" indent="-342900">
              <a:buFont typeface="Wingdings" pitchFamily="2" charset="2"/>
              <a:buChar char="q"/>
            </a:pPr>
            <a:r>
              <a:rPr lang="nl-NL" sz="1200" dirty="0"/>
              <a:t>Waarom is hersteltijd tijdens werk nodig?</a:t>
            </a:r>
            <a:br>
              <a:rPr lang="nl-NL" sz="1200" dirty="0"/>
            </a:br>
            <a:r>
              <a:rPr lang="nl-NL" sz="1200" dirty="0"/>
              <a:t>Om na het werk te kunnen ontspannen en uitrusten is het belangrijk om tijdens werk herstelmomenten in te bouwen. Hoe zwaarder de werkbelasting (concentratie, tijdsdruk, emoties) is hoe meer herstelpauzes nodig zijn.</a:t>
            </a:r>
          </a:p>
          <a:p>
            <a:pPr marL="342900" indent="-342900">
              <a:buFont typeface="Wingdings" pitchFamily="2" charset="2"/>
              <a:buChar char="q"/>
            </a:pPr>
            <a:r>
              <a:rPr lang="nl-NL" sz="1200" dirty="0"/>
              <a:t>Wat is er mis met onvoldoende herstel?</a:t>
            </a:r>
            <a:br>
              <a:rPr lang="nl-NL" sz="1200" dirty="0"/>
            </a:br>
            <a:r>
              <a:rPr lang="nl-NL" sz="1200" dirty="0"/>
              <a:t>Hoe langer hoe meer stress en spanningsklachten. Dit is roofbouw. Uiteindelijk overspanning, bo en andere gezondheidsklachten.</a:t>
            </a:r>
          </a:p>
          <a:p>
            <a:pPr marL="342900" indent="-342900">
              <a:buFont typeface="Wingdings" pitchFamily="2" charset="2"/>
              <a:buChar char="q"/>
            </a:pPr>
            <a:r>
              <a:rPr lang="nl-NL" sz="1200" dirty="0"/>
              <a:t>Wat kun je doen om bij hersteltekort weer in balans te komen? </a:t>
            </a:r>
            <a:br>
              <a:rPr lang="nl-NL" sz="1200" dirty="0"/>
            </a:br>
            <a:r>
              <a:rPr lang="nl-NL" sz="1200" dirty="0"/>
              <a:t>|Het tegenovergestelde doen dan wat je deed. Intensief computerwerk – wandelen. Pauzes vrij van scherm.</a:t>
            </a:r>
          </a:p>
          <a:p>
            <a:pPr marL="342900" indent="-342900">
              <a:buFont typeface="Wingdings" pitchFamily="2" charset="2"/>
              <a:buChar char="q"/>
            </a:pPr>
            <a:endParaRPr lang="nl-NL" sz="1200" dirty="0"/>
          </a:p>
          <a:p>
            <a:endParaRPr lang="nl-NL" dirty="0"/>
          </a:p>
        </p:txBody>
      </p:sp>
      <p:sp>
        <p:nvSpPr>
          <p:cNvPr id="4" name="Tijdelijke aanduiding voor dianummer 3"/>
          <p:cNvSpPr>
            <a:spLocks noGrp="1"/>
          </p:cNvSpPr>
          <p:nvPr>
            <p:ph type="sldNum" sz="quarter" idx="5"/>
          </p:nvPr>
        </p:nvSpPr>
        <p:spPr/>
        <p:txBody>
          <a:bodyPr/>
          <a:lstStyle/>
          <a:p>
            <a:fld id="{8FA54A5B-3A72-C04E-9F0C-A6E16F4057CD}" type="slidenum">
              <a:rPr lang="nl-NL" smtClean="0"/>
              <a:t>15</a:t>
            </a:fld>
            <a:endParaRPr lang="nl-NL"/>
          </a:p>
        </p:txBody>
      </p:sp>
    </p:spTree>
    <p:extLst>
      <p:ext uri="{BB962C8B-B14F-4D97-AF65-F5344CB8AC3E}">
        <p14:creationId xmlns:p14="http://schemas.microsoft.com/office/powerpoint/2010/main" val="1291841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indent="-342900">
              <a:buFont typeface="Wingdings" pitchFamily="2" charset="2"/>
              <a:buChar char="q"/>
            </a:pPr>
            <a:endParaRPr lang="nl-NL" sz="1200" dirty="0"/>
          </a:p>
          <a:p>
            <a:pPr marL="0" indent="0">
              <a:buFont typeface="Wingdings" pitchFamily="2" charset="2"/>
              <a:buNone/>
            </a:pPr>
            <a:r>
              <a:rPr lang="nl-NL" sz="1200" b="1" dirty="0"/>
              <a:t>Werken in break-outrooms: samen met deze vragen aan de slag (met 3 of 4 personen)</a:t>
            </a:r>
          </a:p>
          <a:p>
            <a:pPr marL="0" indent="0">
              <a:buFont typeface="Wingdings" pitchFamily="2" charset="2"/>
              <a:buNone/>
            </a:pPr>
            <a:endParaRPr lang="nl-NL" sz="1200" b="1" dirty="0"/>
          </a:p>
          <a:p>
            <a:pPr marL="0" indent="0">
              <a:buFont typeface="Wingdings" pitchFamily="2" charset="2"/>
              <a:buNone/>
            </a:pPr>
            <a:r>
              <a:rPr lang="nl-NL" sz="1200" b="1" dirty="0"/>
              <a:t>Hoe kun je hersteltijd opnemen zonder dat je je hele planning hoeft om te gooien, goede </a:t>
            </a:r>
            <a:r>
              <a:rPr lang="nl-NL" sz="1200" b="1" dirty="0" err="1"/>
              <a:t>ideen</a:t>
            </a:r>
            <a:r>
              <a:rPr lang="nl-NL" sz="1200" b="1" dirty="0"/>
              <a:t> in de chat!!!</a:t>
            </a:r>
          </a:p>
          <a:p>
            <a:pPr marL="0" indent="0">
              <a:buFont typeface="Wingdings" pitchFamily="2" charset="2"/>
              <a:buNone/>
            </a:pPr>
            <a:endParaRPr lang="nl-NL" sz="1200" b="1" dirty="0"/>
          </a:p>
          <a:p>
            <a:pPr marL="0" indent="0">
              <a:buFont typeface="Wingdings" pitchFamily="2" charset="2"/>
              <a:buNone/>
            </a:pPr>
            <a:r>
              <a:rPr lang="nl-NL" sz="1200" b="1" dirty="0"/>
              <a:t>(winst ophalen)</a:t>
            </a:r>
          </a:p>
          <a:p>
            <a:pPr marL="0" indent="0">
              <a:buFont typeface="Wingdings" pitchFamily="2" charset="2"/>
              <a:buNone/>
            </a:pPr>
            <a:endParaRPr lang="nl-NL" sz="1200" b="1" dirty="0"/>
          </a:p>
          <a:p>
            <a:pPr marL="342900" indent="-342900">
              <a:buFont typeface="Wingdings" pitchFamily="2" charset="2"/>
              <a:buChar char="q"/>
            </a:pPr>
            <a:r>
              <a:rPr lang="nl-NL" sz="1200" dirty="0"/>
              <a:t>Wanneer herstel je voldoende?</a:t>
            </a:r>
            <a:br>
              <a:rPr lang="nl-NL" sz="1200" dirty="0"/>
            </a:br>
            <a:r>
              <a:rPr lang="nl-NL" sz="1200" dirty="0"/>
              <a:t>Als je dagelijks helemaal kunt uitrusten van je (werk)inspanningen. Normaal gesproken na een geode nacht. Je voelt je fris als je wakker wordt en begint de dag met nieuwe zin en energie.</a:t>
            </a:r>
          </a:p>
          <a:p>
            <a:pPr marL="342900" indent="-342900">
              <a:buFont typeface="Wingdings" pitchFamily="2" charset="2"/>
              <a:buChar char="q"/>
            </a:pPr>
            <a:r>
              <a:rPr lang="nl-NL" sz="1200" dirty="0"/>
              <a:t>Hoe merk je dat je (even) aan rust toe bent?</a:t>
            </a:r>
            <a:br>
              <a:rPr lang="nl-NL" sz="1200" dirty="0"/>
            </a:br>
            <a:r>
              <a:rPr lang="nl-NL" sz="1200" dirty="0"/>
              <a:t>Vermoeid. Stopsignaal. Minder zin om door te gaan. Je wilt er mee stoppen. Lichamelijke signalen (irritaties, schouders, ademfrequentie, hoofdpijn. Neem signalen serieus.</a:t>
            </a:r>
          </a:p>
          <a:p>
            <a:pPr marL="342900" indent="-342900">
              <a:buFont typeface="Wingdings" pitchFamily="2" charset="2"/>
              <a:buChar char="q"/>
            </a:pPr>
            <a:r>
              <a:rPr lang="nl-NL" sz="1200" dirty="0"/>
              <a:t>Waarom is hersteltijd tijdens werk nodig?</a:t>
            </a:r>
            <a:br>
              <a:rPr lang="nl-NL" sz="1200" dirty="0"/>
            </a:br>
            <a:r>
              <a:rPr lang="nl-NL" sz="1200" dirty="0"/>
              <a:t>Om na het werk te kunnen ontspannen en uitrusten is het belangrijk om tijdens werk herstelmomenten in te bouwen. Hoe zwaarder de werkbelasting (concentratie, tijdsdruk, emoties) is hoe meer herstelpauzes nodig zijn.</a:t>
            </a:r>
          </a:p>
          <a:p>
            <a:pPr marL="342900" indent="-342900">
              <a:buFont typeface="Wingdings" pitchFamily="2" charset="2"/>
              <a:buChar char="q"/>
            </a:pPr>
            <a:r>
              <a:rPr lang="nl-NL" sz="1200" dirty="0"/>
              <a:t>Wat is er mis met onvoldoende herstel?</a:t>
            </a:r>
            <a:br>
              <a:rPr lang="nl-NL" sz="1200" dirty="0"/>
            </a:br>
            <a:r>
              <a:rPr lang="nl-NL" sz="1200" dirty="0"/>
              <a:t>Hoe langer hoe meer stress en spanningsklachten. Dit is roofbouw. Uiteindelijk overspanning, bo en andere gezondheidsklachten.</a:t>
            </a:r>
          </a:p>
          <a:p>
            <a:pPr marL="342900" indent="-342900">
              <a:buFont typeface="Wingdings" pitchFamily="2" charset="2"/>
              <a:buChar char="q"/>
            </a:pPr>
            <a:r>
              <a:rPr lang="nl-NL" sz="1200" dirty="0"/>
              <a:t>Wat kun je doen om bij hersteltekort weer in balans te komen? </a:t>
            </a:r>
            <a:br>
              <a:rPr lang="nl-NL" sz="1200" dirty="0"/>
            </a:br>
            <a:r>
              <a:rPr lang="nl-NL" sz="1200" dirty="0"/>
              <a:t>|Het tegenovergestelde doen dan wat je deed. Intensief computerwerk – wandelen. Pauzes vrij van scherm.</a:t>
            </a:r>
          </a:p>
          <a:p>
            <a:pPr marL="342900" indent="-342900">
              <a:buFont typeface="Wingdings" pitchFamily="2" charset="2"/>
              <a:buChar char="q"/>
            </a:pPr>
            <a:endParaRPr lang="nl-NL" sz="1200" dirty="0"/>
          </a:p>
          <a:p>
            <a:endParaRPr lang="nl-NL" dirty="0"/>
          </a:p>
        </p:txBody>
      </p:sp>
      <p:sp>
        <p:nvSpPr>
          <p:cNvPr id="4" name="Tijdelijke aanduiding voor dianummer 3"/>
          <p:cNvSpPr>
            <a:spLocks noGrp="1"/>
          </p:cNvSpPr>
          <p:nvPr>
            <p:ph type="sldNum" sz="quarter" idx="5"/>
          </p:nvPr>
        </p:nvSpPr>
        <p:spPr/>
        <p:txBody>
          <a:bodyPr/>
          <a:lstStyle/>
          <a:p>
            <a:fld id="{8FA54A5B-3A72-C04E-9F0C-A6E16F4057CD}" type="slidenum">
              <a:rPr lang="nl-NL" smtClean="0"/>
              <a:t>16</a:t>
            </a:fld>
            <a:endParaRPr lang="nl-NL"/>
          </a:p>
        </p:txBody>
      </p:sp>
    </p:spTree>
    <p:extLst>
      <p:ext uri="{BB962C8B-B14F-4D97-AF65-F5344CB8AC3E}">
        <p14:creationId xmlns:p14="http://schemas.microsoft.com/office/powerpoint/2010/main" val="3296841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Ademhaling tellen</a:t>
            </a:r>
          </a:p>
        </p:txBody>
      </p:sp>
      <p:sp>
        <p:nvSpPr>
          <p:cNvPr id="4" name="Tijdelijke aanduiding voor dianummer 3"/>
          <p:cNvSpPr>
            <a:spLocks noGrp="1"/>
          </p:cNvSpPr>
          <p:nvPr>
            <p:ph type="sldNum" sz="quarter" idx="5"/>
          </p:nvPr>
        </p:nvSpPr>
        <p:spPr/>
        <p:txBody>
          <a:bodyPr/>
          <a:lstStyle/>
          <a:p>
            <a:fld id="{8FA54A5B-3A72-C04E-9F0C-A6E16F4057CD}" type="slidenum">
              <a:rPr lang="nl-NL" smtClean="0"/>
              <a:t>17</a:t>
            </a:fld>
            <a:endParaRPr lang="nl-NL"/>
          </a:p>
        </p:txBody>
      </p:sp>
    </p:spTree>
    <p:extLst>
      <p:ext uri="{BB962C8B-B14F-4D97-AF65-F5344CB8AC3E}">
        <p14:creationId xmlns:p14="http://schemas.microsoft.com/office/powerpoint/2010/main" val="904581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Aanvullen op de eigen </a:t>
            </a:r>
            <a:r>
              <a:rPr lang="nl-NL" dirty="0" err="1"/>
              <a:t>ideeen</a:t>
            </a:r>
            <a:r>
              <a:rPr lang="nl-NL" dirty="0"/>
              <a:t> uit de chat!!</a:t>
            </a:r>
          </a:p>
          <a:p>
            <a:endParaRPr lang="nl-NL" dirty="0"/>
          </a:p>
        </p:txBody>
      </p:sp>
      <p:sp>
        <p:nvSpPr>
          <p:cNvPr id="4" name="Tijdelijke aanduiding voor dianummer 3"/>
          <p:cNvSpPr>
            <a:spLocks noGrp="1"/>
          </p:cNvSpPr>
          <p:nvPr>
            <p:ph type="sldNum" sz="quarter" idx="5"/>
          </p:nvPr>
        </p:nvSpPr>
        <p:spPr/>
        <p:txBody>
          <a:bodyPr/>
          <a:lstStyle/>
          <a:p>
            <a:fld id="{8FA54A5B-3A72-C04E-9F0C-A6E16F4057CD}" type="slidenum">
              <a:rPr lang="nl-NL" smtClean="0"/>
              <a:t>18</a:t>
            </a:fld>
            <a:endParaRPr lang="nl-NL"/>
          </a:p>
        </p:txBody>
      </p:sp>
    </p:spTree>
    <p:extLst>
      <p:ext uri="{BB962C8B-B14F-4D97-AF65-F5344CB8AC3E}">
        <p14:creationId xmlns:p14="http://schemas.microsoft.com/office/powerpoint/2010/main" val="517167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FA54A5B-3A72-C04E-9F0C-A6E16F4057CD}" type="slidenum">
              <a:rPr lang="nl-NL" smtClean="0"/>
              <a:t>19</a:t>
            </a:fld>
            <a:endParaRPr lang="nl-NL"/>
          </a:p>
        </p:txBody>
      </p:sp>
    </p:spTree>
    <p:extLst>
      <p:ext uri="{BB962C8B-B14F-4D97-AF65-F5344CB8AC3E}">
        <p14:creationId xmlns:p14="http://schemas.microsoft.com/office/powerpoint/2010/main" val="2990304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FA54A5B-3A72-C04E-9F0C-A6E16F4057CD}" type="slidenum">
              <a:rPr lang="nl-NL" smtClean="0"/>
              <a:t>20</a:t>
            </a:fld>
            <a:endParaRPr lang="nl-NL"/>
          </a:p>
        </p:txBody>
      </p:sp>
    </p:spTree>
    <p:extLst>
      <p:ext uri="{BB962C8B-B14F-4D97-AF65-F5344CB8AC3E}">
        <p14:creationId xmlns:p14="http://schemas.microsoft.com/office/powerpoint/2010/main" val="494630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FA54A5B-3A72-C04E-9F0C-A6E16F4057CD}" type="slidenum">
              <a:rPr lang="nl-NL" smtClean="0"/>
              <a:t>21</a:t>
            </a:fld>
            <a:endParaRPr lang="nl-NL"/>
          </a:p>
        </p:txBody>
      </p:sp>
    </p:spTree>
    <p:extLst>
      <p:ext uri="{BB962C8B-B14F-4D97-AF65-F5344CB8AC3E}">
        <p14:creationId xmlns:p14="http://schemas.microsoft.com/office/powerpoint/2010/main" val="2460965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is onze bedoeling geweest jullie even te laten stilstaan bij de herstelbehoefte. Mocht je merken dat je hier meer over wilt weten of over </a:t>
            </a:r>
            <a:r>
              <a:rPr lang="nl-NL" dirty="0" err="1"/>
              <a:t>eneen</a:t>
            </a:r>
            <a:r>
              <a:rPr lang="nl-NL" dirty="0"/>
              <a:t> van de andere onderwerpen die ook aan bod zijn gekomen, contact ons dan. We kunnen je er alles over vertellen!</a:t>
            </a:r>
          </a:p>
        </p:txBody>
      </p:sp>
      <p:sp>
        <p:nvSpPr>
          <p:cNvPr id="4" name="Tijdelijke aanduiding voor dianummer 3"/>
          <p:cNvSpPr>
            <a:spLocks noGrp="1"/>
          </p:cNvSpPr>
          <p:nvPr>
            <p:ph type="sldNum" sz="quarter" idx="5"/>
          </p:nvPr>
        </p:nvSpPr>
        <p:spPr/>
        <p:txBody>
          <a:bodyPr/>
          <a:lstStyle/>
          <a:p>
            <a:fld id="{8FA54A5B-3A72-C04E-9F0C-A6E16F4057CD}" type="slidenum">
              <a:rPr lang="nl-NL" smtClean="0"/>
              <a:t>22</a:t>
            </a:fld>
            <a:endParaRPr lang="nl-NL"/>
          </a:p>
        </p:txBody>
      </p:sp>
    </p:spTree>
    <p:extLst>
      <p:ext uri="{BB962C8B-B14F-4D97-AF65-F5344CB8AC3E}">
        <p14:creationId xmlns:p14="http://schemas.microsoft.com/office/powerpoint/2010/main" val="3374657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 denk je aan bij herstel? Wat roept het woord bij je op?</a:t>
            </a:r>
          </a:p>
          <a:p>
            <a:endParaRPr lang="nl-NL" dirty="0"/>
          </a:p>
          <a:p>
            <a:endParaRPr lang="nl-NL" dirty="0"/>
          </a:p>
          <a:p>
            <a:endParaRPr lang="nl-NL" dirty="0"/>
          </a:p>
          <a:p>
            <a:r>
              <a:rPr lang="nl-NL" dirty="0" err="1"/>
              <a:t>Evt</a:t>
            </a:r>
            <a:r>
              <a:rPr lang="nl-NL" dirty="0"/>
              <a:t> nog later te gebruiken:</a:t>
            </a:r>
          </a:p>
          <a:p>
            <a:r>
              <a:rPr lang="nl-NL" dirty="0"/>
              <a:t>Waar ben je mee bekend?</a:t>
            </a:r>
          </a:p>
          <a:p>
            <a:r>
              <a:rPr lang="nl-NL" dirty="0"/>
              <a:t>Wat doe je ook echt zelf? ;-)</a:t>
            </a:r>
          </a:p>
        </p:txBody>
      </p:sp>
      <p:sp>
        <p:nvSpPr>
          <p:cNvPr id="4" name="Tijdelijke aanduiding voor dianummer 3"/>
          <p:cNvSpPr>
            <a:spLocks noGrp="1"/>
          </p:cNvSpPr>
          <p:nvPr>
            <p:ph type="sldNum" sz="quarter" idx="5"/>
          </p:nvPr>
        </p:nvSpPr>
        <p:spPr/>
        <p:txBody>
          <a:bodyPr/>
          <a:lstStyle/>
          <a:p>
            <a:fld id="{8FA54A5B-3A72-C04E-9F0C-A6E16F4057CD}" type="slidenum">
              <a:rPr lang="nl-NL" smtClean="0"/>
              <a:t>3</a:t>
            </a:fld>
            <a:endParaRPr lang="nl-NL"/>
          </a:p>
        </p:txBody>
      </p:sp>
    </p:spTree>
    <p:extLst>
      <p:ext uri="{BB962C8B-B14F-4D97-AF65-F5344CB8AC3E}">
        <p14:creationId xmlns:p14="http://schemas.microsoft.com/office/powerpoint/2010/main" val="1619375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152400" y="4229100"/>
            <a:ext cx="6553200" cy="4914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b="1" dirty="0"/>
              <a:t>Je </a:t>
            </a:r>
            <a:r>
              <a:rPr lang="en-US" sz="1100" b="1" dirty="0" err="1"/>
              <a:t>hoeft</a:t>
            </a:r>
            <a:r>
              <a:rPr lang="en-US" sz="1100" b="1" dirty="0"/>
              <a:t> </a:t>
            </a:r>
            <a:r>
              <a:rPr lang="en-US" sz="1100" b="1" dirty="0" err="1"/>
              <a:t>niet</a:t>
            </a:r>
            <a:r>
              <a:rPr lang="en-US" sz="1100" b="1" dirty="0"/>
              <a:t> </a:t>
            </a:r>
            <a:r>
              <a:rPr lang="en-US" sz="1100" b="1" dirty="0" err="1"/>
              <a:t>te</a:t>
            </a:r>
            <a:r>
              <a:rPr lang="en-US" sz="1100" b="1" dirty="0"/>
              <a:t> </a:t>
            </a:r>
            <a:r>
              <a:rPr lang="en-US" sz="1100" b="1" dirty="0" err="1"/>
              <a:t>herstellen</a:t>
            </a:r>
            <a:r>
              <a:rPr lang="en-US" sz="1100" b="1" dirty="0"/>
              <a:t> </a:t>
            </a:r>
            <a:r>
              <a:rPr lang="en-US" sz="1100" b="1" dirty="0" err="1"/>
              <a:t>als</a:t>
            </a:r>
            <a:r>
              <a:rPr lang="en-US" sz="1100" b="1" dirty="0"/>
              <a:t> er </a:t>
            </a:r>
            <a:r>
              <a:rPr lang="en-US" sz="1100" b="1" dirty="0" err="1"/>
              <a:t>geen</a:t>
            </a:r>
            <a:r>
              <a:rPr lang="en-US" sz="1100" b="1" dirty="0"/>
              <a:t> stress is, </a:t>
            </a:r>
            <a:r>
              <a:rPr lang="en-US" sz="1100" b="1" dirty="0" err="1"/>
              <a:t>daarom</a:t>
            </a:r>
            <a:r>
              <a:rPr lang="en-US" sz="1100" b="1" dirty="0"/>
              <a:t> de </a:t>
            </a:r>
            <a:r>
              <a:rPr lang="en-US" sz="1100" b="1" dirty="0" err="1"/>
              <a:t>kapstok</a:t>
            </a:r>
            <a:r>
              <a:rPr lang="en-US" sz="1100" b="1" dirty="0"/>
              <a:t> van </a:t>
            </a:r>
            <a:r>
              <a:rPr lang="en-US" sz="1100" b="1" dirty="0" err="1"/>
              <a:t>tno</a:t>
            </a:r>
            <a:r>
              <a:rPr lang="en-US" sz="1100" b="1" dirty="0"/>
              <a:t> model: </a:t>
            </a:r>
          </a:p>
          <a:p>
            <a:pPr marL="0" lvl="0" indent="0" algn="l" rtl="0">
              <a:lnSpc>
                <a:spcPct val="100000"/>
              </a:lnSpc>
              <a:spcBef>
                <a:spcPts val="0"/>
              </a:spcBef>
              <a:spcAft>
                <a:spcPts val="0"/>
              </a:spcAft>
              <a:buSzPts val="1400"/>
              <a:buNone/>
            </a:pPr>
            <a:endParaRPr lang="en-US" sz="1100" b="1" dirty="0"/>
          </a:p>
          <a:p>
            <a:pPr marL="0" lvl="0" indent="0" algn="l" rtl="0">
              <a:lnSpc>
                <a:spcPct val="100000"/>
              </a:lnSpc>
              <a:spcBef>
                <a:spcPts val="0"/>
              </a:spcBef>
              <a:spcAft>
                <a:spcPts val="0"/>
              </a:spcAft>
              <a:buSzPts val="1400"/>
              <a:buNone/>
            </a:pPr>
            <a:endParaRPr lang="en-US" sz="1100" b="1" dirty="0"/>
          </a:p>
          <a:p>
            <a:pPr marL="0" lvl="0" indent="0" algn="l" rtl="0">
              <a:lnSpc>
                <a:spcPct val="100000"/>
              </a:lnSpc>
              <a:spcBef>
                <a:spcPts val="0"/>
              </a:spcBef>
              <a:spcAft>
                <a:spcPts val="0"/>
              </a:spcAft>
              <a:buSzPts val="1400"/>
              <a:buNone/>
            </a:pPr>
            <a:r>
              <a:rPr lang="en-US" sz="1100" b="1" dirty="0"/>
              <a:t>UITLEG MODEL </a:t>
            </a:r>
            <a:r>
              <a:rPr lang="en-US" sz="1100" dirty="0"/>
              <a:t>(</a:t>
            </a:r>
            <a:r>
              <a:rPr lang="en-US" sz="1100" dirty="0" err="1"/>
              <a:t>zoveel</a:t>
            </a:r>
            <a:r>
              <a:rPr lang="en-US" sz="1100" dirty="0"/>
              <a:t> </a:t>
            </a:r>
            <a:r>
              <a:rPr lang="en-US" sz="1100" dirty="0" err="1"/>
              <a:t>mogelijk</a:t>
            </a:r>
            <a:r>
              <a:rPr lang="en-US" sz="1100" dirty="0"/>
              <a:t> </a:t>
            </a:r>
            <a:r>
              <a:rPr lang="en-US" sz="1100" dirty="0" err="1"/>
              <a:t>illustreren</a:t>
            </a:r>
            <a:r>
              <a:rPr lang="en-US" sz="1100" dirty="0"/>
              <a:t> met  </a:t>
            </a:r>
            <a:r>
              <a:rPr lang="en-US" sz="1100" dirty="0" err="1"/>
              <a:t>voorbeelden</a:t>
            </a:r>
            <a:r>
              <a:rPr lang="en-US" sz="1100" dirty="0"/>
              <a:t> van </a:t>
            </a:r>
            <a:r>
              <a:rPr lang="en-US" sz="1100" dirty="0" err="1"/>
              <a:t>hun</a:t>
            </a:r>
            <a:r>
              <a:rPr lang="en-US" sz="1100" dirty="0"/>
              <a:t> eigen </a:t>
            </a:r>
            <a:r>
              <a:rPr lang="en-US" sz="1100" dirty="0" err="1"/>
              <a:t>geeltjes</a:t>
            </a:r>
            <a:r>
              <a:rPr lang="en-US" sz="1100" dirty="0"/>
              <a:t> </a:t>
            </a:r>
            <a:r>
              <a:rPr lang="en-US" sz="1100" dirty="0" err="1"/>
              <a:t>bij</a:t>
            </a:r>
            <a:r>
              <a:rPr lang="en-US" sz="1100" dirty="0"/>
              <a:t> het </a:t>
            </a:r>
            <a:r>
              <a:rPr lang="en-US" sz="1100" dirty="0" err="1"/>
              <a:t>inchecken</a:t>
            </a:r>
            <a:r>
              <a:rPr lang="en-US" sz="1100" dirty="0"/>
              <a:t> </a:t>
            </a:r>
            <a:r>
              <a:rPr lang="en-US" sz="1100" dirty="0" err="1"/>
              <a:t>en</a:t>
            </a:r>
            <a:r>
              <a:rPr lang="en-US" sz="1100" dirty="0"/>
              <a:t> </a:t>
            </a:r>
            <a:r>
              <a:rPr lang="en-US" sz="1100" dirty="0" err="1"/>
              <a:t>zie</a:t>
            </a:r>
            <a:r>
              <a:rPr lang="en-US" sz="1100" dirty="0"/>
              <a:t> </a:t>
            </a:r>
            <a:r>
              <a:rPr lang="en-US" sz="1100" dirty="0" err="1"/>
              <a:t>ook</a:t>
            </a:r>
            <a:r>
              <a:rPr lang="en-US" sz="1100" dirty="0"/>
              <a:t> </a:t>
            </a:r>
            <a:r>
              <a:rPr lang="en-US" sz="1100" dirty="0" err="1"/>
              <a:t>hieronder</a:t>
            </a:r>
            <a:r>
              <a:rPr lang="en-US" sz="1100" dirty="0"/>
              <a:t>:</a:t>
            </a:r>
          </a:p>
          <a:p>
            <a:pPr marL="0" lvl="0" indent="0" algn="l" rtl="0">
              <a:lnSpc>
                <a:spcPct val="100000"/>
              </a:lnSpc>
              <a:spcBef>
                <a:spcPts val="0"/>
              </a:spcBef>
              <a:spcAft>
                <a:spcPts val="0"/>
              </a:spcAft>
              <a:buSzPts val="1400"/>
              <a:buNone/>
            </a:pPr>
            <a:endParaRPr sz="1100" b="1" dirty="0">
              <a:highlight>
                <a:srgbClr val="FFFF00"/>
              </a:highlight>
            </a:endParaRPr>
          </a:p>
          <a:p>
            <a:pPr marL="0" lvl="0" indent="0" algn="l" rtl="0">
              <a:lnSpc>
                <a:spcPct val="100000"/>
              </a:lnSpc>
              <a:spcBef>
                <a:spcPts val="0"/>
              </a:spcBef>
              <a:spcAft>
                <a:spcPts val="0"/>
              </a:spcAft>
              <a:buSzPts val="1400"/>
              <a:buNone/>
            </a:pPr>
            <a:r>
              <a:rPr lang="en-US" sz="1100" b="1" dirty="0" err="1"/>
              <a:t>Oorzaken</a:t>
            </a:r>
            <a:r>
              <a:rPr lang="en-US" sz="1100" b="1" dirty="0"/>
              <a:t> van </a:t>
            </a:r>
            <a:r>
              <a:rPr lang="en-US" sz="1100" b="1" dirty="0" err="1"/>
              <a:t>werkdruk</a:t>
            </a:r>
            <a:r>
              <a:rPr lang="en-US" sz="1100" b="1" dirty="0"/>
              <a:t> </a:t>
            </a:r>
            <a:endParaRPr sz="1100" dirty="0"/>
          </a:p>
          <a:p>
            <a:pPr marL="0" lvl="0" indent="0" algn="l" rtl="0">
              <a:lnSpc>
                <a:spcPct val="100000"/>
              </a:lnSpc>
              <a:spcBef>
                <a:spcPts val="0"/>
              </a:spcBef>
              <a:spcAft>
                <a:spcPts val="0"/>
              </a:spcAft>
              <a:buSzPts val="1400"/>
              <a:buNone/>
            </a:pPr>
            <a:r>
              <a:rPr lang="en-US" sz="1100" dirty="0"/>
              <a:t>We </a:t>
            </a:r>
            <a:r>
              <a:rPr lang="en-US" sz="1100" dirty="0" err="1"/>
              <a:t>spreken</a:t>
            </a:r>
            <a:r>
              <a:rPr lang="en-US" sz="1100" dirty="0"/>
              <a:t> van </a:t>
            </a:r>
            <a:r>
              <a:rPr lang="en-US" sz="1100" dirty="0" err="1"/>
              <a:t>werkdruk</a:t>
            </a:r>
            <a:r>
              <a:rPr lang="en-US" sz="1100" dirty="0"/>
              <a:t> </a:t>
            </a:r>
            <a:r>
              <a:rPr lang="en-US" sz="1100" dirty="0" err="1"/>
              <a:t>wanneer</a:t>
            </a:r>
            <a:r>
              <a:rPr lang="en-US" sz="1100" dirty="0"/>
              <a:t> de </a:t>
            </a:r>
            <a:r>
              <a:rPr lang="en-US" sz="1100" dirty="0" err="1"/>
              <a:t>balans</a:t>
            </a:r>
            <a:r>
              <a:rPr lang="en-US" sz="1100" dirty="0"/>
              <a:t> </a:t>
            </a:r>
            <a:r>
              <a:rPr lang="en-US" sz="1100" dirty="0" err="1"/>
              <a:t>tussen</a:t>
            </a:r>
            <a:r>
              <a:rPr lang="en-US" sz="1100" dirty="0"/>
              <a:t> de </a:t>
            </a:r>
            <a:r>
              <a:rPr lang="en-US" sz="1100" dirty="0" err="1"/>
              <a:t>werkbelasting</a:t>
            </a:r>
            <a:r>
              <a:rPr lang="en-US" sz="1100" dirty="0"/>
              <a:t> </a:t>
            </a:r>
            <a:r>
              <a:rPr lang="en-US" sz="1100" dirty="0" err="1"/>
              <a:t>en</a:t>
            </a:r>
            <a:r>
              <a:rPr lang="en-US" sz="1100" dirty="0"/>
              <a:t> de </a:t>
            </a:r>
            <a:r>
              <a:rPr lang="en-US" sz="1100" dirty="0" err="1"/>
              <a:t>belastbaarheid</a:t>
            </a:r>
            <a:r>
              <a:rPr lang="en-US" sz="1100" dirty="0"/>
              <a:t> van de </a:t>
            </a:r>
            <a:r>
              <a:rPr lang="en-US" sz="1100" dirty="0" err="1"/>
              <a:t>werknemer</a:t>
            </a:r>
            <a:r>
              <a:rPr lang="en-US" sz="1100" dirty="0"/>
              <a:t> </a:t>
            </a:r>
            <a:r>
              <a:rPr lang="en-US" sz="1100" dirty="0" err="1"/>
              <a:t>verstoord</a:t>
            </a:r>
            <a:r>
              <a:rPr lang="en-US" sz="1100" dirty="0"/>
              <a:t> </a:t>
            </a:r>
            <a:r>
              <a:rPr lang="en-US" sz="1100" dirty="0" err="1"/>
              <a:t>raakt</a:t>
            </a:r>
            <a:r>
              <a:rPr lang="en-US" sz="1100" dirty="0"/>
              <a:t>. </a:t>
            </a:r>
            <a:r>
              <a:rPr lang="en-US" sz="1100" dirty="0" err="1"/>
              <a:t>Werkdruk</a:t>
            </a:r>
            <a:r>
              <a:rPr lang="en-US" sz="1100" dirty="0"/>
              <a:t> </a:t>
            </a:r>
            <a:r>
              <a:rPr lang="en-US" sz="1100" dirty="0" err="1"/>
              <a:t>treedt</a:t>
            </a:r>
            <a:r>
              <a:rPr lang="en-US" sz="1100" dirty="0"/>
              <a:t> </a:t>
            </a:r>
            <a:r>
              <a:rPr lang="en-US" sz="1100" dirty="0" err="1"/>
              <a:t>dus</a:t>
            </a:r>
            <a:r>
              <a:rPr lang="en-US" sz="1100" dirty="0"/>
              <a:t> op </a:t>
            </a:r>
            <a:r>
              <a:rPr lang="en-US" sz="1100" dirty="0" err="1"/>
              <a:t>als</a:t>
            </a:r>
            <a:r>
              <a:rPr lang="en-US" sz="1100" dirty="0"/>
              <a:t> je het </a:t>
            </a:r>
            <a:r>
              <a:rPr lang="en-US" sz="1100" dirty="0" err="1"/>
              <a:t>werk</a:t>
            </a:r>
            <a:r>
              <a:rPr lang="en-US" sz="1100" dirty="0"/>
              <a:t> </a:t>
            </a:r>
            <a:r>
              <a:rPr lang="en-US" sz="1100" dirty="0" err="1"/>
              <a:t>niet</a:t>
            </a:r>
            <a:r>
              <a:rPr lang="en-US" sz="1100" dirty="0"/>
              <a:t> </a:t>
            </a:r>
            <a:r>
              <a:rPr lang="en-US" sz="1100" dirty="0" err="1"/>
              <a:t>binnen</a:t>
            </a:r>
            <a:r>
              <a:rPr lang="en-US" sz="1100" dirty="0"/>
              <a:t> de </a:t>
            </a:r>
            <a:r>
              <a:rPr lang="en-US" sz="1100" dirty="0" err="1"/>
              <a:t>gestelde</a:t>
            </a:r>
            <a:r>
              <a:rPr lang="en-US" sz="1100" dirty="0"/>
              <a:t> </a:t>
            </a:r>
            <a:r>
              <a:rPr lang="en-US" sz="1100" dirty="0" err="1"/>
              <a:t>tijd</a:t>
            </a:r>
            <a:r>
              <a:rPr lang="en-US" sz="1100" dirty="0"/>
              <a:t> </a:t>
            </a:r>
            <a:r>
              <a:rPr lang="en-US" sz="1100" dirty="0" err="1"/>
              <a:t>af</a:t>
            </a:r>
            <a:r>
              <a:rPr lang="en-US" sz="1100" dirty="0"/>
              <a:t> </a:t>
            </a:r>
            <a:r>
              <a:rPr lang="en-US" sz="1100" dirty="0" err="1"/>
              <a:t>kunt</a:t>
            </a:r>
            <a:r>
              <a:rPr lang="en-US" sz="1100" dirty="0"/>
              <a:t> </a:t>
            </a:r>
            <a:r>
              <a:rPr lang="en-US" sz="1100" dirty="0" err="1"/>
              <a:t>krijgen</a:t>
            </a:r>
            <a:r>
              <a:rPr lang="en-US" sz="1100" dirty="0"/>
              <a:t> of </a:t>
            </a:r>
            <a:r>
              <a:rPr lang="en-US" sz="1100" dirty="0" err="1"/>
              <a:t>niet</a:t>
            </a:r>
            <a:r>
              <a:rPr lang="en-US" sz="1100" dirty="0"/>
              <a:t> </a:t>
            </a:r>
            <a:r>
              <a:rPr lang="en-US" sz="1100" dirty="0" err="1"/>
              <a:t>meer</a:t>
            </a:r>
            <a:r>
              <a:rPr lang="en-US" sz="1100" dirty="0"/>
              <a:t> </a:t>
            </a:r>
            <a:r>
              <a:rPr lang="en-US" sz="1100" dirty="0" err="1"/>
              <a:t>aan</a:t>
            </a:r>
            <a:r>
              <a:rPr lang="en-US" sz="1100" dirty="0"/>
              <a:t> de </a:t>
            </a:r>
            <a:r>
              <a:rPr lang="en-US" sz="1100" dirty="0" err="1"/>
              <a:t>gestelde</a:t>
            </a:r>
            <a:r>
              <a:rPr lang="en-US" sz="1100" dirty="0"/>
              <a:t> </a:t>
            </a:r>
            <a:r>
              <a:rPr lang="en-US" sz="1100" dirty="0" err="1"/>
              <a:t>eisen</a:t>
            </a:r>
            <a:r>
              <a:rPr lang="en-US" sz="1100" dirty="0"/>
              <a:t> </a:t>
            </a:r>
            <a:r>
              <a:rPr lang="en-US" sz="1100" dirty="0" err="1"/>
              <a:t>kunt</a:t>
            </a:r>
            <a:r>
              <a:rPr lang="en-US" sz="1100" dirty="0"/>
              <a:t> </a:t>
            </a:r>
            <a:r>
              <a:rPr lang="en-US" sz="1100" dirty="0" err="1"/>
              <a:t>voldoen</a:t>
            </a:r>
            <a:r>
              <a:rPr lang="en-US" sz="1100" dirty="0"/>
              <a:t>. </a:t>
            </a:r>
            <a:br>
              <a:rPr lang="en-US" sz="1100" dirty="0"/>
            </a:br>
            <a:br>
              <a:rPr lang="en-US" sz="1100" dirty="0"/>
            </a:br>
            <a:r>
              <a:rPr lang="en-US" sz="1100" dirty="0" err="1"/>
              <a:t>Werkbelasting</a:t>
            </a:r>
            <a:r>
              <a:rPr lang="en-US" sz="1100" dirty="0"/>
              <a:t> </a:t>
            </a:r>
            <a:r>
              <a:rPr lang="en-US" sz="1100" dirty="0" err="1"/>
              <a:t>wordt</a:t>
            </a:r>
            <a:r>
              <a:rPr lang="en-US" sz="1100" dirty="0"/>
              <a:t> </a:t>
            </a:r>
            <a:r>
              <a:rPr lang="en-US" sz="1100" dirty="0" err="1"/>
              <a:t>mede</a:t>
            </a:r>
            <a:r>
              <a:rPr lang="en-US" sz="1100" dirty="0"/>
              <a:t> </a:t>
            </a:r>
            <a:r>
              <a:rPr lang="en-US" sz="1100" dirty="0" err="1"/>
              <a:t>bepaald</a:t>
            </a:r>
            <a:r>
              <a:rPr lang="en-US" sz="1100" dirty="0"/>
              <a:t> door de </a:t>
            </a:r>
            <a:r>
              <a:rPr lang="en-US" sz="1100" b="1" dirty="0" err="1"/>
              <a:t>taakeisen</a:t>
            </a:r>
            <a:r>
              <a:rPr lang="en-US" sz="1100" dirty="0"/>
              <a:t>. </a:t>
            </a:r>
            <a:r>
              <a:rPr lang="en-US" sz="1100" dirty="0" err="1"/>
              <a:t>Taakeisen</a:t>
            </a:r>
            <a:r>
              <a:rPr lang="en-US" sz="1100" dirty="0"/>
              <a:t> </a:t>
            </a:r>
            <a:r>
              <a:rPr lang="en-US" sz="1100" dirty="0" err="1"/>
              <a:t>zijn</a:t>
            </a:r>
            <a:r>
              <a:rPr lang="en-US" sz="1100" dirty="0"/>
              <a:t> </a:t>
            </a:r>
            <a:r>
              <a:rPr lang="en-US" sz="1100" dirty="0" err="1"/>
              <a:t>gerelateerd</a:t>
            </a:r>
            <a:r>
              <a:rPr lang="en-US" sz="1100" dirty="0"/>
              <a:t> </a:t>
            </a:r>
            <a:r>
              <a:rPr lang="en-US" sz="1100" dirty="0" err="1"/>
              <a:t>aan</a:t>
            </a:r>
            <a:r>
              <a:rPr lang="en-US" sz="1100" dirty="0"/>
              <a:t> de </a:t>
            </a:r>
            <a:r>
              <a:rPr lang="en-US" sz="1100" dirty="0" err="1"/>
              <a:t>inhoud</a:t>
            </a:r>
            <a:r>
              <a:rPr lang="en-US" sz="1100" dirty="0"/>
              <a:t> </a:t>
            </a:r>
            <a:r>
              <a:rPr lang="en-US" sz="1100" dirty="0" err="1"/>
              <a:t>en</a:t>
            </a:r>
            <a:r>
              <a:rPr lang="en-US" sz="1100" dirty="0"/>
              <a:t> de context van het </a:t>
            </a:r>
            <a:r>
              <a:rPr lang="en-US" sz="1100" dirty="0" err="1"/>
              <a:t>werk</a:t>
            </a:r>
            <a:r>
              <a:rPr lang="en-US" sz="1100" dirty="0"/>
              <a:t>. </a:t>
            </a:r>
            <a:r>
              <a:rPr lang="en-US" sz="1100" b="1" dirty="0" err="1"/>
              <a:t>Inhoudelijke</a:t>
            </a:r>
            <a:r>
              <a:rPr lang="en-US" sz="1100" b="1" dirty="0"/>
              <a:t> </a:t>
            </a:r>
            <a:r>
              <a:rPr lang="en-US" sz="1100" b="1" dirty="0" err="1"/>
              <a:t>taakeisen</a:t>
            </a:r>
            <a:r>
              <a:rPr lang="en-US" sz="1100" b="1" dirty="0"/>
              <a:t>: </a:t>
            </a:r>
            <a:r>
              <a:rPr lang="en-US" sz="1100" b="1" dirty="0" err="1"/>
              <a:t>h</a:t>
            </a:r>
            <a:r>
              <a:rPr lang="en-US" sz="1100" dirty="0" err="1"/>
              <a:t>oeveelheid</a:t>
            </a:r>
            <a:r>
              <a:rPr lang="en-US" sz="1100" dirty="0"/>
              <a:t> </a:t>
            </a:r>
            <a:r>
              <a:rPr lang="en-US" sz="1100" dirty="0" err="1"/>
              <a:t>werk</a:t>
            </a:r>
            <a:r>
              <a:rPr lang="en-US" sz="1100" dirty="0"/>
              <a:t>, </a:t>
            </a:r>
            <a:r>
              <a:rPr lang="en-US" sz="1100" dirty="0" err="1"/>
              <a:t>emotionele</a:t>
            </a:r>
            <a:r>
              <a:rPr lang="en-US" sz="1100" dirty="0"/>
              <a:t> </a:t>
            </a:r>
            <a:r>
              <a:rPr lang="en-US" sz="1100" dirty="0" err="1"/>
              <a:t>belasting</a:t>
            </a:r>
            <a:r>
              <a:rPr lang="en-US" sz="1100" dirty="0"/>
              <a:t>, </a:t>
            </a:r>
            <a:r>
              <a:rPr lang="en-US" sz="1100" dirty="0" err="1"/>
              <a:t>moeilijkheidsgraad</a:t>
            </a:r>
            <a:endParaRPr sz="1100" dirty="0"/>
          </a:p>
          <a:p>
            <a:pPr marL="0" lvl="0" indent="0" algn="l" rtl="0">
              <a:lnSpc>
                <a:spcPct val="100000"/>
              </a:lnSpc>
              <a:spcBef>
                <a:spcPts val="0"/>
              </a:spcBef>
              <a:spcAft>
                <a:spcPts val="0"/>
              </a:spcAft>
              <a:buSzPts val="1400"/>
              <a:buNone/>
            </a:pPr>
            <a:r>
              <a:rPr lang="en-US" sz="1100" dirty="0" err="1"/>
              <a:t>kwaliteitseisen</a:t>
            </a:r>
            <a:r>
              <a:rPr lang="en-US" sz="1100" dirty="0"/>
              <a:t>, </a:t>
            </a:r>
            <a:r>
              <a:rPr lang="en-US" sz="1100" dirty="0" err="1"/>
              <a:t>variatie</a:t>
            </a:r>
            <a:r>
              <a:rPr lang="en-US" sz="1100" dirty="0"/>
              <a:t>. </a:t>
            </a:r>
            <a:r>
              <a:rPr lang="en-US" sz="1100" dirty="0" err="1"/>
              <a:t>Bij</a:t>
            </a:r>
            <a:r>
              <a:rPr lang="en-US" sz="1100" dirty="0"/>
              <a:t> </a:t>
            </a:r>
            <a:r>
              <a:rPr lang="en-US" sz="1100" dirty="0" err="1"/>
              <a:t>oorzaken</a:t>
            </a:r>
            <a:r>
              <a:rPr lang="en-US" sz="1100" dirty="0"/>
              <a:t> in de </a:t>
            </a:r>
            <a:r>
              <a:rPr lang="en-US" sz="1100" b="1" dirty="0"/>
              <a:t>context van het </a:t>
            </a:r>
            <a:r>
              <a:rPr lang="en-US" sz="1100" b="1" dirty="0" err="1"/>
              <a:t>werk</a:t>
            </a:r>
            <a:r>
              <a:rPr lang="en-US" sz="1100" dirty="0"/>
              <a:t> </a:t>
            </a:r>
            <a:r>
              <a:rPr lang="en-US" sz="1100" dirty="0" err="1"/>
              <a:t>kun</a:t>
            </a:r>
            <a:r>
              <a:rPr lang="en-US" sz="1100" dirty="0"/>
              <a:t> je </a:t>
            </a:r>
            <a:r>
              <a:rPr lang="en-US" sz="1100" dirty="0" err="1"/>
              <a:t>denken</a:t>
            </a:r>
            <a:r>
              <a:rPr lang="en-US" sz="1100" dirty="0"/>
              <a:t> </a:t>
            </a:r>
            <a:r>
              <a:rPr lang="en-US" sz="1100" dirty="0" err="1"/>
              <a:t>aan</a:t>
            </a:r>
            <a:r>
              <a:rPr lang="en-US" sz="1100" dirty="0"/>
              <a:t>:</a:t>
            </a:r>
            <a:endParaRPr sz="1100" dirty="0"/>
          </a:p>
          <a:p>
            <a:pPr marL="0" lvl="0" indent="0" algn="l" rtl="0">
              <a:lnSpc>
                <a:spcPct val="100000"/>
              </a:lnSpc>
              <a:spcBef>
                <a:spcPts val="0"/>
              </a:spcBef>
              <a:spcAft>
                <a:spcPts val="0"/>
              </a:spcAft>
              <a:buSzPts val="1400"/>
              <a:buNone/>
            </a:pPr>
            <a:r>
              <a:rPr lang="en-US" sz="1100" dirty="0" err="1"/>
              <a:t>Onduidelijke</a:t>
            </a:r>
            <a:r>
              <a:rPr lang="en-US" sz="1100" dirty="0"/>
              <a:t> taken, </a:t>
            </a:r>
            <a:r>
              <a:rPr lang="en-US" sz="1100" dirty="0" err="1"/>
              <a:t>verantwoordelijkheden</a:t>
            </a:r>
            <a:r>
              <a:rPr lang="en-US" sz="1100" dirty="0"/>
              <a:t>, </a:t>
            </a:r>
            <a:r>
              <a:rPr lang="en-US" sz="1100" dirty="0" err="1"/>
              <a:t>rollen</a:t>
            </a:r>
            <a:r>
              <a:rPr lang="en-US" sz="1100" dirty="0"/>
              <a:t>, </a:t>
            </a:r>
            <a:r>
              <a:rPr lang="en-US" sz="1100" dirty="0" err="1"/>
              <a:t>beleid</a:t>
            </a:r>
            <a:r>
              <a:rPr lang="en-US" sz="1100" dirty="0"/>
              <a:t>, </a:t>
            </a:r>
            <a:r>
              <a:rPr lang="en-US" sz="1100" dirty="0" err="1"/>
              <a:t>verwachtingen</a:t>
            </a:r>
            <a:r>
              <a:rPr lang="en-US" sz="1100" dirty="0"/>
              <a:t>, procedures; </a:t>
            </a:r>
            <a:r>
              <a:rPr lang="en-US" sz="1100" dirty="0" err="1"/>
              <a:t>onzekerheden</a:t>
            </a:r>
            <a:r>
              <a:rPr lang="en-US" sz="1100" dirty="0"/>
              <a:t> </a:t>
            </a:r>
            <a:r>
              <a:rPr lang="en-US" sz="1100" dirty="0" err="1"/>
              <a:t>rondom</a:t>
            </a:r>
            <a:r>
              <a:rPr lang="en-US" sz="1100" dirty="0"/>
              <a:t> </a:t>
            </a:r>
            <a:r>
              <a:rPr lang="en-US" sz="1100" dirty="0" err="1"/>
              <a:t>behoud</a:t>
            </a:r>
            <a:r>
              <a:rPr lang="en-US" sz="1100" dirty="0"/>
              <a:t> van de </a:t>
            </a:r>
            <a:r>
              <a:rPr lang="en-US" sz="1100" dirty="0" err="1"/>
              <a:t>baan</a:t>
            </a:r>
            <a:r>
              <a:rPr lang="en-US" sz="1100" dirty="0"/>
              <a:t>, </a:t>
            </a:r>
            <a:r>
              <a:rPr lang="en-US" sz="1100" dirty="0" err="1"/>
              <a:t>reorganisaties</a:t>
            </a:r>
            <a:r>
              <a:rPr lang="en-US" sz="1100" dirty="0"/>
              <a:t>, </a:t>
            </a:r>
            <a:r>
              <a:rPr lang="en-US" sz="1100" dirty="0" err="1"/>
              <a:t>stijl</a:t>
            </a:r>
            <a:r>
              <a:rPr lang="en-US" sz="1100" dirty="0"/>
              <a:t> van </a:t>
            </a:r>
            <a:r>
              <a:rPr lang="en-US" sz="1100" dirty="0" err="1"/>
              <a:t>leidinggevenden</a:t>
            </a:r>
            <a:r>
              <a:rPr lang="en-US" sz="1100" dirty="0"/>
              <a:t>, </a:t>
            </a:r>
            <a:r>
              <a:rPr lang="en-US" sz="1100" dirty="0" err="1"/>
              <a:t>organisatiecultuur</a:t>
            </a:r>
            <a:r>
              <a:rPr lang="en-US" sz="1100" dirty="0"/>
              <a:t>. </a:t>
            </a:r>
            <a:endParaRPr sz="1100"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r>
              <a:rPr lang="en-US" sz="1100" dirty="0"/>
              <a:t>De </a:t>
            </a:r>
            <a:r>
              <a:rPr lang="en-US" sz="1100" b="1" dirty="0" err="1"/>
              <a:t>regelmogelijkheden</a:t>
            </a:r>
            <a:r>
              <a:rPr lang="en-US" sz="1100" dirty="0"/>
              <a:t> die de </a:t>
            </a:r>
            <a:r>
              <a:rPr lang="en-US" sz="1100" dirty="0" err="1"/>
              <a:t>medewerker</a:t>
            </a:r>
            <a:r>
              <a:rPr lang="en-US" sz="1100" dirty="0"/>
              <a:t> </a:t>
            </a:r>
            <a:r>
              <a:rPr lang="en-US" sz="1100" dirty="0" err="1"/>
              <a:t>heeft</a:t>
            </a:r>
            <a:r>
              <a:rPr lang="en-US" sz="1100" dirty="0"/>
              <a:t> </a:t>
            </a:r>
            <a:r>
              <a:rPr lang="en-US" sz="1100" dirty="0" err="1"/>
              <a:t>bepalen</a:t>
            </a:r>
            <a:r>
              <a:rPr lang="en-US" sz="1100" dirty="0"/>
              <a:t> </a:t>
            </a:r>
            <a:r>
              <a:rPr lang="en-US" sz="1100" dirty="0" err="1"/>
              <a:t>mede</a:t>
            </a:r>
            <a:r>
              <a:rPr lang="en-US" sz="1100" dirty="0"/>
              <a:t> hoe de </a:t>
            </a:r>
            <a:r>
              <a:rPr lang="en-US" sz="1100" dirty="0" err="1"/>
              <a:t>taakeisen</a:t>
            </a:r>
            <a:r>
              <a:rPr lang="en-US" sz="1100" dirty="0"/>
              <a:t> </a:t>
            </a:r>
            <a:r>
              <a:rPr lang="en-US" sz="1100" dirty="0" err="1"/>
              <a:t>worden</a:t>
            </a:r>
            <a:r>
              <a:rPr lang="en-US" sz="1100" dirty="0"/>
              <a:t> </a:t>
            </a:r>
            <a:r>
              <a:rPr lang="en-US" sz="1100" dirty="0" err="1"/>
              <a:t>ervaren</a:t>
            </a:r>
            <a:r>
              <a:rPr lang="en-US" sz="1100" dirty="0"/>
              <a:t>. </a:t>
            </a:r>
            <a:r>
              <a:rPr lang="en-US" sz="1100" dirty="0" err="1"/>
              <a:t>Denk</a:t>
            </a:r>
            <a:r>
              <a:rPr lang="en-US" sz="1100" dirty="0"/>
              <a:t> </a:t>
            </a:r>
            <a:r>
              <a:rPr lang="en-US" sz="1100" dirty="0" err="1"/>
              <a:t>daarbij</a:t>
            </a:r>
            <a:r>
              <a:rPr lang="en-US" sz="1100" dirty="0"/>
              <a:t> </a:t>
            </a:r>
            <a:r>
              <a:rPr lang="en-US" sz="1100" dirty="0" err="1"/>
              <a:t>aan</a:t>
            </a:r>
            <a:r>
              <a:rPr lang="en-US" sz="1100" dirty="0"/>
              <a:t>: (</a:t>
            </a:r>
            <a:r>
              <a:rPr lang="en-US" sz="1100" dirty="0" err="1"/>
              <a:t>tijds</a:t>
            </a:r>
            <a:r>
              <a:rPr lang="en-US" sz="1100" dirty="0"/>
              <a:t>)</a:t>
            </a:r>
            <a:r>
              <a:rPr lang="en-US" sz="1100" dirty="0" err="1"/>
              <a:t>autonomie</a:t>
            </a:r>
            <a:r>
              <a:rPr lang="en-US" sz="1100" dirty="0"/>
              <a:t>, </a:t>
            </a:r>
            <a:r>
              <a:rPr lang="en-US" sz="1100" dirty="0" err="1"/>
              <a:t>participatie</a:t>
            </a:r>
            <a:r>
              <a:rPr lang="en-US" sz="1100" dirty="0"/>
              <a:t> in </a:t>
            </a:r>
            <a:r>
              <a:rPr lang="en-US" sz="1100" dirty="0" err="1"/>
              <a:t>besluitvorming</a:t>
            </a:r>
            <a:r>
              <a:rPr lang="en-US" sz="1100" dirty="0"/>
              <a:t>, </a:t>
            </a:r>
            <a:r>
              <a:rPr lang="en-US" sz="1100" dirty="0" err="1"/>
              <a:t>functionele</a:t>
            </a:r>
            <a:r>
              <a:rPr lang="en-US" sz="1100" dirty="0"/>
              <a:t> </a:t>
            </a:r>
            <a:r>
              <a:rPr lang="en-US" sz="1100" dirty="0" err="1"/>
              <a:t>steun</a:t>
            </a:r>
            <a:r>
              <a:rPr lang="en-US" sz="1100" dirty="0"/>
              <a:t> van </a:t>
            </a:r>
            <a:r>
              <a:rPr lang="en-US" sz="1100" dirty="0" err="1"/>
              <a:t>leidinggevende</a:t>
            </a:r>
            <a:r>
              <a:rPr lang="en-US" sz="1100" dirty="0"/>
              <a:t> </a:t>
            </a:r>
            <a:r>
              <a:rPr lang="en-US" sz="1100" dirty="0" err="1"/>
              <a:t>en</a:t>
            </a:r>
            <a:r>
              <a:rPr lang="en-US" sz="1100" dirty="0"/>
              <a:t> </a:t>
            </a:r>
            <a:r>
              <a:rPr lang="en-US" sz="1100" dirty="0" err="1"/>
              <a:t>collega’s</a:t>
            </a:r>
            <a:r>
              <a:rPr lang="en-US" sz="1100" dirty="0"/>
              <a:t>. </a:t>
            </a:r>
            <a:endParaRPr sz="1100" dirty="0"/>
          </a:p>
          <a:p>
            <a:pPr marL="0" lvl="0" indent="0" algn="l" rtl="0">
              <a:lnSpc>
                <a:spcPct val="100000"/>
              </a:lnSpc>
              <a:spcBef>
                <a:spcPts val="0"/>
              </a:spcBef>
              <a:spcAft>
                <a:spcPts val="0"/>
              </a:spcAft>
              <a:buSzPts val="1400"/>
              <a:buNone/>
            </a:pPr>
            <a:r>
              <a:rPr lang="en-US" sz="1100" dirty="0"/>
              <a:t> De </a:t>
            </a:r>
            <a:r>
              <a:rPr lang="en-US" sz="1100" dirty="0" err="1"/>
              <a:t>combinatie</a:t>
            </a:r>
            <a:r>
              <a:rPr lang="en-US" sz="1100" dirty="0"/>
              <a:t> </a:t>
            </a:r>
            <a:r>
              <a:rPr lang="en-US" sz="1100" dirty="0" err="1"/>
              <a:t>tussen</a:t>
            </a:r>
            <a:r>
              <a:rPr lang="en-US" sz="1100" dirty="0"/>
              <a:t> </a:t>
            </a:r>
            <a:r>
              <a:rPr lang="en-US" sz="1100" dirty="0" err="1"/>
              <a:t>taakbelasting</a:t>
            </a:r>
            <a:r>
              <a:rPr lang="en-US" sz="1100" dirty="0"/>
              <a:t> </a:t>
            </a:r>
            <a:r>
              <a:rPr lang="en-US" sz="1100" dirty="0" err="1"/>
              <a:t>en</a:t>
            </a:r>
            <a:r>
              <a:rPr lang="en-US" sz="1100" dirty="0"/>
              <a:t> </a:t>
            </a:r>
            <a:r>
              <a:rPr lang="en-US" sz="1100" dirty="0" err="1"/>
              <a:t>regelmogelijkheden</a:t>
            </a:r>
            <a:r>
              <a:rPr lang="en-US" sz="1100" dirty="0"/>
              <a:t> </a:t>
            </a:r>
            <a:r>
              <a:rPr lang="en-US" sz="1100" dirty="0" err="1"/>
              <a:t>inclusief</a:t>
            </a:r>
            <a:r>
              <a:rPr lang="en-US" sz="1100" dirty="0"/>
              <a:t> </a:t>
            </a:r>
            <a:r>
              <a:rPr lang="en-US" sz="1100" b="1" dirty="0" err="1"/>
              <a:t>individuele</a:t>
            </a:r>
            <a:r>
              <a:rPr lang="en-US" sz="1100" b="1" dirty="0"/>
              <a:t> </a:t>
            </a:r>
            <a:r>
              <a:rPr lang="en-US" sz="1100" b="1" dirty="0" err="1"/>
              <a:t>factoren</a:t>
            </a:r>
            <a:r>
              <a:rPr lang="en-US" sz="1100" dirty="0"/>
              <a:t> </a:t>
            </a:r>
            <a:r>
              <a:rPr lang="en-US" sz="1100" dirty="0" err="1"/>
              <a:t>bepaalt</a:t>
            </a:r>
            <a:r>
              <a:rPr lang="en-US" sz="1100" dirty="0"/>
              <a:t> de </a:t>
            </a:r>
            <a:r>
              <a:rPr lang="en-US" sz="1100" dirty="0" err="1"/>
              <a:t>uiteindelijke</a:t>
            </a:r>
            <a:r>
              <a:rPr lang="en-US" sz="1100" dirty="0"/>
              <a:t> </a:t>
            </a:r>
            <a:r>
              <a:rPr lang="en-US" sz="1100" dirty="0" err="1"/>
              <a:t>balans</a:t>
            </a:r>
            <a:r>
              <a:rPr lang="en-US" sz="1100" dirty="0"/>
              <a:t>. </a:t>
            </a:r>
            <a:r>
              <a:rPr lang="en-US" sz="1100" dirty="0" err="1"/>
              <a:t>Individuele</a:t>
            </a:r>
            <a:r>
              <a:rPr lang="en-US" sz="1100" dirty="0"/>
              <a:t> </a:t>
            </a:r>
            <a:r>
              <a:rPr lang="en-US" sz="1100" dirty="0" err="1"/>
              <a:t>factoren</a:t>
            </a:r>
            <a:r>
              <a:rPr lang="en-US" sz="1100" dirty="0"/>
              <a:t> </a:t>
            </a:r>
            <a:r>
              <a:rPr lang="en-US" sz="1100" dirty="0" err="1"/>
              <a:t>gaan</a:t>
            </a:r>
            <a:r>
              <a:rPr lang="en-US" sz="1100" dirty="0"/>
              <a:t> over </a:t>
            </a:r>
            <a:r>
              <a:rPr lang="en-US" sz="1100" dirty="0" err="1"/>
              <a:t>competenties</a:t>
            </a:r>
            <a:r>
              <a:rPr lang="en-US" sz="1100" dirty="0"/>
              <a:t> </a:t>
            </a:r>
            <a:r>
              <a:rPr lang="en-US" sz="1100" dirty="0" err="1"/>
              <a:t>en</a:t>
            </a:r>
            <a:r>
              <a:rPr lang="en-US" sz="1100" dirty="0"/>
              <a:t> </a:t>
            </a:r>
            <a:r>
              <a:rPr lang="en-US" sz="1100" dirty="0" err="1"/>
              <a:t>belastbaarheid</a:t>
            </a:r>
            <a:r>
              <a:rPr lang="en-US" sz="1100" dirty="0"/>
              <a:t>, maar </a:t>
            </a:r>
            <a:r>
              <a:rPr lang="en-US" sz="1100" dirty="0" err="1"/>
              <a:t>ook</a:t>
            </a:r>
            <a:r>
              <a:rPr lang="en-US" sz="1100" dirty="0"/>
              <a:t> </a:t>
            </a:r>
            <a:r>
              <a:rPr lang="en-US" sz="1100" dirty="0" err="1"/>
              <a:t>stressoren</a:t>
            </a:r>
            <a:r>
              <a:rPr lang="en-US" sz="1100" dirty="0"/>
              <a:t> in de </a:t>
            </a:r>
            <a:r>
              <a:rPr lang="en-US" sz="1100" dirty="0" err="1"/>
              <a:t>persoonlijke</a:t>
            </a:r>
            <a:r>
              <a:rPr lang="en-US" sz="1100" dirty="0"/>
              <a:t> </a:t>
            </a:r>
            <a:r>
              <a:rPr lang="en-US" sz="1100" dirty="0" err="1"/>
              <a:t>en</a:t>
            </a:r>
            <a:r>
              <a:rPr lang="en-US" sz="1100" dirty="0"/>
              <a:t> </a:t>
            </a:r>
            <a:r>
              <a:rPr lang="en-US" sz="1100" dirty="0" err="1"/>
              <a:t>werk-privécontext</a:t>
            </a:r>
            <a:r>
              <a:rPr lang="en-US" sz="1100" dirty="0"/>
              <a:t>. Het </a:t>
            </a:r>
            <a:r>
              <a:rPr lang="en-US" sz="1100" dirty="0" err="1"/>
              <a:t>gaat</a:t>
            </a:r>
            <a:r>
              <a:rPr lang="en-US" sz="1100" dirty="0"/>
              <a:t> dan om </a:t>
            </a:r>
            <a:r>
              <a:rPr lang="en-US" sz="1100" dirty="0" err="1"/>
              <a:t>iemands</a:t>
            </a:r>
            <a:r>
              <a:rPr lang="en-US" sz="1100" dirty="0"/>
              <a:t> </a:t>
            </a:r>
            <a:r>
              <a:rPr lang="en-US" sz="1100" dirty="0" err="1"/>
              <a:t>veerkracht</a:t>
            </a:r>
            <a:r>
              <a:rPr lang="en-US" sz="1100" dirty="0"/>
              <a:t> </a:t>
            </a:r>
            <a:r>
              <a:rPr lang="en-US" sz="1100" dirty="0" err="1"/>
              <a:t>en</a:t>
            </a:r>
            <a:r>
              <a:rPr lang="en-US" sz="1100" dirty="0"/>
              <a:t> </a:t>
            </a:r>
            <a:r>
              <a:rPr lang="en-US" sz="1100" dirty="0" err="1"/>
              <a:t>persoonlijkheid</a:t>
            </a:r>
            <a:r>
              <a:rPr lang="en-US" sz="1100" dirty="0"/>
              <a:t>.  </a:t>
            </a:r>
            <a:r>
              <a:rPr lang="en-US" sz="1100" dirty="0" err="1"/>
              <a:t>Werknemers</a:t>
            </a:r>
            <a:r>
              <a:rPr lang="en-US" sz="1100" dirty="0"/>
              <a:t> die </a:t>
            </a:r>
            <a:r>
              <a:rPr lang="en-US" sz="1100" dirty="0" err="1"/>
              <a:t>moeilijk</a:t>
            </a:r>
            <a:r>
              <a:rPr lang="en-US" sz="1100" dirty="0"/>
              <a:t> nee </a:t>
            </a:r>
            <a:r>
              <a:rPr lang="en-US" sz="1100" dirty="0" err="1"/>
              <a:t>kunnen</a:t>
            </a:r>
            <a:r>
              <a:rPr lang="en-US" sz="1100" dirty="0"/>
              <a:t> </a:t>
            </a:r>
            <a:r>
              <a:rPr lang="en-US" sz="1100" dirty="0" err="1"/>
              <a:t>zeggen</a:t>
            </a:r>
            <a:r>
              <a:rPr lang="en-US" sz="1100" dirty="0"/>
              <a:t> </a:t>
            </a:r>
            <a:r>
              <a:rPr lang="en-US" sz="1100" dirty="0" err="1"/>
              <a:t>tegen</a:t>
            </a:r>
            <a:r>
              <a:rPr lang="en-US" sz="1100" dirty="0"/>
              <a:t> </a:t>
            </a:r>
            <a:r>
              <a:rPr lang="en-US" sz="1100" dirty="0" err="1"/>
              <a:t>werk</a:t>
            </a:r>
            <a:r>
              <a:rPr lang="en-US" sz="1100" dirty="0"/>
              <a:t>, erg </a:t>
            </a:r>
            <a:r>
              <a:rPr lang="en-US" sz="1100" dirty="0" err="1"/>
              <a:t>perfectionistisch</a:t>
            </a:r>
            <a:r>
              <a:rPr lang="en-US" sz="1100" dirty="0"/>
              <a:t> </a:t>
            </a:r>
            <a:r>
              <a:rPr lang="en-US" sz="1100" dirty="0" err="1"/>
              <a:t>zijn</a:t>
            </a:r>
            <a:r>
              <a:rPr lang="en-US" sz="1100" dirty="0"/>
              <a:t>; of </a:t>
            </a:r>
            <a:r>
              <a:rPr lang="en-US" sz="1100" dirty="0" err="1"/>
              <a:t>wanneer</a:t>
            </a:r>
            <a:r>
              <a:rPr lang="en-US" sz="1100" dirty="0"/>
              <a:t> </a:t>
            </a:r>
            <a:r>
              <a:rPr lang="en-US" sz="1100" dirty="0" err="1"/>
              <a:t>problemen</a:t>
            </a:r>
            <a:r>
              <a:rPr lang="en-US" sz="1100" dirty="0"/>
              <a:t> </a:t>
            </a:r>
            <a:r>
              <a:rPr lang="en-US" sz="1100" dirty="0" err="1"/>
              <a:t>thuis</a:t>
            </a:r>
            <a:r>
              <a:rPr lang="en-US" sz="1100" dirty="0"/>
              <a:t> </a:t>
            </a:r>
            <a:r>
              <a:rPr lang="en-US" sz="1100" dirty="0" err="1"/>
              <a:t>veel</a:t>
            </a:r>
            <a:r>
              <a:rPr lang="en-US" sz="1100" dirty="0"/>
              <a:t> </a:t>
            </a:r>
            <a:r>
              <a:rPr lang="en-US" sz="1100" dirty="0" err="1"/>
              <a:t>aandacht</a:t>
            </a:r>
            <a:r>
              <a:rPr lang="en-US" sz="1100" dirty="0"/>
              <a:t> </a:t>
            </a:r>
            <a:r>
              <a:rPr lang="en-US" sz="1100" dirty="0" err="1"/>
              <a:t>opeisen</a:t>
            </a:r>
            <a:r>
              <a:rPr lang="en-US" sz="1100" dirty="0"/>
              <a:t>, </a:t>
            </a:r>
            <a:r>
              <a:rPr lang="en-US" sz="1100" dirty="0" err="1"/>
              <a:t>zullen</a:t>
            </a:r>
            <a:r>
              <a:rPr lang="en-US" sz="1100" dirty="0"/>
              <a:t> </a:t>
            </a:r>
            <a:r>
              <a:rPr lang="en-US" sz="1100" dirty="0" err="1"/>
              <a:t>eerder</a:t>
            </a:r>
            <a:r>
              <a:rPr lang="en-US" sz="1100" dirty="0"/>
              <a:t> </a:t>
            </a:r>
            <a:r>
              <a:rPr lang="en-US" sz="1100" dirty="0" err="1"/>
              <a:t>werkstress</a:t>
            </a:r>
            <a:r>
              <a:rPr lang="en-US" sz="1100" dirty="0"/>
              <a:t> </a:t>
            </a:r>
            <a:r>
              <a:rPr lang="en-US" sz="1100" dirty="0" err="1"/>
              <a:t>ervaren</a:t>
            </a:r>
            <a:r>
              <a:rPr lang="en-US" sz="1100" dirty="0"/>
              <a:t>. </a:t>
            </a:r>
            <a:r>
              <a:rPr lang="en-US" sz="1100" dirty="0" err="1"/>
              <a:t>Een</a:t>
            </a:r>
            <a:r>
              <a:rPr lang="en-US" sz="1100" dirty="0"/>
              <a:t> </a:t>
            </a:r>
            <a:r>
              <a:rPr lang="en-US" sz="1100" dirty="0" err="1"/>
              <a:t>disbalans</a:t>
            </a:r>
            <a:r>
              <a:rPr lang="en-US" sz="1100" dirty="0"/>
              <a:t> </a:t>
            </a:r>
            <a:r>
              <a:rPr lang="en-US" sz="1100" dirty="0" err="1"/>
              <a:t>betekent</a:t>
            </a:r>
            <a:r>
              <a:rPr lang="en-US" sz="1100" dirty="0"/>
              <a:t> </a:t>
            </a:r>
            <a:r>
              <a:rPr lang="en-US" sz="1100" dirty="0" err="1"/>
              <a:t>nog</a:t>
            </a:r>
            <a:r>
              <a:rPr lang="en-US" sz="1100" dirty="0"/>
              <a:t> </a:t>
            </a:r>
            <a:r>
              <a:rPr lang="en-US" sz="1100" dirty="0" err="1"/>
              <a:t>niet</a:t>
            </a:r>
            <a:r>
              <a:rPr lang="en-US" sz="1100" dirty="0"/>
              <a:t> direct </a:t>
            </a:r>
            <a:r>
              <a:rPr lang="en-US" sz="1100" dirty="0" err="1"/>
              <a:t>dat</a:t>
            </a:r>
            <a:r>
              <a:rPr lang="en-US" sz="1100" dirty="0"/>
              <a:t> er </a:t>
            </a:r>
            <a:r>
              <a:rPr lang="en-US" sz="1100" dirty="0" err="1"/>
              <a:t>sprake</a:t>
            </a:r>
            <a:r>
              <a:rPr lang="en-US" sz="1100" dirty="0"/>
              <a:t> is van </a:t>
            </a:r>
            <a:r>
              <a:rPr lang="en-US" sz="1100" b="1" dirty="0" err="1"/>
              <a:t>werkstress</a:t>
            </a:r>
            <a:r>
              <a:rPr lang="en-US" sz="1100" dirty="0"/>
              <a:t>. Er </a:t>
            </a:r>
            <a:r>
              <a:rPr lang="en-US" sz="1100" dirty="0" err="1"/>
              <a:t>kunnen</a:t>
            </a:r>
            <a:r>
              <a:rPr lang="en-US" sz="1100" dirty="0"/>
              <a:t> buffers </a:t>
            </a:r>
            <a:r>
              <a:rPr lang="en-US" sz="1100" dirty="0" err="1"/>
              <a:t>zijn</a:t>
            </a:r>
            <a:r>
              <a:rPr lang="en-US" sz="1100" dirty="0"/>
              <a:t> die de </a:t>
            </a:r>
            <a:r>
              <a:rPr lang="en-US" sz="1100" dirty="0" err="1"/>
              <a:t>invloed</a:t>
            </a:r>
            <a:r>
              <a:rPr lang="en-US" sz="1100" dirty="0"/>
              <a:t> van </a:t>
            </a:r>
            <a:r>
              <a:rPr lang="en-US" sz="1100" dirty="0" err="1"/>
              <a:t>werkdruk</a:t>
            </a:r>
            <a:r>
              <a:rPr lang="en-US" sz="1100" dirty="0"/>
              <a:t> </a:t>
            </a:r>
            <a:r>
              <a:rPr lang="en-US" sz="1100" dirty="0" err="1"/>
              <a:t>kunnen</a:t>
            </a:r>
            <a:r>
              <a:rPr lang="en-US" sz="1100" dirty="0"/>
              <a:t> </a:t>
            </a:r>
            <a:r>
              <a:rPr lang="en-US" sz="1100" dirty="0" err="1"/>
              <a:t>tegengaan</a:t>
            </a:r>
            <a:r>
              <a:rPr lang="en-US" sz="1100" dirty="0"/>
              <a:t>. </a:t>
            </a:r>
            <a:endParaRPr sz="1100" dirty="0"/>
          </a:p>
          <a:p>
            <a:pPr marL="0" lvl="0" indent="0" algn="l" rtl="0">
              <a:lnSpc>
                <a:spcPct val="100000"/>
              </a:lnSpc>
              <a:spcBef>
                <a:spcPts val="0"/>
              </a:spcBef>
              <a:spcAft>
                <a:spcPts val="0"/>
              </a:spcAft>
              <a:buSzPts val="1400"/>
              <a:buNone/>
            </a:pPr>
            <a:endParaRPr sz="1100" b="1" dirty="0"/>
          </a:p>
          <a:p>
            <a:pPr marL="0" lvl="0" indent="0" algn="l" rtl="0">
              <a:lnSpc>
                <a:spcPct val="100000"/>
              </a:lnSpc>
              <a:spcBef>
                <a:spcPts val="0"/>
              </a:spcBef>
              <a:spcAft>
                <a:spcPts val="0"/>
              </a:spcAft>
              <a:buSzPts val="1400"/>
              <a:buNone/>
            </a:pPr>
            <a:r>
              <a:rPr lang="en-US" sz="1100" b="1" dirty="0"/>
              <a:t>Buffers</a:t>
            </a:r>
            <a:r>
              <a:rPr lang="en-US" sz="1100" dirty="0"/>
              <a:t> </a:t>
            </a:r>
            <a:r>
              <a:rPr lang="en-US" sz="1100" dirty="0" err="1"/>
              <a:t>zijn</a:t>
            </a:r>
            <a:r>
              <a:rPr lang="en-US" sz="1100" dirty="0"/>
              <a:t> </a:t>
            </a:r>
            <a:r>
              <a:rPr lang="en-US" sz="1100" dirty="0" err="1"/>
              <a:t>bijvoorbeeld</a:t>
            </a:r>
            <a:r>
              <a:rPr lang="en-US" sz="1100" dirty="0"/>
              <a:t>: </a:t>
            </a:r>
            <a:r>
              <a:rPr lang="en-US" sz="1100" dirty="0" err="1"/>
              <a:t>sociale</a:t>
            </a:r>
            <a:r>
              <a:rPr lang="en-US" sz="1100" dirty="0"/>
              <a:t> </a:t>
            </a:r>
            <a:r>
              <a:rPr lang="en-US" sz="1100" dirty="0" err="1"/>
              <a:t>steun</a:t>
            </a:r>
            <a:r>
              <a:rPr lang="en-US" sz="1100" dirty="0"/>
              <a:t> van de </a:t>
            </a:r>
            <a:r>
              <a:rPr lang="en-US" sz="1100" dirty="0" err="1"/>
              <a:t>leidinggevende</a:t>
            </a:r>
            <a:r>
              <a:rPr lang="en-US" sz="1100" dirty="0"/>
              <a:t> </a:t>
            </a:r>
            <a:r>
              <a:rPr lang="en-US" sz="1100" dirty="0" err="1"/>
              <a:t>en</a:t>
            </a:r>
            <a:r>
              <a:rPr lang="en-US" sz="1100" dirty="0"/>
              <a:t> </a:t>
            </a:r>
            <a:r>
              <a:rPr lang="en-US" sz="1100" dirty="0" err="1"/>
              <a:t>collega’s</a:t>
            </a:r>
            <a:r>
              <a:rPr lang="en-US" sz="1100" dirty="0"/>
              <a:t>, </a:t>
            </a:r>
            <a:r>
              <a:rPr lang="en-US" sz="1100" dirty="0" err="1"/>
              <a:t>waardering</a:t>
            </a:r>
            <a:r>
              <a:rPr lang="en-US" sz="1100" dirty="0"/>
              <a:t> </a:t>
            </a:r>
            <a:r>
              <a:rPr lang="en-US" sz="1100" dirty="0" err="1"/>
              <a:t>en</a:t>
            </a:r>
            <a:r>
              <a:rPr lang="en-US" sz="1100" dirty="0"/>
              <a:t> </a:t>
            </a:r>
            <a:r>
              <a:rPr lang="en-US" sz="1100" dirty="0" err="1"/>
              <a:t>beloning</a:t>
            </a:r>
            <a:r>
              <a:rPr lang="en-US" sz="1100" dirty="0"/>
              <a:t> </a:t>
            </a:r>
            <a:r>
              <a:rPr lang="en-US" sz="1100" dirty="0" err="1"/>
              <a:t>en</a:t>
            </a:r>
            <a:r>
              <a:rPr lang="en-US" sz="1100" dirty="0"/>
              <a:t> </a:t>
            </a:r>
            <a:r>
              <a:rPr lang="en-US" sz="1100" dirty="0" err="1"/>
              <a:t>herstelmogelijkheden</a:t>
            </a:r>
            <a:r>
              <a:rPr lang="en-US" sz="1100" dirty="0"/>
              <a:t>. </a:t>
            </a:r>
            <a:r>
              <a:rPr lang="en-US" sz="1100" dirty="0" err="1"/>
              <a:t>Wanneer</a:t>
            </a:r>
            <a:r>
              <a:rPr lang="en-US" sz="1100" dirty="0"/>
              <a:t> de buffers </a:t>
            </a:r>
            <a:r>
              <a:rPr lang="en-US" sz="1100" dirty="0" err="1"/>
              <a:t>onvoldoende</a:t>
            </a:r>
            <a:r>
              <a:rPr lang="en-US" sz="1100" dirty="0"/>
              <a:t> </a:t>
            </a:r>
            <a:r>
              <a:rPr lang="en-US" sz="1100" dirty="0" err="1"/>
              <a:t>steun</a:t>
            </a:r>
            <a:r>
              <a:rPr lang="en-US" sz="1100" dirty="0"/>
              <a:t> </a:t>
            </a:r>
            <a:r>
              <a:rPr lang="en-US" sz="1100" dirty="0" err="1"/>
              <a:t>geven</a:t>
            </a:r>
            <a:r>
              <a:rPr lang="en-US" sz="1100" dirty="0"/>
              <a:t> om de </a:t>
            </a:r>
            <a:r>
              <a:rPr lang="en-US" sz="1100" dirty="0" err="1"/>
              <a:t>ongezonde</a:t>
            </a:r>
            <a:r>
              <a:rPr lang="en-US" sz="1100" dirty="0"/>
              <a:t> </a:t>
            </a:r>
            <a:r>
              <a:rPr lang="en-US" sz="1100" dirty="0" err="1"/>
              <a:t>werkdruk</a:t>
            </a:r>
            <a:r>
              <a:rPr lang="en-US" sz="1100" dirty="0"/>
              <a:t> </a:t>
            </a:r>
            <a:r>
              <a:rPr lang="en-US" sz="1100" dirty="0" err="1"/>
              <a:t>tegen</a:t>
            </a:r>
            <a:r>
              <a:rPr lang="en-US" sz="1100" dirty="0"/>
              <a:t> </a:t>
            </a:r>
            <a:r>
              <a:rPr lang="en-US" sz="1100" dirty="0" err="1"/>
              <a:t>te</a:t>
            </a:r>
            <a:r>
              <a:rPr lang="en-US" sz="1100" dirty="0"/>
              <a:t> </a:t>
            </a:r>
            <a:r>
              <a:rPr lang="en-US" sz="1100" dirty="0" err="1"/>
              <a:t>houden</a:t>
            </a:r>
            <a:r>
              <a:rPr lang="en-US" sz="1100" dirty="0"/>
              <a:t>, dan is de </a:t>
            </a:r>
            <a:r>
              <a:rPr lang="en-US" sz="1100" dirty="0" err="1"/>
              <a:t>kans</a:t>
            </a:r>
            <a:r>
              <a:rPr lang="en-US" sz="1100" dirty="0"/>
              <a:t> </a:t>
            </a:r>
            <a:r>
              <a:rPr lang="en-US" sz="1100" dirty="0" err="1"/>
              <a:t>groot</a:t>
            </a:r>
            <a:r>
              <a:rPr lang="en-US" sz="1100" dirty="0"/>
              <a:t> </a:t>
            </a:r>
            <a:r>
              <a:rPr lang="en-US" sz="1100" dirty="0" err="1"/>
              <a:t>dat</a:t>
            </a:r>
            <a:r>
              <a:rPr lang="en-US" sz="1100" dirty="0"/>
              <a:t> er </a:t>
            </a:r>
            <a:r>
              <a:rPr lang="en-US" sz="1100" dirty="0" err="1"/>
              <a:t>werkstressverschijnselen</a:t>
            </a:r>
            <a:r>
              <a:rPr lang="en-US" sz="1100" dirty="0"/>
              <a:t> </a:t>
            </a:r>
            <a:r>
              <a:rPr lang="en-US" sz="1100" dirty="0" err="1"/>
              <a:t>ontstaan</a:t>
            </a:r>
            <a:r>
              <a:rPr lang="en-US" sz="1100" dirty="0"/>
              <a:t>. </a:t>
            </a:r>
            <a:r>
              <a:rPr lang="en-US" sz="1100" dirty="0" err="1"/>
              <a:t>Houden</a:t>
            </a:r>
            <a:r>
              <a:rPr lang="en-US" sz="1100" dirty="0"/>
              <a:t> </a:t>
            </a:r>
            <a:r>
              <a:rPr lang="en-US" sz="1100" dirty="0" err="1"/>
              <a:t>deze</a:t>
            </a:r>
            <a:r>
              <a:rPr lang="en-US" sz="1100" dirty="0"/>
              <a:t> </a:t>
            </a:r>
            <a:r>
              <a:rPr lang="en-US" sz="1100" dirty="0" err="1"/>
              <a:t>langere</a:t>
            </a:r>
            <a:r>
              <a:rPr lang="en-US" sz="1100" dirty="0"/>
              <a:t> </a:t>
            </a:r>
            <a:r>
              <a:rPr lang="en-US" sz="1100" dirty="0" err="1"/>
              <a:t>tijd</a:t>
            </a:r>
            <a:r>
              <a:rPr lang="en-US" sz="1100" dirty="0"/>
              <a:t> </a:t>
            </a:r>
            <a:r>
              <a:rPr lang="en-US" sz="1100" dirty="0" err="1"/>
              <a:t>aan</a:t>
            </a:r>
            <a:r>
              <a:rPr lang="en-US" sz="1100" dirty="0"/>
              <a:t>, dan </a:t>
            </a:r>
            <a:r>
              <a:rPr lang="en-US" sz="1100" dirty="0" err="1"/>
              <a:t>ontstaan</a:t>
            </a:r>
            <a:r>
              <a:rPr lang="en-US" sz="1100" dirty="0"/>
              <a:t> er op den </a:t>
            </a:r>
            <a:r>
              <a:rPr lang="en-US" sz="1100" dirty="0" err="1"/>
              <a:t>duur</a:t>
            </a:r>
            <a:r>
              <a:rPr lang="en-US" sz="1100" dirty="0"/>
              <a:t> </a:t>
            </a:r>
            <a:r>
              <a:rPr lang="en-US" sz="1100" dirty="0" err="1"/>
              <a:t>gezondheidsklachten</a:t>
            </a:r>
            <a:r>
              <a:rPr lang="en-US" sz="1100" dirty="0"/>
              <a:t>.</a:t>
            </a:r>
            <a:endParaRPr sz="1100" dirty="0"/>
          </a:p>
          <a:p>
            <a:pPr marL="0" lvl="0" indent="0" algn="l" rtl="0">
              <a:lnSpc>
                <a:spcPct val="100000"/>
              </a:lnSpc>
              <a:spcBef>
                <a:spcPts val="0"/>
              </a:spcBef>
              <a:spcAft>
                <a:spcPts val="0"/>
              </a:spcAft>
              <a:buSzPts val="1400"/>
              <a:buNone/>
            </a:pPr>
            <a:r>
              <a:rPr lang="en-US" sz="1100" dirty="0"/>
              <a:t> </a:t>
            </a:r>
            <a:r>
              <a:rPr lang="en-US" sz="1100" b="1" dirty="0"/>
              <a:t>Het TNO </a:t>
            </a:r>
            <a:r>
              <a:rPr lang="en-US" sz="1100" b="1" dirty="0" err="1"/>
              <a:t>werkdrukmodel</a:t>
            </a:r>
            <a:r>
              <a:rPr lang="en-US" sz="1100" b="1" dirty="0"/>
              <a:t> </a:t>
            </a:r>
            <a:r>
              <a:rPr lang="en-US" sz="1100" b="1" dirty="0" err="1"/>
              <a:t>geeft</a:t>
            </a:r>
            <a:r>
              <a:rPr lang="en-US" sz="1100" b="1" dirty="0"/>
              <a:t> </a:t>
            </a:r>
            <a:r>
              <a:rPr lang="en-US" sz="1100" b="1" dirty="0" err="1"/>
              <a:t>inzicht</a:t>
            </a:r>
            <a:r>
              <a:rPr lang="en-US" sz="1100" b="1" dirty="0"/>
              <a:t> </a:t>
            </a:r>
            <a:r>
              <a:rPr lang="en-US" sz="1100" b="1" dirty="0" err="1"/>
              <a:t>aan</a:t>
            </a:r>
            <a:r>
              <a:rPr lang="en-US" sz="1100" b="1" dirty="0"/>
              <a:t> </a:t>
            </a:r>
            <a:r>
              <a:rPr lang="en-US" sz="1100" b="1" dirty="0" err="1"/>
              <a:t>welke</a:t>
            </a:r>
            <a:r>
              <a:rPr lang="en-US" sz="1100" b="1" dirty="0"/>
              <a:t> ‘</a:t>
            </a:r>
            <a:r>
              <a:rPr lang="en-US" sz="1100" b="1" dirty="0" err="1"/>
              <a:t>knoppen</a:t>
            </a:r>
            <a:r>
              <a:rPr lang="en-US" sz="1100" b="1" dirty="0"/>
              <a:t>’ je </a:t>
            </a:r>
            <a:r>
              <a:rPr lang="en-US" sz="1100" b="1" dirty="0" err="1"/>
              <a:t>als</a:t>
            </a:r>
            <a:r>
              <a:rPr lang="en-US" sz="1100" b="1" dirty="0"/>
              <a:t> </a:t>
            </a:r>
            <a:r>
              <a:rPr lang="en-US" sz="1100" b="1" dirty="0" err="1"/>
              <a:t>organisatie</a:t>
            </a:r>
            <a:r>
              <a:rPr lang="en-US" sz="1100" b="1" dirty="0"/>
              <a:t>, </a:t>
            </a:r>
            <a:r>
              <a:rPr lang="en-US" sz="1100" b="1" dirty="0" err="1"/>
              <a:t>leidinggevende</a:t>
            </a:r>
            <a:r>
              <a:rPr lang="en-US" sz="1100" b="1" dirty="0"/>
              <a:t> of </a:t>
            </a:r>
            <a:r>
              <a:rPr lang="en-US" sz="1100" b="1" dirty="0" err="1"/>
              <a:t>medewerker</a:t>
            </a:r>
            <a:r>
              <a:rPr lang="en-US" sz="1100" b="1" dirty="0"/>
              <a:t> </a:t>
            </a:r>
            <a:r>
              <a:rPr lang="en-US" sz="1100" b="1" dirty="0" err="1"/>
              <a:t>kan</a:t>
            </a:r>
            <a:r>
              <a:rPr lang="en-US" sz="1100" b="1" dirty="0"/>
              <a:t> </a:t>
            </a:r>
            <a:r>
              <a:rPr lang="en-US" sz="1100" b="1" dirty="0" err="1"/>
              <a:t>draaien</a:t>
            </a:r>
            <a:r>
              <a:rPr lang="en-US" sz="1100" b="1" dirty="0"/>
              <a:t> om </a:t>
            </a:r>
            <a:r>
              <a:rPr lang="en-US" sz="1100" b="1" dirty="0" err="1"/>
              <a:t>werkstress</a:t>
            </a:r>
            <a:r>
              <a:rPr lang="en-US" sz="1100" b="1" dirty="0"/>
              <a:t> </a:t>
            </a:r>
            <a:r>
              <a:rPr lang="en-US" sz="1100" b="1" dirty="0" err="1"/>
              <a:t>te</a:t>
            </a:r>
            <a:r>
              <a:rPr lang="en-US" sz="1100" b="1" dirty="0"/>
              <a:t> </a:t>
            </a:r>
            <a:r>
              <a:rPr lang="en-US" sz="1100" b="1" dirty="0" err="1"/>
              <a:t>voorkomen</a:t>
            </a:r>
            <a:r>
              <a:rPr lang="en-US" sz="1100" b="1" dirty="0"/>
              <a:t> of </a:t>
            </a:r>
            <a:r>
              <a:rPr lang="en-US" sz="1100" b="1" dirty="0" err="1"/>
              <a:t>te</a:t>
            </a:r>
            <a:r>
              <a:rPr lang="en-US" sz="1100" b="1" dirty="0"/>
              <a:t> </a:t>
            </a:r>
            <a:r>
              <a:rPr lang="en-US" sz="1100" b="1" dirty="0" err="1"/>
              <a:t>verminderen</a:t>
            </a:r>
            <a:r>
              <a:rPr lang="en-US" sz="1100" b="1" dirty="0"/>
              <a:t>.</a:t>
            </a:r>
            <a:endParaRPr sz="1100" b="1" dirty="0"/>
          </a:p>
          <a:p>
            <a:pPr marL="0" lvl="0" indent="0" algn="l" rtl="0">
              <a:lnSpc>
                <a:spcPct val="100000"/>
              </a:lnSpc>
              <a:spcBef>
                <a:spcPts val="0"/>
              </a:spcBef>
              <a:spcAft>
                <a:spcPts val="0"/>
              </a:spcAft>
              <a:buSzPts val="1400"/>
              <a:buNone/>
            </a:pPr>
            <a:endParaRPr sz="1100" b="1" dirty="0"/>
          </a:p>
        </p:txBody>
      </p:sp>
      <p:sp>
        <p:nvSpPr>
          <p:cNvPr id="190" name="Google Shape;19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Waarom is het dus zo belangrijk?</a:t>
            </a:r>
          </a:p>
          <a:p>
            <a:endParaRPr lang="nl-NL" dirty="0"/>
          </a:p>
          <a:p>
            <a:r>
              <a:rPr lang="nl-NL" dirty="0"/>
              <a:t>Herstel bij </a:t>
            </a:r>
          </a:p>
          <a:p>
            <a:endParaRPr lang="nl-NL" dirty="0"/>
          </a:p>
          <a:p>
            <a:r>
              <a:rPr lang="nl-NL" dirty="0"/>
              <a:t>Tussenvoegen: sheet met poppetjes, </a:t>
            </a:r>
            <a:r>
              <a:rPr lang="nl-NL" dirty="0" err="1"/>
              <a:t>parasym</a:t>
            </a:r>
            <a:r>
              <a:rPr lang="nl-NL" dirty="0"/>
              <a:t> </a:t>
            </a:r>
            <a:r>
              <a:rPr lang="nl-NL" dirty="0" err="1"/>
              <a:t>symp</a:t>
            </a:r>
            <a:endParaRPr lang="nl-NL" dirty="0"/>
          </a:p>
          <a:p>
            <a:endParaRPr lang="nl-NL" dirty="0"/>
          </a:p>
        </p:txBody>
      </p:sp>
      <p:sp>
        <p:nvSpPr>
          <p:cNvPr id="4" name="Tijdelijke aanduiding voor dianummer 3"/>
          <p:cNvSpPr>
            <a:spLocks noGrp="1"/>
          </p:cNvSpPr>
          <p:nvPr>
            <p:ph type="sldNum" sz="quarter" idx="5"/>
          </p:nvPr>
        </p:nvSpPr>
        <p:spPr/>
        <p:txBody>
          <a:bodyPr/>
          <a:lstStyle/>
          <a:p>
            <a:fld id="{8FA54A5B-3A72-C04E-9F0C-A6E16F4057CD}" type="slidenum">
              <a:rPr lang="nl-NL" smtClean="0"/>
              <a:t>5</a:t>
            </a:fld>
            <a:endParaRPr lang="nl-NL"/>
          </a:p>
        </p:txBody>
      </p:sp>
    </p:spTree>
    <p:extLst>
      <p:ext uri="{BB962C8B-B14F-4D97-AF65-F5344CB8AC3E}">
        <p14:creationId xmlns:p14="http://schemas.microsoft.com/office/powerpoint/2010/main" val="1785619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Kort vertellen over BPB en hoe wij deze factoren inzetten om mensen met stress en </a:t>
            </a:r>
            <a:r>
              <a:rPr lang="nl-NL" dirty="0" err="1"/>
              <a:t>evt</a:t>
            </a:r>
            <a:r>
              <a:rPr lang="nl-NL" dirty="0"/>
              <a:t> bo weer duurzaam op hun voeten zetten.</a:t>
            </a:r>
          </a:p>
          <a:p>
            <a:pPr marL="171450" indent="-171450">
              <a:buFontTx/>
              <a:buChar char="-"/>
            </a:pPr>
            <a:endParaRPr lang="nl-NL" dirty="0"/>
          </a:p>
          <a:p>
            <a:pPr marL="171450" indent="-171450">
              <a:buFontTx/>
              <a:buChar char="-"/>
            </a:pPr>
            <a:endParaRPr lang="nl-NL" dirty="0"/>
          </a:p>
          <a:p>
            <a:pPr marL="171450" indent="-171450">
              <a:buFontTx/>
              <a:buChar char="-"/>
            </a:pPr>
            <a:endParaRPr lang="nl-NL" dirty="0"/>
          </a:p>
          <a:p>
            <a:pPr marL="171450" indent="-171450">
              <a:buFontTx/>
              <a:buChar char="-"/>
            </a:pPr>
            <a:endParaRPr lang="nl-NL" dirty="0"/>
          </a:p>
          <a:p>
            <a:pPr marL="171450" indent="-171450">
              <a:buFontTx/>
              <a:buChar char="-"/>
            </a:pPr>
            <a:r>
              <a:rPr lang="nl-NL" dirty="0"/>
              <a:t>Oefening Adempauze doen</a:t>
            </a:r>
          </a:p>
          <a:p>
            <a:pPr marL="171450" indent="-171450">
              <a:buFontTx/>
              <a:buChar char="-"/>
            </a:pPr>
            <a:r>
              <a:rPr lang="nl-NL" dirty="0"/>
              <a:t>Even samen rekken-strekken</a:t>
            </a:r>
          </a:p>
          <a:p>
            <a:pPr marL="171450" indent="-171450">
              <a:buFontTx/>
              <a:buChar char="-"/>
            </a:pPr>
            <a:r>
              <a:rPr lang="nl-NL" dirty="0"/>
              <a:t>Aantal ademhalingen per minuut tellen</a:t>
            </a:r>
          </a:p>
          <a:p>
            <a:pPr marL="171450" indent="-171450">
              <a:buFontTx/>
              <a:buChar char="-"/>
            </a:pPr>
            <a:r>
              <a:rPr lang="nl-NL" dirty="0"/>
              <a:t>Brein: MULTITASKING oefening schrijven</a:t>
            </a:r>
          </a:p>
          <a:p>
            <a:endParaRPr lang="nl-NL" dirty="0"/>
          </a:p>
        </p:txBody>
      </p:sp>
      <p:sp>
        <p:nvSpPr>
          <p:cNvPr id="4" name="Tijdelijke aanduiding voor dianummer 3"/>
          <p:cNvSpPr>
            <a:spLocks noGrp="1"/>
          </p:cNvSpPr>
          <p:nvPr>
            <p:ph type="sldNum" sz="quarter" idx="5"/>
          </p:nvPr>
        </p:nvSpPr>
        <p:spPr/>
        <p:txBody>
          <a:bodyPr/>
          <a:lstStyle/>
          <a:p>
            <a:fld id="{8FA54A5B-3A72-C04E-9F0C-A6E16F4057CD}" type="slidenum">
              <a:rPr lang="nl-NL" smtClean="0"/>
              <a:t>6</a:t>
            </a:fld>
            <a:endParaRPr lang="nl-NL"/>
          </a:p>
        </p:txBody>
      </p:sp>
    </p:spTree>
    <p:extLst>
      <p:ext uri="{BB962C8B-B14F-4D97-AF65-F5344CB8AC3E}">
        <p14:creationId xmlns:p14="http://schemas.microsoft.com/office/powerpoint/2010/main" val="956973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Oefening doen met ademruimte, doet Margot.</a:t>
            </a:r>
          </a:p>
          <a:p>
            <a:endParaRPr lang="nl-NL" dirty="0"/>
          </a:p>
          <a:p>
            <a:endParaRPr lang="nl-NL" dirty="0"/>
          </a:p>
          <a:p>
            <a:endParaRPr lang="nl-NL" dirty="0"/>
          </a:p>
          <a:p>
            <a:r>
              <a:rPr lang="nl-NL" dirty="0"/>
              <a:t>Andere oefening ook een keer.</a:t>
            </a:r>
          </a:p>
          <a:p>
            <a:endParaRPr lang="nl-NL" dirty="0"/>
          </a:p>
          <a:p>
            <a:r>
              <a:rPr lang="nl-NL" dirty="0"/>
              <a:t>Appeltjes plukken?</a:t>
            </a:r>
          </a:p>
          <a:p>
            <a:r>
              <a:rPr lang="nl-NL" dirty="0"/>
              <a:t>adem tellen etc. Verhaal GM </a:t>
            </a:r>
            <a:r>
              <a:rPr lang="nl-NL" dirty="0" err="1"/>
              <a:t>pepsi</a:t>
            </a:r>
            <a:endParaRPr lang="nl-NL" dirty="0"/>
          </a:p>
          <a:p>
            <a:endParaRPr lang="nl-NL" dirty="0"/>
          </a:p>
        </p:txBody>
      </p:sp>
      <p:sp>
        <p:nvSpPr>
          <p:cNvPr id="4" name="Tijdelijke aanduiding voor dianummer 3"/>
          <p:cNvSpPr>
            <a:spLocks noGrp="1"/>
          </p:cNvSpPr>
          <p:nvPr>
            <p:ph type="sldNum" sz="quarter" idx="5"/>
          </p:nvPr>
        </p:nvSpPr>
        <p:spPr/>
        <p:txBody>
          <a:bodyPr/>
          <a:lstStyle/>
          <a:p>
            <a:fld id="{8FA54A5B-3A72-C04E-9F0C-A6E16F4057CD}" type="slidenum">
              <a:rPr lang="nl-NL" smtClean="0"/>
              <a:t>7</a:t>
            </a:fld>
            <a:endParaRPr lang="nl-NL"/>
          </a:p>
        </p:txBody>
      </p:sp>
    </p:spTree>
    <p:extLst>
      <p:ext uri="{BB962C8B-B14F-4D97-AF65-F5344CB8AC3E}">
        <p14:creationId xmlns:p14="http://schemas.microsoft.com/office/powerpoint/2010/main" val="2543039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Welke factoren zijn van invloed op </a:t>
            </a:r>
          </a:p>
          <a:p>
            <a:endParaRPr lang="nl-NL" dirty="0"/>
          </a:p>
          <a:p>
            <a:r>
              <a:rPr lang="nl-NL" dirty="0"/>
              <a:t>Stukje achtergrond</a:t>
            </a:r>
          </a:p>
          <a:p>
            <a:r>
              <a:rPr lang="nl-NL" dirty="0"/>
              <a:t>Inspannende taken: nieuwe werkzaamheden</a:t>
            </a:r>
          </a:p>
          <a:p>
            <a:r>
              <a:rPr lang="nl-NL" dirty="0"/>
              <a:t>Veel/weinig concentratie</a:t>
            </a:r>
          </a:p>
          <a:p>
            <a:r>
              <a:rPr lang="nl-NL" dirty="0"/>
              <a:t>Hoog tempo</a:t>
            </a:r>
          </a:p>
          <a:p>
            <a:r>
              <a:rPr lang="nl-NL" dirty="0"/>
              <a:t>Druk om af te krijgen</a:t>
            </a:r>
          </a:p>
          <a:p>
            <a:r>
              <a:rPr lang="nl-NL" dirty="0"/>
              <a:t>Emotionele vraag (bv agressie)</a:t>
            </a:r>
          </a:p>
          <a:p>
            <a:endParaRPr lang="nl-NL" dirty="0"/>
          </a:p>
          <a:p>
            <a:r>
              <a:rPr lang="nl-NL" dirty="0"/>
              <a:t>Ongunstige psychosociale </a:t>
            </a:r>
            <a:r>
              <a:rPr lang="nl-NL" dirty="0" err="1"/>
              <a:t>omstandighden</a:t>
            </a:r>
            <a:r>
              <a:rPr lang="nl-NL" dirty="0"/>
              <a:t> leiden sneller tot emotionele uitputting, stress  en bo als de inspanningen om het werk te verrichten te hoog zijn of als er te </a:t>
            </a:r>
            <a:r>
              <a:rPr lang="nl-NL" dirty="0" err="1"/>
              <a:t>weing</a:t>
            </a:r>
            <a:r>
              <a:rPr lang="nl-NL" dirty="0"/>
              <a:t> tijd is om te herstellen van de werkstressoren.</a:t>
            </a:r>
          </a:p>
        </p:txBody>
      </p:sp>
      <p:sp>
        <p:nvSpPr>
          <p:cNvPr id="4" name="Tijdelijke aanduiding voor dianummer 3"/>
          <p:cNvSpPr>
            <a:spLocks noGrp="1"/>
          </p:cNvSpPr>
          <p:nvPr>
            <p:ph type="sldNum" sz="quarter" idx="5"/>
          </p:nvPr>
        </p:nvSpPr>
        <p:spPr/>
        <p:txBody>
          <a:bodyPr/>
          <a:lstStyle/>
          <a:p>
            <a:fld id="{8FA54A5B-3A72-C04E-9F0C-A6E16F4057CD}" type="slidenum">
              <a:rPr lang="nl-NL" smtClean="0"/>
              <a:t>8</a:t>
            </a:fld>
            <a:endParaRPr lang="nl-NL"/>
          </a:p>
        </p:txBody>
      </p:sp>
    </p:spTree>
    <p:extLst>
      <p:ext uri="{BB962C8B-B14F-4D97-AF65-F5344CB8AC3E}">
        <p14:creationId xmlns:p14="http://schemas.microsoft.com/office/powerpoint/2010/main" val="1014480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indent="-342900">
              <a:buFont typeface="Wingdings" pitchFamily="2" charset="2"/>
              <a:buChar char="q"/>
            </a:pPr>
            <a:endParaRPr lang="nl-NL" sz="1200" dirty="0"/>
          </a:p>
          <a:p>
            <a:r>
              <a:rPr lang="nl-NL" dirty="0"/>
              <a:t>Ga eens bij jezelf na.. Hoe sta je er zelf voor?</a:t>
            </a:r>
          </a:p>
          <a:p>
            <a:endParaRPr lang="nl-NL" dirty="0"/>
          </a:p>
          <a:p>
            <a:r>
              <a:rPr lang="nl-NL" dirty="0"/>
              <a:t>Doe het voor jezelf.</a:t>
            </a:r>
          </a:p>
        </p:txBody>
      </p:sp>
      <p:sp>
        <p:nvSpPr>
          <p:cNvPr id="4" name="Tijdelijke aanduiding voor dianummer 3"/>
          <p:cNvSpPr>
            <a:spLocks noGrp="1"/>
          </p:cNvSpPr>
          <p:nvPr>
            <p:ph type="sldNum" sz="quarter" idx="5"/>
          </p:nvPr>
        </p:nvSpPr>
        <p:spPr/>
        <p:txBody>
          <a:bodyPr/>
          <a:lstStyle/>
          <a:p>
            <a:fld id="{8FA54A5B-3A72-C04E-9F0C-A6E16F4057CD}" type="slidenum">
              <a:rPr lang="nl-NL" smtClean="0"/>
              <a:t>10</a:t>
            </a:fld>
            <a:endParaRPr lang="nl-NL"/>
          </a:p>
        </p:txBody>
      </p:sp>
    </p:spTree>
    <p:extLst>
      <p:ext uri="{BB962C8B-B14F-4D97-AF65-F5344CB8AC3E}">
        <p14:creationId xmlns:p14="http://schemas.microsoft.com/office/powerpoint/2010/main" val="2237087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70000"/>
              </a:lnSpc>
              <a:spcBef>
                <a:spcPts val="0"/>
              </a:spcBef>
              <a:spcAft>
                <a:spcPts val="0"/>
              </a:spcAft>
              <a:buClrTx/>
              <a:buSzTx/>
              <a:buFont typeface="Monotype Sorts" charset="0"/>
              <a:buNone/>
              <a:tabLst/>
              <a:defRPr/>
            </a:pPr>
            <a:r>
              <a:rPr lang="nl-NL" sz="1200" b="1" dirty="0">
                <a:latin typeface="+mn-lt"/>
                <a:ea typeface="ＭＳ Ｐゴシック" charset="0"/>
                <a:cs typeface="ＭＳ Ｐゴシック" charset="0"/>
              </a:rPr>
              <a:t>Tastbaar voorbeeld!! Poppetjes rood/groen in gedachten houden. Je hebt een presentatie gegeven, vannacht slechter geslapen, tot laat voorbereid, en scherp tijdens de presentatie op vragen en opmerkingen, daarna ben je klaar, je gaat zitten, blaast </a:t>
            </a:r>
            <a:r>
              <a:rPr lang="nl-NL" sz="1200" b="1" dirty="0" err="1">
                <a:latin typeface="+mn-lt"/>
                <a:ea typeface="ＭＳ Ｐゴシック" charset="0"/>
                <a:cs typeface="ＭＳ Ｐゴシック" charset="0"/>
              </a:rPr>
              <a:t>eeerst</a:t>
            </a:r>
            <a:r>
              <a:rPr lang="nl-NL" sz="1200" b="1" dirty="0">
                <a:latin typeface="+mn-lt"/>
                <a:ea typeface="ＭＳ Ｐゴシック" charset="0"/>
                <a:cs typeface="ＭＳ Ｐゴシック" charset="0"/>
              </a:rPr>
              <a:t> even stoom af, dan rustig kopje </a:t>
            </a:r>
            <a:r>
              <a:rPr lang="nl-NL" sz="1200" b="1" dirty="0" err="1">
                <a:latin typeface="+mn-lt"/>
                <a:ea typeface="ＭＳ Ｐゴシック" charset="0"/>
                <a:cs typeface="ＭＳ Ｐゴシック" charset="0"/>
              </a:rPr>
              <a:t>tehee</a:t>
            </a:r>
            <a:r>
              <a:rPr lang="nl-NL" sz="1200" b="1" dirty="0">
                <a:latin typeface="+mn-lt"/>
                <a:ea typeface="ＭＳ Ｐゴシック" charset="0"/>
                <a:cs typeface="ＭＳ Ｐゴシック" charset="0"/>
              </a:rPr>
              <a:t>, even naar buiten, rustig in de stoel even inchecken bij je lichaam: ademhaling daalt. Etc. </a:t>
            </a:r>
            <a:r>
              <a:rPr lang="nl-NL" sz="1200" b="1">
                <a:latin typeface="+mn-lt"/>
                <a:ea typeface="ＭＳ Ｐゴシック" charset="0"/>
                <a:cs typeface="ＭＳ Ｐゴシック" charset="0"/>
              </a:rPr>
              <a:t>Etc. </a:t>
            </a:r>
            <a:endParaRPr lang="nl-NL" sz="1200" b="1" dirty="0">
              <a:latin typeface="+mn-lt"/>
              <a:ea typeface="ＭＳ Ｐゴシック" charset="0"/>
              <a:cs typeface="ＭＳ Ｐゴシック" charset="0"/>
            </a:endParaRPr>
          </a:p>
          <a:p>
            <a:pPr marL="0" marR="0" indent="0" algn="l" defTabSz="457200" rtl="0" eaLnBrk="1" fontAlgn="auto" latinLnBrk="0" hangingPunct="1">
              <a:lnSpc>
                <a:spcPct val="70000"/>
              </a:lnSpc>
              <a:spcBef>
                <a:spcPts val="0"/>
              </a:spcBef>
              <a:spcAft>
                <a:spcPts val="0"/>
              </a:spcAft>
              <a:buClrTx/>
              <a:buSzTx/>
              <a:buFont typeface="Monotype Sorts" charset="0"/>
              <a:buNone/>
              <a:tabLst/>
              <a:defRPr/>
            </a:pPr>
            <a:endParaRPr lang="nl-NL" sz="1200" b="1" dirty="0">
              <a:latin typeface="+mn-lt"/>
              <a:ea typeface="ＭＳ Ｐゴシック" charset="0"/>
              <a:cs typeface="ＭＳ Ｐゴシック" charset="0"/>
            </a:endParaRPr>
          </a:p>
          <a:p>
            <a:pPr marL="0" marR="0" indent="0" algn="l" defTabSz="457200" rtl="0" eaLnBrk="1" fontAlgn="auto" latinLnBrk="0" hangingPunct="1">
              <a:lnSpc>
                <a:spcPct val="70000"/>
              </a:lnSpc>
              <a:spcBef>
                <a:spcPts val="0"/>
              </a:spcBef>
              <a:spcAft>
                <a:spcPts val="0"/>
              </a:spcAft>
              <a:buClrTx/>
              <a:buSzTx/>
              <a:buFont typeface="Monotype Sorts" charset="0"/>
              <a:buNone/>
              <a:tabLst/>
              <a:defRPr/>
            </a:pPr>
            <a:r>
              <a:rPr lang="nl-NL" sz="1200" b="1" dirty="0">
                <a:latin typeface="+mn-lt"/>
                <a:ea typeface="ＭＳ Ｐゴシック" charset="0"/>
                <a:cs typeface="ＭＳ Ｐゴシック" charset="0"/>
              </a:rPr>
              <a:t>Wat gebeurt er als de activatie te veel aanhoudt? </a:t>
            </a:r>
            <a:r>
              <a:rPr lang="nl-NL" sz="1200" dirty="0">
                <a:latin typeface="+mn-lt"/>
                <a:ea typeface="ＭＳ Ｐゴシック" charset="0"/>
                <a:cs typeface="ＭＳ Ｐゴシック" charset="0"/>
              </a:rPr>
              <a:t>Dan</a:t>
            </a:r>
            <a:r>
              <a:rPr lang="nl-NL" sz="1200" baseline="0" dirty="0">
                <a:latin typeface="+mn-lt"/>
                <a:ea typeface="ＭＳ Ｐゴシック" charset="0"/>
                <a:cs typeface="ＭＳ Ｐゴシック" charset="0"/>
              </a:rPr>
              <a:t> kan</a:t>
            </a:r>
            <a:r>
              <a:rPr lang="nl-NL" sz="1200" dirty="0">
                <a:latin typeface="+mn-lt"/>
                <a:ea typeface="ＭＳ Ｐゴシック" charset="0"/>
                <a:cs typeface="ＭＳ Ｐゴシック" charset="0"/>
              </a:rPr>
              <a:t> er onvoldoende </a:t>
            </a:r>
            <a:r>
              <a:rPr lang="nl-NL" sz="1200" b="0" dirty="0">
                <a:latin typeface="+mn-lt"/>
                <a:ea typeface="ＭＳ Ｐゴシック" charset="0"/>
                <a:cs typeface="ＭＳ Ｐゴシック" charset="0"/>
              </a:rPr>
              <a:t>herstel </a:t>
            </a:r>
            <a:r>
              <a:rPr lang="nl-NL" sz="1200" dirty="0">
                <a:latin typeface="+mn-lt"/>
                <a:ea typeface="ＭＳ Ｐゴシック" charset="0"/>
                <a:cs typeface="ＭＳ Ｐゴシック" charset="0"/>
              </a:rPr>
              <a:t>plaatsvinden.</a:t>
            </a:r>
            <a:r>
              <a:rPr lang="nl-NL" sz="1200" baseline="0" dirty="0">
                <a:latin typeface="+mn-lt"/>
                <a:ea typeface="ＭＳ Ｐゴシック" charset="0"/>
                <a:cs typeface="ＭＳ Ｐゴシック" charset="0"/>
              </a:rPr>
              <a:t> Er ontstaat hersteltekort. Dat kan oplopen.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b="1" dirty="0">
              <a:solidFill>
                <a:srgbClr val="AE246C"/>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solidFill>
                  <a:srgbClr val="AE246C"/>
                </a:solidFill>
              </a:rPr>
              <a:t>Wat gebeurt er als je onvoldoende herstelt?</a:t>
            </a:r>
            <a:endParaRPr lang="nl-NL" sz="1200" dirty="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sz="1200" dirty="0">
                <a:ea typeface="ＭＳ Ｐゴシック" charset="0"/>
                <a:cs typeface="ＭＳ Ｐゴシック" charset="0"/>
              </a:rPr>
              <a:t>Onvolledig herstel = systemen</a:t>
            </a:r>
            <a:r>
              <a:rPr lang="nl-NL" sz="1200" baseline="0" dirty="0">
                <a:ea typeface="ＭＳ Ｐゴシック" charset="0"/>
                <a:cs typeface="ＭＳ Ｐゴシック" charset="0"/>
              </a:rPr>
              <a:t> zijn nog deels actief/</a:t>
            </a:r>
            <a:r>
              <a:rPr lang="nl-NL" sz="1200" dirty="0">
                <a:ea typeface="ＭＳ Ｐゴシック" charset="0"/>
                <a:cs typeface="ＭＳ Ｐゴシック" charset="0"/>
              </a:rPr>
              <a:t>onvoldoende teruggekeerd</a:t>
            </a:r>
            <a:r>
              <a:rPr lang="nl-NL" sz="1200" baseline="0" dirty="0">
                <a:ea typeface="ＭＳ Ｐゴシック" charset="0"/>
                <a:cs typeface="ＭＳ Ｐゴシック" charset="0"/>
              </a:rPr>
              <a:t> naar de normale uitgangsniveaus/</a:t>
            </a:r>
            <a:r>
              <a:rPr lang="nl-NL" sz="1200" dirty="0">
                <a:ea typeface="ＭＳ Ｐゴシック" charset="0"/>
                <a:cs typeface="ＭＳ Ｐゴシック" charset="0"/>
              </a:rPr>
              <a:t>niet voldoende aangevuld, gerepareerd.</a:t>
            </a:r>
            <a:r>
              <a:rPr lang="nl-NL" sz="1200" baseline="0" dirty="0">
                <a:ea typeface="ＭＳ Ｐゴシック" charset="0"/>
                <a:cs typeface="ＭＳ Ｐゴシック"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nl-NL" sz="1200" baseline="0" dirty="0">
                <a:ea typeface="ＭＳ Ｐゴシック" charset="0"/>
                <a:cs typeface="ＭＳ Ｐゴシック" charset="0"/>
              </a:rPr>
              <a:t>Gevolg: tijdelijk </a:t>
            </a:r>
            <a:r>
              <a:rPr lang="nl-NL" sz="1200" dirty="0">
                <a:ea typeface="ＭＳ Ｐゴシック" charset="0"/>
                <a:cs typeface="ＭＳ Ｐゴシック" charset="0"/>
              </a:rPr>
              <a:t>minder energie, lager prestatievermogen.</a:t>
            </a:r>
            <a:r>
              <a:rPr lang="nl-NL" sz="1200" baseline="0" dirty="0">
                <a:ea typeface="ＭＳ Ｐゴシック" charset="0"/>
                <a:cs typeface="ＭＳ Ｐゴシック" charset="0"/>
              </a:rPr>
              <a:t> Dit k</a:t>
            </a:r>
            <a:r>
              <a:rPr lang="nl-NL" sz="1200" dirty="0">
                <a:ea typeface="ＭＳ Ｐゴシック" charset="0"/>
                <a:cs typeface="ＭＳ Ｐゴシック" charset="0"/>
                <a:sym typeface="Wingdings"/>
              </a:rPr>
              <a:t>omt veel voor</a:t>
            </a:r>
            <a:r>
              <a:rPr lang="nl-NL" sz="1200" baseline="0" dirty="0">
                <a:ea typeface="ＭＳ Ｐゴシック" charset="0"/>
                <a:cs typeface="ＭＳ Ｐゴシック" charset="0"/>
                <a:sym typeface="Wingdings"/>
              </a:rPr>
              <a:t> en is </a:t>
            </a:r>
            <a:r>
              <a:rPr lang="nl-NL" sz="1200" dirty="0">
                <a:ea typeface="ＭＳ Ｐゴシック" charset="0"/>
                <a:cs typeface="ＭＳ Ｐゴシック" charset="0"/>
                <a:sym typeface="Wingdings"/>
              </a:rPr>
              <a:t>niet erg.</a:t>
            </a:r>
            <a:r>
              <a:rPr lang="nl-NL" sz="1200" baseline="0" dirty="0">
                <a:ea typeface="ＭＳ Ｐゴシック" charset="0"/>
                <a:cs typeface="ＭＳ Ｐゴシック" charset="0"/>
                <a:sym typeface="Wingdings"/>
              </a:rPr>
              <a:t> </a:t>
            </a:r>
            <a:r>
              <a:rPr lang="nl-NL" sz="1200" dirty="0">
                <a:ea typeface="ＭＳ Ｐゴシック" charset="0"/>
                <a:cs typeface="ＭＳ Ｐゴシック" charset="0"/>
                <a:sym typeface="Wingdings"/>
              </a:rPr>
              <a:t>Twee</a:t>
            </a:r>
            <a:r>
              <a:rPr lang="nl-NL" sz="1200" baseline="0" dirty="0">
                <a:ea typeface="ＭＳ Ｐゴシック" charset="0"/>
                <a:cs typeface="ＭＳ Ｐゴシック" charset="0"/>
                <a:sym typeface="Wingdings"/>
              </a:rPr>
              <a:t> </a:t>
            </a:r>
            <a:r>
              <a:rPr lang="nl-NL" sz="1200" dirty="0">
                <a:ea typeface="ＭＳ Ｐゴシック" charset="0"/>
                <a:cs typeface="ＭＳ Ｐゴシック" charset="0"/>
                <a:sym typeface="Wingdings"/>
              </a:rPr>
              <a:t>reacties zijn dan mogelijk:</a:t>
            </a:r>
          </a:p>
          <a:p>
            <a:pPr marL="457200" indent="-457200">
              <a:buFont typeface="Wingdings" charset="0"/>
              <a:buChar char="à"/>
            </a:pPr>
            <a:r>
              <a:rPr lang="nl-NL" sz="1200" dirty="0">
                <a:ea typeface="ＭＳ Ｐゴシック" charset="0"/>
                <a:cs typeface="ＭＳ Ｐゴシック" charset="0"/>
                <a:sym typeface="Wingdings"/>
              </a:rPr>
              <a:t>Je past je prestaties aan, stelt</a:t>
            </a:r>
            <a:r>
              <a:rPr lang="nl-NL" sz="1200" baseline="0" dirty="0">
                <a:ea typeface="ＭＳ Ｐゴシック" charset="0"/>
                <a:cs typeface="ＭＳ Ｐゴシック" charset="0"/>
                <a:sym typeface="Wingdings"/>
              </a:rPr>
              <a:t> ze naar beneden bij: je hebt immers minder energie. Hierdoor herstel je weer volledig.</a:t>
            </a:r>
          </a:p>
          <a:p>
            <a:pPr marL="457200" indent="-457200">
              <a:buFont typeface="Wingdings" charset="0"/>
              <a:buChar char="à"/>
            </a:pPr>
            <a:r>
              <a:rPr lang="nl-NL" sz="1200" baseline="0" dirty="0">
                <a:ea typeface="ＭＳ Ｐゴシック" charset="0"/>
                <a:cs typeface="ＭＳ Ｐゴシック" charset="0"/>
                <a:sym typeface="Wingdings"/>
              </a:rPr>
              <a:t>Je gaat door alsof je niet vermoeid bent</a:t>
            </a:r>
            <a:r>
              <a:rPr lang="nl-NL" sz="1200" dirty="0">
                <a:ea typeface="ＭＳ Ｐゴシック" charset="0"/>
                <a:cs typeface="ＭＳ Ｐゴシック" charset="0"/>
                <a:sym typeface="Wingdings"/>
              </a:rPr>
              <a:t>:</a:t>
            </a:r>
            <a:r>
              <a:rPr lang="nl-NL" sz="1200" baseline="0" dirty="0">
                <a:ea typeface="ＭＳ Ｐゴシック" charset="0"/>
                <a:cs typeface="ＭＳ Ｐゴシック" charset="0"/>
                <a:sym typeface="Wingdings"/>
              </a:rPr>
              <a:t> Je geeft energie uit terwijl er al weinig was. Je lichaam geeft automatisch extra gas (compensatoire stress). Dit is ‘dure’ energie. Gevolg: het hersteltekort neemt toe. </a:t>
            </a:r>
          </a:p>
          <a:p>
            <a:pPr marL="0" marR="0" indent="0" algn="l" defTabSz="457200" rtl="0" eaLnBrk="1" fontAlgn="auto" latinLnBrk="0" hangingPunct="1">
              <a:lnSpc>
                <a:spcPct val="70000"/>
              </a:lnSpc>
              <a:spcBef>
                <a:spcPts val="0"/>
              </a:spcBef>
              <a:spcAft>
                <a:spcPts val="0"/>
              </a:spcAft>
              <a:buClrTx/>
              <a:buSzTx/>
              <a:buFont typeface="Monotype Sorts" charset="0"/>
              <a:buNone/>
              <a:tabLst/>
              <a:defRPr/>
            </a:pPr>
            <a:endParaRPr lang="nl-NL" sz="1200" baseline="0" dirty="0">
              <a:latin typeface="+mn-lt"/>
              <a:ea typeface="ＭＳ Ｐゴシック" charset="0"/>
              <a:cs typeface="ＭＳ Ｐゴシック" charset="0"/>
            </a:endParaRPr>
          </a:p>
          <a:p>
            <a:pPr marL="0" marR="0" indent="0" algn="l" defTabSz="457200" rtl="0" eaLnBrk="1" fontAlgn="auto" latinLnBrk="0" hangingPunct="1">
              <a:lnSpc>
                <a:spcPct val="70000"/>
              </a:lnSpc>
              <a:spcBef>
                <a:spcPts val="0"/>
              </a:spcBef>
              <a:spcAft>
                <a:spcPts val="0"/>
              </a:spcAft>
              <a:buClrTx/>
              <a:buSzTx/>
              <a:buFont typeface="Monotype Sorts" charset="0"/>
              <a:buNone/>
              <a:tabLst/>
              <a:defRPr/>
            </a:pPr>
            <a:r>
              <a:rPr lang="nl-NL" sz="1200" baseline="0" dirty="0">
                <a:latin typeface="+mn-lt"/>
                <a:ea typeface="ＭＳ Ｐゴシック" charset="0"/>
                <a:cs typeface="ＭＳ Ｐゴシック" charset="0"/>
              </a:rPr>
              <a:t>Hersteltekort betekent in fysiologische zin: </a:t>
            </a:r>
          </a:p>
          <a:p>
            <a:pPr marL="171450" marR="0" indent="-171450" algn="l" defTabSz="457200" rtl="0" eaLnBrk="1" fontAlgn="auto" latinLnBrk="0" hangingPunct="1">
              <a:lnSpc>
                <a:spcPct val="70000"/>
              </a:lnSpc>
              <a:spcBef>
                <a:spcPts val="0"/>
              </a:spcBef>
              <a:spcAft>
                <a:spcPts val="0"/>
              </a:spcAft>
              <a:buClrTx/>
              <a:buSzTx/>
              <a:buFontTx/>
              <a:buChar char="-"/>
              <a:tabLst/>
              <a:defRPr/>
            </a:pPr>
            <a:r>
              <a:rPr lang="nl-NL" sz="1200" baseline="0" dirty="0">
                <a:latin typeface="+mn-lt"/>
                <a:ea typeface="ＭＳ Ｐゴシック" charset="0"/>
                <a:cs typeface="ＭＳ Ｐゴシック" charset="0"/>
              </a:rPr>
              <a:t>dat energetische stoffen en bouwstoffen te weinig aangevuld kunnen worden, dat er te weinig opgeruimd en schoongemaakt wordt, dat er onvoldoende groei plaatsvindt. </a:t>
            </a:r>
          </a:p>
          <a:p>
            <a:pPr marL="171450" marR="0" indent="-171450" algn="l" defTabSz="457200" rtl="0" eaLnBrk="1" fontAlgn="auto" latinLnBrk="0" hangingPunct="1">
              <a:lnSpc>
                <a:spcPct val="70000"/>
              </a:lnSpc>
              <a:spcBef>
                <a:spcPts val="0"/>
              </a:spcBef>
              <a:spcAft>
                <a:spcPts val="0"/>
              </a:spcAft>
              <a:buClrTx/>
              <a:buSzTx/>
              <a:buFontTx/>
              <a:buChar char="-"/>
              <a:tabLst/>
              <a:defRPr/>
            </a:pPr>
            <a:r>
              <a:rPr lang="nl-NL" sz="1200" baseline="0" dirty="0">
                <a:latin typeface="+mn-lt"/>
                <a:ea typeface="ＭＳ Ｐゴシック" charset="0"/>
                <a:cs typeface="ＭＳ Ｐゴシック" charset="0"/>
              </a:rPr>
              <a:t>dat </a:t>
            </a:r>
            <a:r>
              <a:rPr lang="nl-NL" sz="1200" dirty="0">
                <a:latin typeface="+mn-lt"/>
                <a:ea typeface="ＭＳ Ｐゴシック" charset="0"/>
                <a:cs typeface="ＭＳ Ｐゴシック" charset="0"/>
              </a:rPr>
              <a:t>het systeem harder moet werken om dezelfde prestatie te kunnen leveren en steeds moeilijker tot rust komt. </a:t>
            </a:r>
          </a:p>
          <a:p>
            <a:pPr marL="171450" marR="0" indent="-171450" algn="l" defTabSz="457200" rtl="0" eaLnBrk="1" fontAlgn="auto" latinLnBrk="0" hangingPunct="1">
              <a:lnSpc>
                <a:spcPct val="70000"/>
              </a:lnSpc>
              <a:spcBef>
                <a:spcPts val="0"/>
              </a:spcBef>
              <a:spcAft>
                <a:spcPts val="0"/>
              </a:spcAft>
              <a:buClrTx/>
              <a:buSzTx/>
              <a:buFontTx/>
              <a:buChar char="-"/>
              <a:tabLst/>
              <a:defRPr/>
            </a:pPr>
            <a:endParaRPr lang="nl-NL" sz="1200" dirty="0">
              <a:latin typeface="+mn-lt"/>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sz="1200" b="1" dirty="0">
                <a:ea typeface="ＭＳ Ｐゴシック" charset="0"/>
                <a:cs typeface="ＭＳ Ｐゴシック" charset="0"/>
              </a:rPr>
              <a:t>Wat is herstellen eigenlijk</a:t>
            </a:r>
            <a:r>
              <a:rPr lang="nl-NL" sz="1200" b="0" dirty="0">
                <a:ea typeface="ＭＳ Ｐゴシック" charset="0"/>
                <a:cs typeface="ＭＳ Ｐゴシック"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nl-NL" sz="1200" b="0" dirty="0">
                <a:ea typeface="ＭＳ Ｐゴシック" charset="0"/>
                <a:cs typeface="ＭＳ Ｐゴシック" charset="0"/>
              </a:rPr>
              <a:t>Antwoord: je keert terug naar de </a:t>
            </a:r>
            <a:r>
              <a:rPr lang="nl-NL" sz="1200" b="0" dirty="0" err="1">
                <a:ea typeface="ＭＳ Ｐゴシック" charset="0"/>
                <a:cs typeface="ＭＳ Ｐゴシック" charset="0"/>
              </a:rPr>
              <a:t>psycho-fysiologische</a:t>
            </a:r>
            <a:r>
              <a:rPr lang="nl-NL" sz="1200" b="0" dirty="0">
                <a:ea typeface="ＭＳ Ｐゴシック" charset="0"/>
                <a:cs typeface="ＭＳ Ｐゴシック" charset="0"/>
              </a:rPr>
              <a:t> uitgangssituatie.</a:t>
            </a: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baseline="0" dirty="0">
              <a:ea typeface="ＭＳ Ｐゴシック" charset="0"/>
              <a:cs typeface="ＭＳ Ｐゴシック" charset="0"/>
              <a:sym typeface="Wingdings"/>
            </a:endParaRPr>
          </a:p>
          <a:p>
            <a:pPr marL="171450" marR="0" indent="-171450" algn="l" defTabSz="457200" rtl="0" eaLnBrk="1" fontAlgn="auto" latinLnBrk="0" hangingPunct="1">
              <a:lnSpc>
                <a:spcPct val="70000"/>
              </a:lnSpc>
              <a:spcBef>
                <a:spcPts val="0"/>
              </a:spcBef>
              <a:spcAft>
                <a:spcPts val="0"/>
              </a:spcAft>
              <a:buClrTx/>
              <a:buSzTx/>
              <a:buFontTx/>
              <a:buChar char="-"/>
              <a:tabLst/>
              <a:defRPr/>
            </a:pPr>
            <a:endParaRPr lang="nl-NL" sz="1200" dirty="0">
              <a:latin typeface="+mn-lt"/>
              <a:ea typeface="ＭＳ Ｐゴシック" charset="0"/>
              <a:cs typeface="ＭＳ Ｐゴシック" charset="0"/>
            </a:endParaRPr>
          </a:p>
          <a:p>
            <a:endParaRPr lang="nl-NL" dirty="0"/>
          </a:p>
        </p:txBody>
      </p:sp>
      <p:sp>
        <p:nvSpPr>
          <p:cNvPr id="4" name="Tijdelijke aanduiding voor dianummer 3"/>
          <p:cNvSpPr>
            <a:spLocks noGrp="1"/>
          </p:cNvSpPr>
          <p:nvPr>
            <p:ph type="sldNum" sz="quarter" idx="5"/>
          </p:nvPr>
        </p:nvSpPr>
        <p:spPr/>
        <p:txBody>
          <a:bodyPr/>
          <a:lstStyle/>
          <a:p>
            <a:fld id="{8FA54A5B-3A72-C04E-9F0C-A6E16F4057CD}" type="slidenum">
              <a:rPr lang="nl-NL" smtClean="0"/>
              <a:t>11</a:t>
            </a:fld>
            <a:endParaRPr lang="nl-NL"/>
          </a:p>
        </p:txBody>
      </p:sp>
    </p:spTree>
    <p:extLst>
      <p:ext uri="{BB962C8B-B14F-4D97-AF65-F5344CB8AC3E}">
        <p14:creationId xmlns:p14="http://schemas.microsoft.com/office/powerpoint/2010/main" val="4249491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www.pexels.com/nl-nl/foto/actie-actief-beweging-buiten-2923156/" TargetMode="External"/><Relationship Id="rId5" Type="http://schemas.openxmlformats.org/officeDocument/2006/relationships/image" Target="../media/image28.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www.flickr.com/photos/dominicotine/7862424222/" TargetMode="Externa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maken.wikiwijs.nl/145919/Ademhaling" TargetMode="External"/><Relationship Id="rId5" Type="http://schemas.openxmlformats.org/officeDocument/2006/relationships/image" Target="../media/image3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flickr.com/photos/sfllaw/5892567" TargetMode="External"/><Relationship Id="rId5" Type="http://schemas.openxmlformats.org/officeDocument/2006/relationships/image" Target="../media/image4.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410" b="8410"/>
          <a:stretch>
            <a:fillRect/>
          </a:stretch>
        </p:blipFill>
        <p:spPr>
          <a:xfrm>
            <a:off x="0" y="0"/>
            <a:ext cx="18288000" cy="10287000"/>
          </a:xfrm>
          <a:prstGeom prst="rect">
            <a:avLst/>
          </a:prstGeom>
        </p:spPr>
      </p:pic>
      <p:sp>
        <p:nvSpPr>
          <p:cNvPr id="3" name="AutoShape 3"/>
          <p:cNvSpPr/>
          <p:nvPr/>
        </p:nvSpPr>
        <p:spPr>
          <a:xfrm>
            <a:off x="1995269" y="1028700"/>
            <a:ext cx="14297462" cy="6283641"/>
          </a:xfrm>
          <a:prstGeom prst="rect">
            <a:avLst/>
          </a:prstGeom>
          <a:solidFill>
            <a:srgbClr val="9CAE94"/>
          </a:solidFill>
        </p:spPr>
      </p:sp>
      <p:sp>
        <p:nvSpPr>
          <p:cNvPr id="4" name="AutoShape 4"/>
          <p:cNvSpPr/>
          <p:nvPr/>
        </p:nvSpPr>
        <p:spPr>
          <a:xfrm>
            <a:off x="1028700" y="-303236"/>
            <a:ext cx="20651" cy="10893473"/>
          </a:xfrm>
          <a:prstGeom prst="rect">
            <a:avLst/>
          </a:prstGeom>
          <a:solidFill>
            <a:srgbClr val="ED8338"/>
          </a:solidFill>
        </p:spPr>
      </p:sp>
      <p:pic>
        <p:nvPicPr>
          <p:cNvPr id="5" name="Picture 5"/>
          <p:cNvPicPr>
            <a:picLocks noChangeAspect="1"/>
          </p:cNvPicPr>
          <p:nvPr/>
        </p:nvPicPr>
        <p:blipFill>
          <a:blip r:embed="rId3"/>
          <a:srcRect/>
          <a:stretch>
            <a:fillRect/>
          </a:stretch>
        </p:blipFill>
        <p:spPr>
          <a:xfrm>
            <a:off x="2476500" y="1180703"/>
            <a:ext cx="3243916" cy="1671864"/>
          </a:xfrm>
          <a:prstGeom prst="rect">
            <a:avLst/>
          </a:prstGeom>
        </p:spPr>
      </p:pic>
      <p:sp>
        <p:nvSpPr>
          <p:cNvPr id="6" name="Tekstvak 5">
            <a:extLst>
              <a:ext uri="{FF2B5EF4-FFF2-40B4-BE49-F238E27FC236}">
                <a16:creationId xmlns:a16="http://schemas.microsoft.com/office/drawing/2014/main" id="{BBD08A14-D071-6B45-BB1A-F42FD5189127}"/>
              </a:ext>
            </a:extLst>
          </p:cNvPr>
          <p:cNvSpPr txBox="1"/>
          <p:nvPr/>
        </p:nvSpPr>
        <p:spPr>
          <a:xfrm>
            <a:off x="5257800" y="2400300"/>
            <a:ext cx="7772400" cy="2431435"/>
          </a:xfrm>
          <a:prstGeom prst="rect">
            <a:avLst/>
          </a:prstGeom>
          <a:noFill/>
        </p:spPr>
        <p:txBody>
          <a:bodyPr wrap="square" rtlCol="0">
            <a:spAutoFit/>
          </a:bodyPr>
          <a:lstStyle/>
          <a:p>
            <a:pPr algn="ctr"/>
            <a:r>
              <a:rPr lang="nl-NL" sz="4400" b="1" dirty="0">
                <a:solidFill>
                  <a:schemeClr val="bg1"/>
                </a:solidFill>
              </a:rPr>
              <a:t>HERSTELLEN TIJDENS WERK</a:t>
            </a:r>
          </a:p>
          <a:p>
            <a:pPr algn="ctr"/>
            <a:endParaRPr lang="nl-NL" sz="3600" dirty="0">
              <a:solidFill>
                <a:schemeClr val="bg1"/>
              </a:solidFill>
            </a:endParaRPr>
          </a:p>
          <a:p>
            <a:pPr algn="ctr"/>
            <a:r>
              <a:rPr lang="nl-NL" sz="3600" dirty="0">
                <a:solidFill>
                  <a:schemeClr val="bg1"/>
                </a:solidFill>
              </a:rPr>
              <a:t>WEBINAR GGD HART VOOR BRABANT</a:t>
            </a:r>
          </a:p>
          <a:p>
            <a:pPr algn="ctr"/>
            <a:r>
              <a:rPr lang="nl-NL" sz="3600" dirty="0">
                <a:solidFill>
                  <a:schemeClr val="bg1"/>
                </a:solidFill>
              </a:rPr>
              <a:t>20 september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987" y="0"/>
            <a:ext cx="18304987" cy="10292676"/>
          </a:xfrm>
          <a:prstGeom prst="rect">
            <a:avLst/>
          </a:prstGeom>
          <a:solidFill>
            <a:srgbClr val="ED8338"/>
          </a:solidFill>
        </p:spPr>
      </p:sp>
      <p:pic>
        <p:nvPicPr>
          <p:cNvPr id="4" name="Picture 4"/>
          <p:cNvPicPr>
            <a:picLocks noChangeAspect="1"/>
          </p:cNvPicPr>
          <p:nvPr/>
        </p:nvPicPr>
        <p:blipFill>
          <a:blip r:embed="rId3"/>
          <a:srcRect/>
          <a:stretch>
            <a:fillRect/>
          </a:stretch>
        </p:blipFill>
        <p:spPr>
          <a:xfrm>
            <a:off x="0" y="1"/>
            <a:ext cx="3474493" cy="1790700"/>
          </a:xfrm>
          <a:prstGeom prst="rect">
            <a:avLst/>
          </a:prstGeom>
        </p:spPr>
      </p:pic>
      <p:sp>
        <p:nvSpPr>
          <p:cNvPr id="5" name="Tekstvak 4">
            <a:extLst>
              <a:ext uri="{FF2B5EF4-FFF2-40B4-BE49-F238E27FC236}">
                <a16:creationId xmlns:a16="http://schemas.microsoft.com/office/drawing/2014/main" id="{2E2B49C4-378E-334D-BB2C-7832FF30D626}"/>
              </a:ext>
            </a:extLst>
          </p:cNvPr>
          <p:cNvSpPr txBox="1"/>
          <p:nvPr/>
        </p:nvSpPr>
        <p:spPr>
          <a:xfrm>
            <a:off x="504000" y="2324100"/>
            <a:ext cx="8640000" cy="6740307"/>
          </a:xfrm>
          <a:prstGeom prst="rect">
            <a:avLst/>
          </a:prstGeom>
          <a:noFill/>
        </p:spPr>
        <p:txBody>
          <a:bodyPr wrap="square" rtlCol="0">
            <a:spAutoFit/>
          </a:bodyPr>
          <a:lstStyle/>
          <a:p>
            <a:r>
              <a:rPr lang="nl-NL" sz="4800" b="1" dirty="0">
                <a:solidFill>
                  <a:schemeClr val="bg1"/>
                </a:solidFill>
              </a:rPr>
              <a:t>Hoe is het voor jou?</a:t>
            </a:r>
          </a:p>
          <a:p>
            <a:endParaRPr lang="nl-NL" sz="3600" dirty="0"/>
          </a:p>
          <a:p>
            <a:pPr marL="514350" indent="-514350">
              <a:buFont typeface="+mj-lt"/>
              <a:buAutoNum type="arabicPeriod"/>
            </a:pPr>
            <a:r>
              <a:rPr lang="nl-NL" sz="3600" dirty="0">
                <a:solidFill>
                  <a:schemeClr val="bg1"/>
                </a:solidFill>
              </a:rPr>
              <a:t>Aan het einde van de werkdag voel ik mij nogal uitgeput</a:t>
            </a:r>
          </a:p>
          <a:p>
            <a:pPr marL="514350" indent="-514350">
              <a:buFont typeface="+mj-lt"/>
              <a:buAutoNum type="arabicPeriod"/>
            </a:pPr>
            <a:r>
              <a:rPr lang="nl-NL" sz="3600" dirty="0">
                <a:solidFill>
                  <a:schemeClr val="bg1"/>
                </a:solidFill>
              </a:rPr>
              <a:t>Na het avondeten voel ik mij niet meer fit</a:t>
            </a:r>
          </a:p>
          <a:p>
            <a:pPr marL="514350" indent="-514350">
              <a:buFont typeface="+mj-lt"/>
              <a:buAutoNum type="arabicPeriod"/>
            </a:pPr>
            <a:r>
              <a:rPr lang="nl-NL" sz="3600" dirty="0">
                <a:solidFill>
                  <a:schemeClr val="bg1"/>
                </a:solidFill>
              </a:rPr>
              <a:t>Het duurt thuis meer dan een uur voordat ik helemaal hersteld ben</a:t>
            </a:r>
          </a:p>
          <a:p>
            <a:pPr marL="514350" indent="-514350">
              <a:buFont typeface="+mj-lt"/>
              <a:buAutoNum type="arabicPeriod"/>
            </a:pPr>
            <a:r>
              <a:rPr lang="nl-NL" sz="3600" dirty="0">
                <a:solidFill>
                  <a:schemeClr val="bg1"/>
                </a:solidFill>
              </a:rPr>
              <a:t>Door vermoeidheid kom ik niet toe aan andere bezigheden.</a:t>
            </a:r>
          </a:p>
          <a:p>
            <a:pPr marL="514350" indent="-514350">
              <a:buFont typeface="+mj-lt"/>
              <a:buAutoNum type="arabicPeriod"/>
            </a:pPr>
            <a:endParaRPr lang="nl-NL" sz="3200" dirty="0">
              <a:solidFill>
                <a:schemeClr val="bg1"/>
              </a:solidFill>
            </a:endParaRPr>
          </a:p>
          <a:p>
            <a:pPr marL="514350" indent="-514350">
              <a:buFont typeface="+mj-lt"/>
              <a:buAutoNum type="arabicPeriod"/>
            </a:pPr>
            <a:endParaRPr lang="nl-NL" sz="3200" dirty="0">
              <a:solidFill>
                <a:schemeClr val="bg1"/>
              </a:solidFill>
            </a:endParaRPr>
          </a:p>
          <a:p>
            <a:r>
              <a:rPr lang="nl-NL" sz="3200" b="1" dirty="0">
                <a:solidFill>
                  <a:schemeClr val="bg1"/>
                </a:solidFill>
              </a:rPr>
              <a:t>2x ja? Mogelijk overbelast</a:t>
            </a:r>
          </a:p>
        </p:txBody>
      </p:sp>
      <p:pic>
        <p:nvPicPr>
          <p:cNvPr id="7" name="Afbeelding 6" descr="Afbeelding met lucht, buiten, persoon&#10;&#10;Automatisch gegenereerde beschrijving">
            <a:extLst>
              <a:ext uri="{FF2B5EF4-FFF2-40B4-BE49-F238E27FC236}">
                <a16:creationId xmlns:a16="http://schemas.microsoft.com/office/drawing/2014/main" id="{2FBB9795-6CCB-AA41-853C-DE731F121914}"/>
              </a:ext>
            </a:extLst>
          </p:cNvPr>
          <p:cNvPicPr>
            <a:picLocks noChangeAspect="1"/>
          </p:cNvPicPr>
          <p:nvPr/>
        </p:nvPicPr>
        <p:blipFill rotWithShape="1">
          <a:blip r:embed="rId4">
            <a:extLst>
              <a:ext uri="{28A0092B-C50C-407E-A947-70E740481C1C}">
                <a14:useLocalDpi xmlns:a14="http://schemas.microsoft.com/office/drawing/2010/main" val="0"/>
              </a:ext>
            </a:extLst>
          </a:blip>
          <a:srcRect l="-2" r="26621"/>
          <a:stretch/>
        </p:blipFill>
        <p:spPr>
          <a:xfrm>
            <a:off x="9677400" y="970131"/>
            <a:ext cx="8640000" cy="8346738"/>
          </a:xfrm>
          <a:prstGeom prst="rect">
            <a:avLst/>
          </a:prstGeom>
        </p:spPr>
      </p:pic>
    </p:spTree>
    <p:extLst>
      <p:ext uri="{BB962C8B-B14F-4D97-AF65-F5344CB8AC3E}">
        <p14:creationId xmlns:p14="http://schemas.microsoft.com/office/powerpoint/2010/main" val="3897072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261262" y="6044713"/>
            <a:ext cx="20651" cy="4715555"/>
          </a:xfrm>
          <a:prstGeom prst="rect">
            <a:avLst/>
          </a:prstGeom>
          <a:solidFill>
            <a:srgbClr val="9CAE94"/>
          </a:solidFill>
        </p:spPr>
      </p:sp>
      <p:sp>
        <p:nvSpPr>
          <p:cNvPr id="6" name="Rechthoek 5">
            <a:extLst>
              <a:ext uri="{FF2B5EF4-FFF2-40B4-BE49-F238E27FC236}">
                <a16:creationId xmlns:a16="http://schemas.microsoft.com/office/drawing/2014/main" id="{7BCE4858-AB1F-FB45-A83D-A132D8F3E491}"/>
              </a:ext>
            </a:extLst>
          </p:cNvPr>
          <p:cNvSpPr/>
          <p:nvPr/>
        </p:nvSpPr>
        <p:spPr>
          <a:xfrm>
            <a:off x="2286000" y="6463146"/>
            <a:ext cx="6118087" cy="2109354"/>
          </a:xfrm>
          <a:prstGeom prst="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t>INSPANNINGEN / ACTIE</a:t>
            </a:r>
          </a:p>
        </p:txBody>
      </p:sp>
      <p:sp>
        <p:nvSpPr>
          <p:cNvPr id="7" name="Rechthoek 6">
            <a:extLst>
              <a:ext uri="{FF2B5EF4-FFF2-40B4-BE49-F238E27FC236}">
                <a16:creationId xmlns:a16="http://schemas.microsoft.com/office/drawing/2014/main" id="{5EDF7E63-DDA9-9047-9155-ABAE83F1EECE}"/>
              </a:ext>
            </a:extLst>
          </p:cNvPr>
          <p:cNvSpPr/>
          <p:nvPr/>
        </p:nvSpPr>
        <p:spPr>
          <a:xfrm>
            <a:off x="10661780" y="7200900"/>
            <a:ext cx="5638800" cy="139881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t>RUST / HERSTEL</a:t>
            </a:r>
          </a:p>
        </p:txBody>
      </p:sp>
      <p:sp>
        <p:nvSpPr>
          <p:cNvPr id="8" name="Rechthoek 7">
            <a:extLst>
              <a:ext uri="{FF2B5EF4-FFF2-40B4-BE49-F238E27FC236}">
                <a16:creationId xmlns:a16="http://schemas.microsoft.com/office/drawing/2014/main" id="{23483DB1-D8CD-EC46-9B6B-D924FFEBF2AD}"/>
              </a:ext>
            </a:extLst>
          </p:cNvPr>
          <p:cNvSpPr/>
          <p:nvPr/>
        </p:nvSpPr>
        <p:spPr>
          <a:xfrm>
            <a:off x="10668000" y="5262464"/>
            <a:ext cx="5638800" cy="19384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t>HERSTELTEKORT</a:t>
            </a:r>
          </a:p>
        </p:txBody>
      </p:sp>
      <p:sp>
        <p:nvSpPr>
          <p:cNvPr id="9" name="Tekstvak 8">
            <a:extLst>
              <a:ext uri="{FF2B5EF4-FFF2-40B4-BE49-F238E27FC236}">
                <a16:creationId xmlns:a16="http://schemas.microsoft.com/office/drawing/2014/main" id="{8E62DF56-C17F-7946-9A41-125D11E83CAE}"/>
              </a:ext>
            </a:extLst>
          </p:cNvPr>
          <p:cNvSpPr txBox="1"/>
          <p:nvPr/>
        </p:nvSpPr>
        <p:spPr>
          <a:xfrm>
            <a:off x="2286000" y="800100"/>
            <a:ext cx="14014580" cy="769441"/>
          </a:xfrm>
          <a:prstGeom prst="rect">
            <a:avLst/>
          </a:prstGeom>
          <a:noFill/>
        </p:spPr>
        <p:txBody>
          <a:bodyPr wrap="square" rtlCol="0">
            <a:spAutoFit/>
          </a:bodyPr>
          <a:lstStyle/>
          <a:p>
            <a:pPr algn="ctr"/>
            <a:r>
              <a:rPr lang="nl-NL" sz="4400" b="1" dirty="0">
                <a:solidFill>
                  <a:schemeClr val="accent6"/>
                </a:solidFill>
              </a:rPr>
              <a:t>INSPANNING-HERSTEL MODEL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CAE94"/>
        </a:solidFill>
        <a:effectLst/>
      </p:bgPr>
    </p:bg>
    <p:spTree>
      <p:nvGrpSpPr>
        <p:cNvPr id="1" name=""/>
        <p:cNvGrpSpPr/>
        <p:nvPr/>
      </p:nvGrpSpPr>
      <p:grpSpPr>
        <a:xfrm>
          <a:off x="0" y="0"/>
          <a:ext cx="0" cy="0"/>
          <a:chOff x="0" y="0"/>
          <a:chExt cx="0" cy="0"/>
        </a:xfrm>
      </p:grpSpPr>
      <p:grpSp>
        <p:nvGrpSpPr>
          <p:cNvPr id="2" name="Group 2"/>
          <p:cNvGrpSpPr/>
          <p:nvPr/>
        </p:nvGrpSpPr>
        <p:grpSpPr>
          <a:xfrm>
            <a:off x="5019933" y="1013030"/>
            <a:ext cx="3951225" cy="3951225"/>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4" name="Group 4"/>
          <p:cNvGrpSpPr/>
          <p:nvPr/>
        </p:nvGrpSpPr>
        <p:grpSpPr>
          <a:xfrm>
            <a:off x="9316842" y="1013030"/>
            <a:ext cx="3951225" cy="3951225"/>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6" name="Group 6"/>
          <p:cNvGrpSpPr/>
          <p:nvPr/>
        </p:nvGrpSpPr>
        <p:grpSpPr>
          <a:xfrm>
            <a:off x="9316842" y="5322745"/>
            <a:ext cx="3951225" cy="3951225"/>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grpSp>
        <p:nvGrpSpPr>
          <p:cNvPr id="8" name="Group 8"/>
          <p:cNvGrpSpPr/>
          <p:nvPr/>
        </p:nvGrpSpPr>
        <p:grpSpPr>
          <a:xfrm>
            <a:off x="5019933" y="5322745"/>
            <a:ext cx="3951225" cy="3951225"/>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7139338" y="3133320"/>
            <a:ext cx="2441249" cy="1220624"/>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9304182" y="3743632"/>
            <a:ext cx="2441249" cy="1220624"/>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8681066" y="5933058"/>
            <a:ext cx="2441249" cy="1220624"/>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529910" y="5322745"/>
            <a:ext cx="2441249" cy="1220624"/>
          </a:xfrm>
          <a:prstGeom prst="rect">
            <a:avLst/>
          </a:prstGeom>
        </p:spPr>
      </p:pic>
      <p:grpSp>
        <p:nvGrpSpPr>
          <p:cNvPr id="14" name="Group 14"/>
          <p:cNvGrpSpPr>
            <a:grpSpLocks noChangeAspect="1"/>
          </p:cNvGrpSpPr>
          <p:nvPr/>
        </p:nvGrpSpPr>
        <p:grpSpPr>
          <a:xfrm rot="5400000">
            <a:off x="8902882" y="3385142"/>
            <a:ext cx="827921" cy="716979"/>
            <a:chOff x="0" y="0"/>
            <a:chExt cx="6350000" cy="5499100"/>
          </a:xfrm>
        </p:grpSpPr>
        <p:sp>
          <p:nvSpPr>
            <p:cNvPr id="15" name="Freeform 1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D8338"/>
            </a:solidFill>
          </p:spPr>
        </p:sp>
      </p:grpSp>
      <p:grpSp>
        <p:nvGrpSpPr>
          <p:cNvPr id="16" name="Group 16"/>
          <p:cNvGrpSpPr>
            <a:grpSpLocks noChangeAspect="1"/>
          </p:cNvGrpSpPr>
          <p:nvPr/>
        </p:nvGrpSpPr>
        <p:grpSpPr>
          <a:xfrm rot="-5400000">
            <a:off x="8531733" y="6184879"/>
            <a:ext cx="827921" cy="716979"/>
            <a:chOff x="0" y="0"/>
            <a:chExt cx="6350000" cy="5499100"/>
          </a:xfrm>
        </p:grpSpPr>
        <p:sp>
          <p:nvSpPr>
            <p:cNvPr id="17" name="Freeform 17"/>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516E58"/>
            </a:solidFill>
          </p:spPr>
        </p:sp>
      </p:grpSp>
      <p:grpSp>
        <p:nvGrpSpPr>
          <p:cNvPr id="18" name="Group 18"/>
          <p:cNvGrpSpPr>
            <a:grpSpLocks noChangeAspect="1"/>
          </p:cNvGrpSpPr>
          <p:nvPr/>
        </p:nvGrpSpPr>
        <p:grpSpPr>
          <a:xfrm rot="-10800000">
            <a:off x="10110846" y="4952335"/>
            <a:ext cx="827921" cy="716979"/>
            <a:chOff x="0" y="0"/>
            <a:chExt cx="6350000" cy="5499100"/>
          </a:xfrm>
        </p:grpSpPr>
        <p:sp>
          <p:nvSpPr>
            <p:cNvPr id="19" name="Freeform 1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BF6D5A"/>
            </a:solidFill>
          </p:spPr>
        </p:sp>
      </p:grpSp>
      <p:grpSp>
        <p:nvGrpSpPr>
          <p:cNvPr id="20" name="Group 20"/>
          <p:cNvGrpSpPr>
            <a:grpSpLocks noChangeAspect="1"/>
          </p:cNvGrpSpPr>
          <p:nvPr/>
        </p:nvGrpSpPr>
        <p:grpSpPr>
          <a:xfrm>
            <a:off x="7336574" y="4619160"/>
            <a:ext cx="827921" cy="716979"/>
            <a:chOff x="0" y="0"/>
            <a:chExt cx="6350000" cy="5499100"/>
          </a:xfrm>
        </p:grpSpPr>
        <p:sp>
          <p:nvSpPr>
            <p:cNvPr id="21" name="Freeform 2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DAAE65"/>
            </a:solidFill>
          </p:spPr>
        </p:sp>
      </p:grpSp>
      <p:pic>
        <p:nvPicPr>
          <p:cNvPr id="22" name="Picture 22"/>
          <p:cNvPicPr>
            <a:picLocks noChangeAspect="1"/>
          </p:cNvPicPr>
          <p:nvPr/>
        </p:nvPicPr>
        <p:blipFill>
          <a:blip r:embed="rId11"/>
          <a:srcRect/>
          <a:stretch>
            <a:fillRect/>
          </a:stretch>
        </p:blipFill>
        <p:spPr>
          <a:xfrm>
            <a:off x="13540547" y="9018405"/>
            <a:ext cx="2461454" cy="1268595"/>
          </a:xfrm>
          <a:prstGeom prst="rect">
            <a:avLst/>
          </a:prstGeom>
        </p:spPr>
      </p:pic>
      <p:sp>
        <p:nvSpPr>
          <p:cNvPr id="23" name="TextBox 23"/>
          <p:cNvSpPr txBox="1"/>
          <p:nvPr/>
        </p:nvSpPr>
        <p:spPr>
          <a:xfrm>
            <a:off x="5290787" y="1468988"/>
            <a:ext cx="2745876" cy="409279"/>
          </a:xfrm>
          <a:prstGeom prst="rect">
            <a:avLst/>
          </a:prstGeom>
        </p:spPr>
        <p:txBody>
          <a:bodyPr lIns="0" tIns="0" rIns="0" bIns="0" rtlCol="0" anchor="t">
            <a:spAutoFit/>
          </a:bodyPr>
          <a:lstStyle/>
          <a:p>
            <a:pPr>
              <a:lnSpc>
                <a:spcPts val="3402"/>
              </a:lnSpc>
            </a:pPr>
            <a:r>
              <a:rPr lang="en-US" sz="2430">
                <a:solidFill>
                  <a:srgbClr val="ED8338"/>
                </a:solidFill>
                <a:latin typeface="Garet Bold"/>
              </a:rPr>
              <a:t>VERMOEIDHEID</a:t>
            </a:r>
          </a:p>
        </p:txBody>
      </p:sp>
      <p:sp>
        <p:nvSpPr>
          <p:cNvPr id="24" name="TextBox 24"/>
          <p:cNvSpPr txBox="1"/>
          <p:nvPr/>
        </p:nvSpPr>
        <p:spPr>
          <a:xfrm>
            <a:off x="10258122" y="1468989"/>
            <a:ext cx="2745876" cy="409279"/>
          </a:xfrm>
          <a:prstGeom prst="rect">
            <a:avLst/>
          </a:prstGeom>
        </p:spPr>
        <p:txBody>
          <a:bodyPr lIns="0" tIns="0" rIns="0" bIns="0" rtlCol="0" anchor="t">
            <a:spAutoFit/>
          </a:bodyPr>
          <a:lstStyle/>
          <a:p>
            <a:pPr algn="r">
              <a:lnSpc>
                <a:spcPts val="3402"/>
              </a:lnSpc>
            </a:pPr>
            <a:r>
              <a:rPr lang="en-US" sz="2430">
                <a:solidFill>
                  <a:srgbClr val="BF6D5A"/>
                </a:solidFill>
                <a:latin typeface="Garet Bold"/>
              </a:rPr>
              <a:t>DOORGAAN</a:t>
            </a:r>
          </a:p>
        </p:txBody>
      </p:sp>
      <p:sp>
        <p:nvSpPr>
          <p:cNvPr id="25" name="TextBox 25"/>
          <p:cNvSpPr txBox="1"/>
          <p:nvPr/>
        </p:nvSpPr>
        <p:spPr>
          <a:xfrm>
            <a:off x="10110846" y="6778371"/>
            <a:ext cx="2893151" cy="845296"/>
          </a:xfrm>
          <a:prstGeom prst="rect">
            <a:avLst/>
          </a:prstGeom>
        </p:spPr>
        <p:txBody>
          <a:bodyPr lIns="0" tIns="0" rIns="0" bIns="0" rtlCol="0" anchor="t">
            <a:spAutoFit/>
          </a:bodyPr>
          <a:lstStyle/>
          <a:p>
            <a:pPr algn="r">
              <a:lnSpc>
                <a:spcPts val="3402"/>
              </a:lnSpc>
            </a:pPr>
            <a:r>
              <a:rPr lang="en-US" sz="2430">
                <a:solidFill>
                  <a:srgbClr val="516E58"/>
                </a:solidFill>
                <a:latin typeface="Garet Bold"/>
              </a:rPr>
              <a:t>TOENAME STRESSREACTIES</a:t>
            </a:r>
          </a:p>
        </p:txBody>
      </p:sp>
      <p:sp>
        <p:nvSpPr>
          <p:cNvPr id="26" name="TextBox 26"/>
          <p:cNvSpPr txBox="1"/>
          <p:nvPr/>
        </p:nvSpPr>
        <p:spPr>
          <a:xfrm>
            <a:off x="5290786" y="6778371"/>
            <a:ext cx="3296416" cy="409279"/>
          </a:xfrm>
          <a:prstGeom prst="rect">
            <a:avLst/>
          </a:prstGeom>
        </p:spPr>
        <p:txBody>
          <a:bodyPr lIns="0" tIns="0" rIns="0" bIns="0" rtlCol="0" anchor="t">
            <a:spAutoFit/>
          </a:bodyPr>
          <a:lstStyle/>
          <a:p>
            <a:pPr>
              <a:lnSpc>
                <a:spcPts val="3402"/>
              </a:lnSpc>
            </a:pPr>
            <a:r>
              <a:rPr lang="en-US" sz="2430">
                <a:solidFill>
                  <a:srgbClr val="FFA900"/>
                </a:solidFill>
                <a:latin typeface="Garet Bold"/>
              </a:rPr>
              <a:t>SLECHTER HERSTEL</a:t>
            </a:r>
          </a:p>
        </p:txBody>
      </p:sp>
      <p:sp>
        <p:nvSpPr>
          <p:cNvPr id="27" name="TextBox 27"/>
          <p:cNvSpPr txBox="1"/>
          <p:nvPr/>
        </p:nvSpPr>
        <p:spPr>
          <a:xfrm>
            <a:off x="5152902" y="2298292"/>
            <a:ext cx="2444325" cy="769441"/>
          </a:xfrm>
          <a:prstGeom prst="rect">
            <a:avLst/>
          </a:prstGeom>
        </p:spPr>
        <p:txBody>
          <a:bodyPr lIns="0" tIns="0" rIns="0" bIns="0" rtlCol="0" anchor="t">
            <a:spAutoFit/>
          </a:bodyPr>
          <a:lstStyle/>
          <a:p>
            <a:pPr>
              <a:lnSpc>
                <a:spcPts val="2024"/>
              </a:lnSpc>
            </a:pPr>
            <a:r>
              <a:rPr lang="en-US" sz="1688">
                <a:solidFill>
                  <a:srgbClr val="545454"/>
                </a:solidFill>
                <a:latin typeface="Garet"/>
              </a:rPr>
              <a:t>Minder goed functioneren</a:t>
            </a:r>
          </a:p>
          <a:p>
            <a:pPr>
              <a:lnSpc>
                <a:spcPts val="2024"/>
              </a:lnSpc>
            </a:pPr>
            <a:r>
              <a:rPr lang="en-US" sz="1688">
                <a:solidFill>
                  <a:srgbClr val="545454"/>
                </a:solidFill>
                <a:latin typeface="Garet"/>
              </a:rPr>
              <a:t>Aandacht verslapt</a:t>
            </a:r>
          </a:p>
          <a:p>
            <a:pPr>
              <a:lnSpc>
                <a:spcPts val="2024"/>
              </a:lnSpc>
            </a:pPr>
            <a:r>
              <a:rPr lang="en-US" sz="1688">
                <a:solidFill>
                  <a:srgbClr val="545454"/>
                </a:solidFill>
                <a:latin typeface="Garet"/>
              </a:rPr>
              <a:t>Gedachten dwalen af</a:t>
            </a:r>
          </a:p>
        </p:txBody>
      </p:sp>
      <p:sp>
        <p:nvSpPr>
          <p:cNvPr id="28" name="TextBox 28"/>
          <p:cNvSpPr txBox="1"/>
          <p:nvPr/>
        </p:nvSpPr>
        <p:spPr>
          <a:xfrm>
            <a:off x="9803748" y="2720753"/>
            <a:ext cx="3200250" cy="512961"/>
          </a:xfrm>
          <a:prstGeom prst="rect">
            <a:avLst/>
          </a:prstGeom>
        </p:spPr>
        <p:txBody>
          <a:bodyPr lIns="0" tIns="0" rIns="0" bIns="0" rtlCol="0" anchor="t">
            <a:spAutoFit/>
          </a:bodyPr>
          <a:lstStyle/>
          <a:p>
            <a:pPr algn="r">
              <a:lnSpc>
                <a:spcPts val="2024"/>
              </a:lnSpc>
            </a:pPr>
            <a:r>
              <a:rPr lang="en-US" sz="1688">
                <a:solidFill>
                  <a:srgbClr val="545454"/>
                </a:solidFill>
                <a:latin typeface="Garet"/>
              </a:rPr>
              <a:t>Geen herstel</a:t>
            </a:r>
          </a:p>
          <a:p>
            <a:pPr algn="r">
              <a:lnSpc>
                <a:spcPts val="2024"/>
              </a:lnSpc>
            </a:pPr>
            <a:r>
              <a:rPr lang="en-US" sz="1688">
                <a:solidFill>
                  <a:srgbClr val="545454"/>
                </a:solidFill>
                <a:latin typeface="Garet"/>
              </a:rPr>
              <a:t>Extra inspanning</a:t>
            </a:r>
          </a:p>
        </p:txBody>
      </p:sp>
      <p:sp>
        <p:nvSpPr>
          <p:cNvPr id="29" name="TextBox 29"/>
          <p:cNvSpPr txBox="1"/>
          <p:nvPr/>
        </p:nvSpPr>
        <p:spPr>
          <a:xfrm>
            <a:off x="9803748" y="8030302"/>
            <a:ext cx="3200250" cy="769441"/>
          </a:xfrm>
          <a:prstGeom prst="rect">
            <a:avLst/>
          </a:prstGeom>
        </p:spPr>
        <p:txBody>
          <a:bodyPr lIns="0" tIns="0" rIns="0" bIns="0" rtlCol="0" anchor="t">
            <a:spAutoFit/>
          </a:bodyPr>
          <a:lstStyle/>
          <a:p>
            <a:pPr algn="r">
              <a:lnSpc>
                <a:spcPts val="2024"/>
              </a:lnSpc>
            </a:pPr>
            <a:r>
              <a:rPr lang="en-US" sz="1688">
                <a:solidFill>
                  <a:srgbClr val="545454"/>
                </a:solidFill>
                <a:latin typeface="Garet"/>
              </a:rPr>
              <a:t>Fysieke reacties</a:t>
            </a:r>
          </a:p>
          <a:p>
            <a:pPr algn="r">
              <a:lnSpc>
                <a:spcPts val="2024"/>
              </a:lnSpc>
            </a:pPr>
            <a:r>
              <a:rPr lang="en-US" sz="1688">
                <a:solidFill>
                  <a:srgbClr val="545454"/>
                </a:solidFill>
                <a:latin typeface="Garet"/>
              </a:rPr>
              <a:t>Afname motivatie</a:t>
            </a:r>
          </a:p>
          <a:p>
            <a:pPr algn="r">
              <a:lnSpc>
                <a:spcPts val="2024"/>
              </a:lnSpc>
            </a:pPr>
            <a:r>
              <a:rPr lang="en-US" sz="1688">
                <a:solidFill>
                  <a:srgbClr val="545454"/>
                </a:solidFill>
                <a:latin typeface="Garet"/>
              </a:rPr>
              <a:t>Emotionele veranderingen</a:t>
            </a:r>
          </a:p>
        </p:txBody>
      </p:sp>
      <p:sp>
        <p:nvSpPr>
          <p:cNvPr id="30" name="TextBox 30"/>
          <p:cNvSpPr txBox="1"/>
          <p:nvPr/>
        </p:nvSpPr>
        <p:spPr>
          <a:xfrm>
            <a:off x="5290787" y="8030303"/>
            <a:ext cx="3200250" cy="769441"/>
          </a:xfrm>
          <a:prstGeom prst="rect">
            <a:avLst/>
          </a:prstGeom>
        </p:spPr>
        <p:txBody>
          <a:bodyPr lIns="0" tIns="0" rIns="0" bIns="0" rtlCol="0" anchor="t">
            <a:spAutoFit/>
          </a:bodyPr>
          <a:lstStyle/>
          <a:p>
            <a:pPr>
              <a:lnSpc>
                <a:spcPts val="2024"/>
              </a:lnSpc>
            </a:pPr>
            <a:r>
              <a:rPr lang="en-US" sz="1688">
                <a:solidFill>
                  <a:srgbClr val="545454"/>
                </a:solidFill>
                <a:latin typeface="Garet"/>
              </a:rPr>
              <a:t>Piekeren</a:t>
            </a:r>
          </a:p>
          <a:p>
            <a:pPr>
              <a:lnSpc>
                <a:spcPts val="2024"/>
              </a:lnSpc>
            </a:pPr>
            <a:r>
              <a:rPr lang="en-US" sz="1688">
                <a:solidFill>
                  <a:srgbClr val="545454"/>
                </a:solidFill>
                <a:latin typeface="Garet"/>
              </a:rPr>
              <a:t>Afstand werk slechter</a:t>
            </a:r>
          </a:p>
          <a:p>
            <a:pPr>
              <a:lnSpc>
                <a:spcPts val="2024"/>
              </a:lnSpc>
            </a:pPr>
            <a:r>
              <a:rPr lang="en-US" sz="1688">
                <a:solidFill>
                  <a:srgbClr val="545454"/>
                </a:solidFill>
                <a:latin typeface="Garet"/>
              </a:rPr>
              <a:t>Slapen slechter</a:t>
            </a:r>
          </a:p>
        </p:txBody>
      </p:sp>
      <p:sp>
        <p:nvSpPr>
          <p:cNvPr id="31" name="TextBox 31"/>
          <p:cNvSpPr txBox="1"/>
          <p:nvPr/>
        </p:nvSpPr>
        <p:spPr>
          <a:xfrm>
            <a:off x="9506130" y="4340549"/>
            <a:ext cx="1990121" cy="256480"/>
          </a:xfrm>
          <a:prstGeom prst="rect">
            <a:avLst/>
          </a:prstGeom>
        </p:spPr>
        <p:txBody>
          <a:bodyPr lIns="0" tIns="0" rIns="0" bIns="0" rtlCol="0" anchor="t">
            <a:spAutoFit/>
          </a:bodyPr>
          <a:lstStyle/>
          <a:p>
            <a:pPr algn="ctr">
              <a:lnSpc>
                <a:spcPts val="2024"/>
              </a:lnSpc>
            </a:pPr>
            <a:r>
              <a:rPr lang="en-US" sz="1688">
                <a:solidFill>
                  <a:srgbClr val="FFFFFF"/>
                </a:solidFill>
                <a:latin typeface="Garet Bold"/>
              </a:rPr>
              <a:t>Compensatoire stress</a:t>
            </a:r>
          </a:p>
        </p:txBody>
      </p:sp>
      <p:sp>
        <p:nvSpPr>
          <p:cNvPr id="32" name="TextBox 32"/>
          <p:cNvSpPr txBox="1"/>
          <p:nvPr/>
        </p:nvSpPr>
        <p:spPr>
          <a:xfrm>
            <a:off x="6755474" y="5528672"/>
            <a:ext cx="1990121" cy="256480"/>
          </a:xfrm>
          <a:prstGeom prst="rect">
            <a:avLst/>
          </a:prstGeom>
        </p:spPr>
        <p:txBody>
          <a:bodyPr lIns="0" tIns="0" rIns="0" bIns="0" rtlCol="0" anchor="t">
            <a:spAutoFit/>
          </a:bodyPr>
          <a:lstStyle/>
          <a:p>
            <a:pPr algn="ctr">
              <a:lnSpc>
                <a:spcPts val="2024"/>
              </a:lnSpc>
            </a:pPr>
            <a:r>
              <a:rPr lang="en-US" sz="1688">
                <a:solidFill>
                  <a:srgbClr val="FFFFFF"/>
                </a:solidFill>
                <a:latin typeface="Garet Bold"/>
              </a:rPr>
              <a:t>Vermoeider</a:t>
            </a:r>
          </a:p>
        </p:txBody>
      </p:sp>
      <p:sp>
        <p:nvSpPr>
          <p:cNvPr id="33" name="TextBox 33"/>
          <p:cNvSpPr txBox="1"/>
          <p:nvPr/>
        </p:nvSpPr>
        <p:spPr>
          <a:xfrm>
            <a:off x="7428715" y="166648"/>
            <a:ext cx="2975469" cy="633315"/>
          </a:xfrm>
          <a:prstGeom prst="rect">
            <a:avLst/>
          </a:prstGeom>
        </p:spPr>
        <p:txBody>
          <a:bodyPr lIns="0" tIns="0" rIns="0" bIns="0" rtlCol="0" anchor="t">
            <a:spAutoFit/>
          </a:bodyPr>
          <a:lstStyle/>
          <a:p>
            <a:pPr algn="ctr">
              <a:lnSpc>
                <a:spcPts val="5061"/>
              </a:lnSpc>
              <a:spcBef>
                <a:spcPct val="0"/>
              </a:spcBef>
            </a:pPr>
            <a:r>
              <a:rPr lang="en-US" sz="4217">
                <a:solidFill>
                  <a:srgbClr val="FFFFFF"/>
                </a:solidFill>
                <a:latin typeface="Carlito Bold"/>
              </a:rPr>
              <a:t>Hersteltekort</a:t>
            </a:r>
          </a:p>
        </p:txBody>
      </p:sp>
    </p:spTree>
    <p:extLst>
      <p:ext uri="{BB962C8B-B14F-4D97-AF65-F5344CB8AC3E}">
        <p14:creationId xmlns:p14="http://schemas.microsoft.com/office/powerpoint/2010/main" val="946676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28700"/>
            <a:ext cx="1147581" cy="872162"/>
          </a:xfrm>
          <a:prstGeom prst="rect">
            <a:avLst/>
          </a:prstGeom>
        </p:spPr>
      </p:pic>
      <p:sp>
        <p:nvSpPr>
          <p:cNvPr id="3" name="AutoShape 3"/>
          <p:cNvSpPr/>
          <p:nvPr/>
        </p:nvSpPr>
        <p:spPr>
          <a:xfrm rot="-5400000">
            <a:off x="10960557" y="-6135725"/>
            <a:ext cx="20651" cy="15201012"/>
          </a:xfrm>
          <a:prstGeom prst="rect">
            <a:avLst/>
          </a:prstGeom>
          <a:solidFill>
            <a:srgbClr val="9CAE94"/>
          </a:solidFill>
        </p:spPr>
      </p:sp>
      <p:sp>
        <p:nvSpPr>
          <p:cNvPr id="4" name="Tekstvak 3">
            <a:extLst>
              <a:ext uri="{FF2B5EF4-FFF2-40B4-BE49-F238E27FC236}">
                <a16:creationId xmlns:a16="http://schemas.microsoft.com/office/drawing/2014/main" id="{EA396D8D-1401-374F-A11D-F27010CC595A}"/>
              </a:ext>
            </a:extLst>
          </p:cNvPr>
          <p:cNvSpPr txBox="1"/>
          <p:nvPr/>
        </p:nvSpPr>
        <p:spPr>
          <a:xfrm>
            <a:off x="1295400" y="2095500"/>
            <a:ext cx="15201013" cy="5509200"/>
          </a:xfrm>
          <a:prstGeom prst="rect">
            <a:avLst/>
          </a:prstGeom>
          <a:noFill/>
        </p:spPr>
        <p:txBody>
          <a:bodyPr wrap="square" rtlCol="0">
            <a:spAutoFit/>
          </a:bodyPr>
          <a:lstStyle/>
          <a:p>
            <a:pPr algn="ctr"/>
            <a:endParaRPr lang="nl-NL" sz="4400" b="1" dirty="0">
              <a:solidFill>
                <a:schemeClr val="accent6"/>
              </a:solidFill>
            </a:endParaRPr>
          </a:p>
          <a:p>
            <a:pPr algn="ctr"/>
            <a:r>
              <a:rPr lang="nl-NL" sz="4400" b="1" dirty="0">
                <a:solidFill>
                  <a:schemeClr val="accent6"/>
                </a:solidFill>
              </a:rPr>
              <a:t>WIE TE WEINIG HERSTELT KRIJGT EEN GROEIENDE HERSTELBEHOEFTE</a:t>
            </a:r>
          </a:p>
          <a:p>
            <a:endParaRPr lang="nl-NL" sz="4400" b="1" dirty="0">
              <a:solidFill>
                <a:schemeClr val="accent6"/>
              </a:solidFill>
            </a:endParaRPr>
          </a:p>
          <a:p>
            <a:endParaRPr lang="nl-NL" sz="4400" b="1" dirty="0">
              <a:solidFill>
                <a:schemeClr val="accent6"/>
              </a:solidFill>
            </a:endParaRPr>
          </a:p>
          <a:p>
            <a:pPr algn="ctr"/>
            <a:r>
              <a:rPr lang="nl-NL" sz="4400" dirty="0">
                <a:solidFill>
                  <a:schemeClr val="accent3">
                    <a:lumMod val="75000"/>
                  </a:schemeClr>
                </a:solidFill>
              </a:rPr>
              <a:t>Een hoge herstelbehoefte van medewerkers in een sterke voorspeller van verminderd welzijn, uitval door ziekte en een hoog personeelsverloop</a:t>
            </a:r>
          </a:p>
        </p:txBody>
      </p:sp>
    </p:spTree>
    <p:extLst>
      <p:ext uri="{BB962C8B-B14F-4D97-AF65-F5344CB8AC3E}">
        <p14:creationId xmlns:p14="http://schemas.microsoft.com/office/powerpoint/2010/main" val="2004645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rot="-5400000">
            <a:off x="13871934" y="-3138060"/>
            <a:ext cx="20651" cy="9476519"/>
          </a:xfrm>
          <a:prstGeom prst="rect">
            <a:avLst/>
          </a:prstGeom>
          <a:solidFill>
            <a:srgbClr val="9CAE94"/>
          </a:solidFill>
        </p:spPr>
      </p:sp>
      <p:pic>
        <p:nvPicPr>
          <p:cNvPr id="5" name="Picture 5"/>
          <p:cNvPicPr>
            <a:picLocks noChangeAspect="1"/>
          </p:cNvPicPr>
          <p:nvPr/>
        </p:nvPicPr>
        <p:blipFill>
          <a:blip r:embed="rId3"/>
          <a:srcRect/>
          <a:stretch>
            <a:fillRect/>
          </a:stretch>
        </p:blipFill>
        <p:spPr>
          <a:xfrm>
            <a:off x="0" y="3227"/>
            <a:ext cx="3055412" cy="2050945"/>
          </a:xfrm>
          <a:prstGeom prst="rect">
            <a:avLst/>
          </a:prstGeom>
        </p:spPr>
      </p:pic>
      <p:sp>
        <p:nvSpPr>
          <p:cNvPr id="7" name="Tekstvak 6">
            <a:extLst>
              <a:ext uri="{FF2B5EF4-FFF2-40B4-BE49-F238E27FC236}">
                <a16:creationId xmlns:a16="http://schemas.microsoft.com/office/drawing/2014/main" id="{2D0C54B2-3674-2E49-A20A-1DEEB08E18E3}"/>
              </a:ext>
            </a:extLst>
          </p:cNvPr>
          <p:cNvSpPr txBox="1"/>
          <p:nvPr/>
        </p:nvSpPr>
        <p:spPr>
          <a:xfrm>
            <a:off x="10077359" y="589600"/>
            <a:ext cx="7929267" cy="2246769"/>
          </a:xfrm>
          <a:prstGeom prst="rect">
            <a:avLst/>
          </a:prstGeom>
          <a:noFill/>
        </p:spPr>
        <p:txBody>
          <a:bodyPr wrap="square" rtlCol="0">
            <a:spAutoFit/>
          </a:bodyPr>
          <a:lstStyle/>
          <a:p>
            <a:pPr marL="571500" indent="-571500">
              <a:buFont typeface="Wingdings" pitchFamily="2" charset="2"/>
              <a:buChar char="v"/>
            </a:pPr>
            <a:r>
              <a:rPr lang="nl-NL" sz="4800" b="1" dirty="0">
                <a:solidFill>
                  <a:schemeClr val="accent6"/>
                </a:solidFill>
              </a:rPr>
              <a:t>Beweging oefening</a:t>
            </a:r>
          </a:p>
          <a:p>
            <a:pPr marL="571500" indent="-571500">
              <a:buFont typeface="Wingdings" pitchFamily="2" charset="2"/>
              <a:buChar char="v"/>
            </a:pPr>
            <a:endParaRPr lang="nl-NL" sz="3200" dirty="0"/>
          </a:p>
          <a:p>
            <a:pPr marL="571500" indent="-571500">
              <a:buFont typeface="Wingdings" pitchFamily="2" charset="2"/>
              <a:buChar char="v"/>
            </a:pPr>
            <a:endParaRPr lang="nl-NL" sz="3200" dirty="0"/>
          </a:p>
          <a:p>
            <a:pPr marL="571500" indent="-571500">
              <a:buFont typeface="Wingdings" pitchFamily="2" charset="2"/>
              <a:buChar char="v"/>
            </a:pPr>
            <a:endParaRPr lang="nl-NL" sz="2800" dirty="0"/>
          </a:p>
        </p:txBody>
      </p:sp>
      <p:pic>
        <p:nvPicPr>
          <p:cNvPr id="10" name="Picture 5">
            <a:extLst>
              <a:ext uri="{FF2B5EF4-FFF2-40B4-BE49-F238E27FC236}">
                <a16:creationId xmlns:a16="http://schemas.microsoft.com/office/drawing/2014/main" id="{A753D50A-CC07-A04F-995E-48B2F96496AF}"/>
              </a:ext>
            </a:extLst>
          </p:cNvPr>
          <p:cNvPicPr>
            <a:picLocks noChangeAspect="1"/>
          </p:cNvPicPr>
          <p:nvPr/>
        </p:nvPicPr>
        <p:blipFill>
          <a:blip r:embed="rId4"/>
          <a:srcRect/>
          <a:stretch>
            <a:fillRect/>
          </a:stretch>
        </p:blipFill>
        <p:spPr>
          <a:xfrm>
            <a:off x="281374" y="195008"/>
            <a:ext cx="3243916" cy="1671864"/>
          </a:xfrm>
          <a:prstGeom prst="rect">
            <a:avLst/>
          </a:prstGeom>
        </p:spPr>
      </p:pic>
      <p:pic>
        <p:nvPicPr>
          <p:cNvPr id="3" name="Afbeelding 2" descr="Afbeelding met lucht, buiten, sport, bewolkt&#10;&#10;Automatisch gegenereerde beschrijving">
            <a:extLst>
              <a:ext uri="{FF2B5EF4-FFF2-40B4-BE49-F238E27FC236}">
                <a16:creationId xmlns:a16="http://schemas.microsoft.com/office/drawing/2014/main" id="{65052D84-16FC-F649-885F-C4C600EAB89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6289" y="18435"/>
            <a:ext cx="8433817" cy="10287000"/>
          </a:xfrm>
          <a:prstGeom prst="rect">
            <a:avLst/>
          </a:prstGeom>
        </p:spPr>
      </p:pic>
    </p:spTree>
    <p:extLst>
      <p:ext uri="{BB962C8B-B14F-4D97-AF65-F5344CB8AC3E}">
        <p14:creationId xmlns:p14="http://schemas.microsoft.com/office/powerpoint/2010/main" val="2819645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2"/>
          <p:cNvSpPr/>
          <p:nvPr/>
        </p:nvSpPr>
        <p:spPr>
          <a:xfrm>
            <a:off x="-101023" y="-29028"/>
            <a:ext cx="18304987" cy="10292676"/>
          </a:xfrm>
          <a:prstGeom prst="rect">
            <a:avLst/>
          </a:prstGeom>
          <a:solidFill>
            <a:srgbClr val="ED8338"/>
          </a:solidFill>
        </p:spPr>
      </p:sp>
      <p:pic>
        <p:nvPicPr>
          <p:cNvPr id="3" name="Picture 3"/>
          <p:cNvPicPr>
            <a:picLocks noChangeAspect="1"/>
          </p:cNvPicPr>
          <p:nvPr/>
        </p:nvPicPr>
        <p:blipFill>
          <a:blip r:embed="rId3"/>
          <a:srcRect l="21679" r="21679"/>
          <a:stretch>
            <a:fillRect/>
          </a:stretch>
        </p:blipFill>
        <p:spPr>
          <a:xfrm>
            <a:off x="10972800" y="342900"/>
            <a:ext cx="6965694" cy="8201261"/>
          </a:xfrm>
          <a:prstGeom prst="rect">
            <a:avLst/>
          </a:prstGeom>
        </p:spPr>
      </p:pic>
      <p:pic>
        <p:nvPicPr>
          <p:cNvPr id="4" name="Picture 4"/>
          <p:cNvPicPr>
            <a:picLocks noChangeAspect="1"/>
          </p:cNvPicPr>
          <p:nvPr/>
        </p:nvPicPr>
        <p:blipFill>
          <a:blip r:embed="rId4"/>
          <a:srcRect/>
          <a:stretch>
            <a:fillRect/>
          </a:stretch>
        </p:blipFill>
        <p:spPr>
          <a:xfrm>
            <a:off x="9051471" y="8039766"/>
            <a:ext cx="4360305" cy="2247234"/>
          </a:xfrm>
          <a:prstGeom prst="rect">
            <a:avLst/>
          </a:prstGeom>
        </p:spPr>
      </p:pic>
      <p:sp>
        <p:nvSpPr>
          <p:cNvPr id="5" name="Tekstvak 4">
            <a:extLst>
              <a:ext uri="{FF2B5EF4-FFF2-40B4-BE49-F238E27FC236}">
                <a16:creationId xmlns:a16="http://schemas.microsoft.com/office/drawing/2014/main" id="{2E2B49C4-378E-334D-BB2C-7832FF30D626}"/>
              </a:ext>
            </a:extLst>
          </p:cNvPr>
          <p:cNvSpPr txBox="1"/>
          <p:nvPr/>
        </p:nvSpPr>
        <p:spPr>
          <a:xfrm>
            <a:off x="349506" y="958057"/>
            <a:ext cx="9937494" cy="6494085"/>
          </a:xfrm>
          <a:prstGeom prst="rect">
            <a:avLst/>
          </a:prstGeom>
          <a:noFill/>
        </p:spPr>
        <p:txBody>
          <a:bodyPr wrap="square" rtlCol="0">
            <a:spAutoFit/>
          </a:bodyPr>
          <a:lstStyle/>
          <a:p>
            <a:r>
              <a:rPr lang="nl-NL" sz="4800" b="1" dirty="0">
                <a:solidFill>
                  <a:schemeClr val="bg1"/>
                </a:solidFill>
              </a:rPr>
              <a:t>Herkennen bij jezelf</a:t>
            </a:r>
          </a:p>
          <a:p>
            <a:endParaRPr lang="nl-NL" sz="4400" dirty="0"/>
          </a:p>
          <a:p>
            <a:endParaRPr lang="nl-NL" sz="3600" dirty="0">
              <a:solidFill>
                <a:schemeClr val="bg1"/>
              </a:solidFill>
            </a:endParaRPr>
          </a:p>
          <a:p>
            <a:pPr marL="342900" indent="-342900">
              <a:buFont typeface="Wingdings" pitchFamily="2" charset="2"/>
              <a:buChar char="q"/>
            </a:pPr>
            <a:r>
              <a:rPr lang="nl-NL" sz="3600" dirty="0">
                <a:solidFill>
                  <a:schemeClr val="bg1"/>
                </a:solidFill>
              </a:rPr>
              <a:t> Voel jij aan wat je herstelbehoefte  is?</a:t>
            </a:r>
          </a:p>
          <a:p>
            <a:pPr marL="342900" indent="-342900">
              <a:buFont typeface="Wingdings" pitchFamily="2" charset="2"/>
              <a:buChar char="q"/>
            </a:pPr>
            <a:r>
              <a:rPr lang="nl-NL" sz="3600" dirty="0">
                <a:solidFill>
                  <a:schemeClr val="bg1"/>
                </a:solidFill>
              </a:rPr>
              <a:t> Geef jij het aan als je hersteltijd nodig hebt?</a:t>
            </a:r>
          </a:p>
          <a:p>
            <a:pPr marL="342900" indent="-342900">
              <a:buFont typeface="Wingdings" pitchFamily="2" charset="2"/>
              <a:buChar char="q"/>
            </a:pPr>
            <a:r>
              <a:rPr lang="nl-NL" sz="3600" dirty="0">
                <a:solidFill>
                  <a:schemeClr val="bg1"/>
                </a:solidFill>
              </a:rPr>
              <a:t> Zeg jij op tijd nee om overbelasting te</a:t>
            </a:r>
            <a:br>
              <a:rPr lang="nl-NL" sz="3600" dirty="0">
                <a:solidFill>
                  <a:schemeClr val="bg1"/>
                </a:solidFill>
              </a:rPr>
            </a:br>
            <a:r>
              <a:rPr lang="nl-NL" sz="3600" dirty="0">
                <a:solidFill>
                  <a:schemeClr val="bg1"/>
                </a:solidFill>
              </a:rPr>
              <a:t>  voorkomen?</a:t>
            </a:r>
          </a:p>
          <a:p>
            <a:pPr marL="342900" indent="-342900">
              <a:buFont typeface="Wingdings" pitchFamily="2" charset="2"/>
              <a:buChar char="q"/>
            </a:pPr>
            <a:r>
              <a:rPr lang="nl-NL" sz="3600" dirty="0">
                <a:solidFill>
                  <a:schemeClr val="bg1"/>
                </a:solidFill>
              </a:rPr>
              <a:t> Vraag je op tijd hulp aan een collega als het niet</a:t>
            </a:r>
            <a:br>
              <a:rPr lang="nl-NL" sz="3600" dirty="0">
                <a:solidFill>
                  <a:schemeClr val="bg1"/>
                </a:solidFill>
              </a:rPr>
            </a:br>
            <a:r>
              <a:rPr lang="nl-NL" sz="3600" dirty="0">
                <a:solidFill>
                  <a:schemeClr val="bg1"/>
                </a:solidFill>
              </a:rPr>
              <a:t>  meer gaat?</a:t>
            </a:r>
          </a:p>
          <a:p>
            <a:pPr marL="342900" indent="-342900">
              <a:buFont typeface="Wingdings" pitchFamily="2" charset="2"/>
              <a:buChar char="q"/>
            </a:pPr>
            <a:r>
              <a:rPr lang="nl-NL" sz="3600" dirty="0">
                <a:solidFill>
                  <a:schemeClr val="bg1"/>
                </a:solidFill>
              </a:rPr>
              <a:t> Heb jij buiten je werk voldoende ontspanning om </a:t>
            </a:r>
            <a:br>
              <a:rPr lang="nl-NL" sz="3600" dirty="0">
                <a:solidFill>
                  <a:schemeClr val="bg1"/>
                </a:solidFill>
              </a:rPr>
            </a:br>
            <a:r>
              <a:rPr lang="nl-NL" sz="3600" dirty="0">
                <a:solidFill>
                  <a:schemeClr val="bg1"/>
                </a:solidFill>
              </a:rPr>
              <a:t> op te laden?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603"/>
            <a:ext cx="18304987" cy="10292676"/>
          </a:xfrm>
          <a:prstGeom prst="rect">
            <a:avLst/>
          </a:prstGeom>
          <a:solidFill>
            <a:srgbClr val="ED8338"/>
          </a:solidFill>
        </p:spPr>
      </p:sp>
      <p:pic>
        <p:nvPicPr>
          <p:cNvPr id="4" name="Picture 4"/>
          <p:cNvPicPr>
            <a:picLocks noChangeAspect="1"/>
          </p:cNvPicPr>
          <p:nvPr/>
        </p:nvPicPr>
        <p:blipFill>
          <a:blip r:embed="rId3"/>
          <a:srcRect/>
          <a:stretch>
            <a:fillRect/>
          </a:stretch>
        </p:blipFill>
        <p:spPr>
          <a:xfrm>
            <a:off x="14729258" y="7987687"/>
            <a:ext cx="3956729" cy="2039237"/>
          </a:xfrm>
          <a:prstGeom prst="rect">
            <a:avLst/>
          </a:prstGeom>
        </p:spPr>
      </p:pic>
      <p:sp>
        <p:nvSpPr>
          <p:cNvPr id="5" name="Tekstvak 4">
            <a:extLst>
              <a:ext uri="{FF2B5EF4-FFF2-40B4-BE49-F238E27FC236}">
                <a16:creationId xmlns:a16="http://schemas.microsoft.com/office/drawing/2014/main" id="{2E2B49C4-378E-334D-BB2C-7832FF30D626}"/>
              </a:ext>
            </a:extLst>
          </p:cNvPr>
          <p:cNvSpPr txBox="1"/>
          <p:nvPr/>
        </p:nvSpPr>
        <p:spPr>
          <a:xfrm>
            <a:off x="405848" y="1758258"/>
            <a:ext cx="9144000" cy="6247864"/>
          </a:xfrm>
          <a:prstGeom prst="rect">
            <a:avLst/>
          </a:prstGeom>
          <a:noFill/>
        </p:spPr>
        <p:txBody>
          <a:bodyPr wrap="square" rtlCol="0">
            <a:spAutoFit/>
          </a:bodyPr>
          <a:lstStyle/>
          <a:p>
            <a:r>
              <a:rPr lang="nl-NL" sz="4800" b="1" dirty="0" err="1">
                <a:solidFill>
                  <a:schemeClr val="bg1"/>
                </a:solidFill>
              </a:rPr>
              <a:t>Breakout</a:t>
            </a:r>
            <a:r>
              <a:rPr lang="nl-NL" sz="4800" b="1" dirty="0">
                <a:solidFill>
                  <a:schemeClr val="bg1"/>
                </a:solidFill>
              </a:rPr>
              <a:t> rooms</a:t>
            </a:r>
          </a:p>
          <a:p>
            <a:endParaRPr lang="nl-NL" sz="4400" b="1" dirty="0">
              <a:solidFill>
                <a:schemeClr val="bg1"/>
              </a:solidFill>
            </a:endParaRPr>
          </a:p>
          <a:p>
            <a:pPr marL="571500" indent="-571500">
              <a:buFont typeface="Wingdings" pitchFamily="2" charset="2"/>
              <a:buChar char="v"/>
            </a:pPr>
            <a:r>
              <a:rPr lang="nl-NL" sz="4400" dirty="0">
                <a:solidFill>
                  <a:schemeClr val="bg1"/>
                </a:solidFill>
              </a:rPr>
              <a:t>Hoe merk jij het als je hersteltijd nodig hebt?</a:t>
            </a:r>
          </a:p>
          <a:p>
            <a:pPr marL="571500" indent="-571500">
              <a:buFont typeface="Wingdings" pitchFamily="2" charset="2"/>
              <a:buChar char="v"/>
            </a:pPr>
            <a:r>
              <a:rPr lang="nl-NL" sz="4400" dirty="0">
                <a:solidFill>
                  <a:schemeClr val="bg1"/>
                </a:solidFill>
              </a:rPr>
              <a:t>Wat doe je dan?</a:t>
            </a:r>
          </a:p>
          <a:p>
            <a:pPr marL="571500" indent="-571500">
              <a:buFont typeface="Wingdings" pitchFamily="2" charset="2"/>
              <a:buChar char="v"/>
            </a:pPr>
            <a:r>
              <a:rPr lang="nl-NL" sz="4400" dirty="0">
                <a:solidFill>
                  <a:schemeClr val="bg1"/>
                </a:solidFill>
              </a:rPr>
              <a:t>Wat maakt het lastig om hersteltijd te nemen?</a:t>
            </a:r>
          </a:p>
          <a:p>
            <a:pPr marL="571500" indent="-571500">
              <a:buFont typeface="Wingdings" pitchFamily="2" charset="2"/>
              <a:buChar char="v"/>
            </a:pPr>
            <a:r>
              <a:rPr lang="nl-NL" sz="4400" dirty="0">
                <a:solidFill>
                  <a:schemeClr val="bg1"/>
                </a:solidFill>
              </a:rPr>
              <a:t>Wat helpt je om hersteltijd te gaan opnemen?</a:t>
            </a:r>
          </a:p>
        </p:txBody>
      </p:sp>
      <p:pic>
        <p:nvPicPr>
          <p:cNvPr id="7" name="Afbeelding 6" descr="Afbeelding met tekst, bord, klok, serviesgoed&#10;&#10;Automatisch gegenereerde beschrijving">
            <a:extLst>
              <a:ext uri="{FF2B5EF4-FFF2-40B4-BE49-F238E27FC236}">
                <a16:creationId xmlns:a16="http://schemas.microsoft.com/office/drawing/2014/main" id="{E5194E77-FFE6-F243-979D-FF9B78F63AA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210800" y="1279694"/>
            <a:ext cx="6797277" cy="4527093"/>
          </a:xfrm>
          <a:prstGeom prst="rect">
            <a:avLst/>
          </a:prstGeom>
        </p:spPr>
      </p:pic>
    </p:spTree>
    <p:extLst>
      <p:ext uri="{BB962C8B-B14F-4D97-AF65-F5344CB8AC3E}">
        <p14:creationId xmlns:p14="http://schemas.microsoft.com/office/powerpoint/2010/main" val="3744686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rot="-5400000">
            <a:off x="13871934" y="-3138060"/>
            <a:ext cx="20651" cy="9476519"/>
          </a:xfrm>
          <a:prstGeom prst="rect">
            <a:avLst/>
          </a:prstGeom>
          <a:solidFill>
            <a:srgbClr val="9CAE94"/>
          </a:solidFill>
        </p:spPr>
      </p:sp>
      <p:pic>
        <p:nvPicPr>
          <p:cNvPr id="5" name="Picture 5"/>
          <p:cNvPicPr>
            <a:picLocks noChangeAspect="1"/>
          </p:cNvPicPr>
          <p:nvPr/>
        </p:nvPicPr>
        <p:blipFill>
          <a:blip r:embed="rId3"/>
          <a:srcRect/>
          <a:stretch>
            <a:fillRect/>
          </a:stretch>
        </p:blipFill>
        <p:spPr>
          <a:xfrm>
            <a:off x="0" y="3227"/>
            <a:ext cx="3055412" cy="2050945"/>
          </a:xfrm>
          <a:prstGeom prst="rect">
            <a:avLst/>
          </a:prstGeom>
        </p:spPr>
      </p:pic>
      <p:sp>
        <p:nvSpPr>
          <p:cNvPr id="7" name="Tekstvak 6">
            <a:extLst>
              <a:ext uri="{FF2B5EF4-FFF2-40B4-BE49-F238E27FC236}">
                <a16:creationId xmlns:a16="http://schemas.microsoft.com/office/drawing/2014/main" id="{2D0C54B2-3674-2E49-A20A-1DEEB08E18E3}"/>
              </a:ext>
            </a:extLst>
          </p:cNvPr>
          <p:cNvSpPr txBox="1"/>
          <p:nvPr/>
        </p:nvSpPr>
        <p:spPr>
          <a:xfrm>
            <a:off x="10077359" y="589600"/>
            <a:ext cx="7929267" cy="2246769"/>
          </a:xfrm>
          <a:prstGeom prst="rect">
            <a:avLst/>
          </a:prstGeom>
          <a:noFill/>
        </p:spPr>
        <p:txBody>
          <a:bodyPr wrap="square" rtlCol="0">
            <a:spAutoFit/>
          </a:bodyPr>
          <a:lstStyle/>
          <a:p>
            <a:pPr marL="571500" indent="-571500">
              <a:buFont typeface="Wingdings" pitchFamily="2" charset="2"/>
              <a:buChar char="v"/>
            </a:pPr>
            <a:r>
              <a:rPr lang="nl-NL" sz="4800" b="1" dirty="0">
                <a:solidFill>
                  <a:schemeClr val="accent6"/>
                </a:solidFill>
              </a:rPr>
              <a:t>Ademruimte oefening</a:t>
            </a:r>
          </a:p>
          <a:p>
            <a:pPr marL="571500" indent="-571500">
              <a:buFont typeface="Wingdings" pitchFamily="2" charset="2"/>
              <a:buChar char="v"/>
            </a:pPr>
            <a:endParaRPr lang="nl-NL" sz="3200" dirty="0"/>
          </a:p>
          <a:p>
            <a:pPr marL="571500" indent="-571500">
              <a:buFont typeface="Wingdings" pitchFamily="2" charset="2"/>
              <a:buChar char="v"/>
            </a:pPr>
            <a:endParaRPr lang="nl-NL" sz="3200" dirty="0"/>
          </a:p>
          <a:p>
            <a:pPr marL="571500" indent="-571500">
              <a:buFont typeface="Wingdings" pitchFamily="2" charset="2"/>
              <a:buChar char="v"/>
            </a:pPr>
            <a:endParaRPr lang="nl-NL" sz="2800" dirty="0"/>
          </a:p>
        </p:txBody>
      </p:sp>
      <p:pic>
        <p:nvPicPr>
          <p:cNvPr id="10" name="Picture 5">
            <a:extLst>
              <a:ext uri="{FF2B5EF4-FFF2-40B4-BE49-F238E27FC236}">
                <a16:creationId xmlns:a16="http://schemas.microsoft.com/office/drawing/2014/main" id="{A753D50A-CC07-A04F-995E-48B2F96496AF}"/>
              </a:ext>
            </a:extLst>
          </p:cNvPr>
          <p:cNvPicPr>
            <a:picLocks noChangeAspect="1"/>
          </p:cNvPicPr>
          <p:nvPr/>
        </p:nvPicPr>
        <p:blipFill>
          <a:blip r:embed="rId4"/>
          <a:srcRect/>
          <a:stretch>
            <a:fillRect/>
          </a:stretch>
        </p:blipFill>
        <p:spPr>
          <a:xfrm>
            <a:off x="281374" y="195008"/>
            <a:ext cx="3243916" cy="1671864"/>
          </a:xfrm>
          <a:prstGeom prst="rect">
            <a:avLst/>
          </a:prstGeom>
        </p:spPr>
      </p:pic>
      <p:pic>
        <p:nvPicPr>
          <p:cNvPr id="3" name="Afbeelding 2" descr="Afbeelding met tekst, water, watersport, zwemmen&#10;&#10;Automatisch gegenereerde beschrijving">
            <a:extLst>
              <a:ext uri="{FF2B5EF4-FFF2-40B4-BE49-F238E27FC236}">
                <a16:creationId xmlns:a16="http://schemas.microsoft.com/office/drawing/2014/main" id="{D5C3953D-793A-E74A-B190-9DBD15B42E2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2128" y="0"/>
            <a:ext cx="8320368" cy="10287000"/>
          </a:xfrm>
          <a:prstGeom prst="rect">
            <a:avLst/>
          </a:prstGeom>
        </p:spPr>
      </p:pic>
    </p:spTree>
    <p:extLst>
      <p:ext uri="{BB962C8B-B14F-4D97-AF65-F5344CB8AC3E}">
        <p14:creationId xmlns:p14="http://schemas.microsoft.com/office/powerpoint/2010/main" val="1844562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12" b="7812"/>
          <a:stretch>
            <a:fillRect/>
          </a:stretch>
        </p:blipFill>
        <p:spPr>
          <a:xfrm>
            <a:off x="0" y="0"/>
            <a:ext cx="18288000" cy="10287000"/>
          </a:xfrm>
          <a:prstGeom prst="rect">
            <a:avLst/>
          </a:prstGeom>
        </p:spPr>
      </p:pic>
      <p:grpSp>
        <p:nvGrpSpPr>
          <p:cNvPr id="5" name="Group 5"/>
          <p:cNvGrpSpPr/>
          <p:nvPr/>
        </p:nvGrpSpPr>
        <p:grpSpPr>
          <a:xfrm>
            <a:off x="390525" y="4095750"/>
            <a:ext cx="5657850" cy="5657850"/>
            <a:chOff x="0" y="0"/>
            <a:chExt cx="6350000" cy="6350000"/>
          </a:xfrm>
        </p:grpSpPr>
        <p:sp>
          <p:nvSpPr>
            <p:cNvPr id="6" name="Freeform 6"/>
            <p:cNvSpPr/>
            <p:nvPr/>
          </p:nvSpPr>
          <p:spPr>
            <a:xfrm>
              <a:off x="0" y="0"/>
              <a:ext cx="6350000" cy="6350000"/>
            </a:xfrm>
            <a:custGeom>
              <a:avLst/>
              <a:gdLst/>
              <a:ahLst/>
              <a:cxnLst/>
              <a:rect l="l" t="t" r="r" b="b"/>
              <a:pathLst>
                <a:path w="6350000" h="6350000">
                  <a:moveTo>
                    <a:pt x="1324610" y="0"/>
                  </a:moveTo>
                  <a:lnTo>
                    <a:pt x="0" y="0"/>
                  </a:lnTo>
                  <a:lnTo>
                    <a:pt x="0" y="5025390"/>
                  </a:lnTo>
                  <a:lnTo>
                    <a:pt x="1324610" y="6350000"/>
                  </a:lnTo>
                  <a:lnTo>
                    <a:pt x="6350000" y="6350000"/>
                  </a:lnTo>
                  <a:lnTo>
                    <a:pt x="6350000" y="0"/>
                  </a:lnTo>
                  <a:lnTo>
                    <a:pt x="1324610" y="0"/>
                  </a:lnTo>
                  <a:lnTo>
                    <a:pt x="1324610" y="0"/>
                  </a:lnTo>
                  <a:close/>
                </a:path>
              </a:pathLst>
            </a:custGeom>
            <a:solidFill>
              <a:srgbClr val="FFFFFF"/>
            </a:solidFill>
          </p:spPr>
        </p:sp>
      </p:grpSp>
      <p:grpSp>
        <p:nvGrpSpPr>
          <p:cNvPr id="7" name="Group 7"/>
          <p:cNvGrpSpPr/>
          <p:nvPr/>
        </p:nvGrpSpPr>
        <p:grpSpPr>
          <a:xfrm>
            <a:off x="6381750" y="4095750"/>
            <a:ext cx="5657850" cy="5657850"/>
            <a:chOff x="0" y="0"/>
            <a:chExt cx="6350000" cy="6350000"/>
          </a:xfrm>
        </p:grpSpPr>
        <p:sp>
          <p:nvSpPr>
            <p:cNvPr id="8" name="Freeform 8"/>
            <p:cNvSpPr/>
            <p:nvPr/>
          </p:nvSpPr>
          <p:spPr>
            <a:xfrm>
              <a:off x="0" y="0"/>
              <a:ext cx="6350000" cy="6350000"/>
            </a:xfrm>
            <a:custGeom>
              <a:avLst/>
              <a:gdLst/>
              <a:ahLst/>
              <a:cxnLst/>
              <a:rect l="l" t="t" r="r" b="b"/>
              <a:pathLst>
                <a:path w="6350000" h="6350000">
                  <a:moveTo>
                    <a:pt x="1324610" y="0"/>
                  </a:moveTo>
                  <a:lnTo>
                    <a:pt x="0" y="0"/>
                  </a:lnTo>
                  <a:lnTo>
                    <a:pt x="0" y="5025390"/>
                  </a:lnTo>
                  <a:lnTo>
                    <a:pt x="1324610" y="6350000"/>
                  </a:lnTo>
                  <a:lnTo>
                    <a:pt x="6350000" y="6350000"/>
                  </a:lnTo>
                  <a:lnTo>
                    <a:pt x="6350000" y="0"/>
                  </a:lnTo>
                  <a:lnTo>
                    <a:pt x="1324610" y="0"/>
                  </a:lnTo>
                  <a:lnTo>
                    <a:pt x="1324610" y="0"/>
                  </a:lnTo>
                  <a:close/>
                </a:path>
              </a:pathLst>
            </a:custGeom>
            <a:solidFill>
              <a:srgbClr val="FFFFFF"/>
            </a:solidFill>
          </p:spPr>
        </p:sp>
      </p:grpSp>
      <p:grpSp>
        <p:nvGrpSpPr>
          <p:cNvPr id="9" name="Group 9"/>
          <p:cNvGrpSpPr/>
          <p:nvPr/>
        </p:nvGrpSpPr>
        <p:grpSpPr>
          <a:xfrm>
            <a:off x="12382500" y="4095750"/>
            <a:ext cx="5657850" cy="5657850"/>
            <a:chOff x="0" y="0"/>
            <a:chExt cx="6350000" cy="6350000"/>
          </a:xfrm>
        </p:grpSpPr>
        <p:sp>
          <p:nvSpPr>
            <p:cNvPr id="10" name="Freeform 10"/>
            <p:cNvSpPr/>
            <p:nvPr/>
          </p:nvSpPr>
          <p:spPr>
            <a:xfrm>
              <a:off x="0" y="0"/>
              <a:ext cx="6350000" cy="6350000"/>
            </a:xfrm>
            <a:custGeom>
              <a:avLst/>
              <a:gdLst/>
              <a:ahLst/>
              <a:cxnLst/>
              <a:rect l="l" t="t" r="r" b="b"/>
              <a:pathLst>
                <a:path w="6350000" h="6350000">
                  <a:moveTo>
                    <a:pt x="1324610" y="0"/>
                  </a:moveTo>
                  <a:lnTo>
                    <a:pt x="0" y="0"/>
                  </a:lnTo>
                  <a:lnTo>
                    <a:pt x="0" y="5025390"/>
                  </a:lnTo>
                  <a:lnTo>
                    <a:pt x="1324610" y="6350000"/>
                  </a:lnTo>
                  <a:lnTo>
                    <a:pt x="6350000" y="6350000"/>
                  </a:lnTo>
                  <a:lnTo>
                    <a:pt x="6350000" y="0"/>
                  </a:lnTo>
                  <a:lnTo>
                    <a:pt x="1324610" y="0"/>
                  </a:lnTo>
                  <a:lnTo>
                    <a:pt x="1324610" y="0"/>
                  </a:lnTo>
                  <a:close/>
                </a:path>
              </a:pathLst>
            </a:custGeom>
            <a:solidFill>
              <a:srgbClr val="FFFFFF"/>
            </a:solidFill>
          </p:spPr>
        </p:sp>
      </p:grpSp>
      <p:sp>
        <p:nvSpPr>
          <p:cNvPr id="12" name="TextBox 12"/>
          <p:cNvSpPr txBox="1"/>
          <p:nvPr/>
        </p:nvSpPr>
        <p:spPr>
          <a:xfrm>
            <a:off x="3349625" y="1126190"/>
            <a:ext cx="7165975" cy="1289905"/>
          </a:xfrm>
          <a:prstGeom prst="rect">
            <a:avLst/>
          </a:prstGeom>
        </p:spPr>
        <p:txBody>
          <a:bodyPr wrap="square" lIns="0" tIns="0" rIns="0" bIns="0" rtlCol="0" anchor="t">
            <a:spAutoFit/>
          </a:bodyPr>
          <a:lstStyle/>
          <a:p>
            <a:pPr algn="ctr">
              <a:lnSpc>
                <a:spcPts val="11007"/>
              </a:lnSpc>
            </a:pPr>
            <a:r>
              <a:rPr lang="en-US" sz="7862" dirty="0">
                <a:solidFill>
                  <a:srgbClr val="FFFFFF"/>
                </a:solidFill>
                <a:latin typeface="Aileron Heavy"/>
              </a:rPr>
              <a:t> </a:t>
            </a:r>
            <a:r>
              <a:rPr lang="en-US" sz="7862" dirty="0" err="1">
                <a:solidFill>
                  <a:srgbClr val="FFFFFF"/>
                </a:solidFill>
                <a:latin typeface="Aileron Heavy"/>
              </a:rPr>
              <a:t>Hersteltips</a:t>
            </a:r>
            <a:r>
              <a:rPr lang="en-US" sz="7862" dirty="0">
                <a:solidFill>
                  <a:srgbClr val="FFFFFF"/>
                </a:solidFill>
                <a:latin typeface="Aileron Heavy"/>
              </a:rPr>
              <a:t> I</a:t>
            </a:r>
          </a:p>
        </p:txBody>
      </p:sp>
      <p:sp>
        <p:nvSpPr>
          <p:cNvPr id="14" name="Tekstvak 13">
            <a:extLst>
              <a:ext uri="{FF2B5EF4-FFF2-40B4-BE49-F238E27FC236}">
                <a16:creationId xmlns:a16="http://schemas.microsoft.com/office/drawing/2014/main" id="{544F0EEF-2BC7-1B44-85E2-BFC9113E7322}"/>
              </a:ext>
            </a:extLst>
          </p:cNvPr>
          <p:cNvSpPr txBox="1"/>
          <p:nvPr/>
        </p:nvSpPr>
        <p:spPr>
          <a:xfrm>
            <a:off x="609600" y="5143500"/>
            <a:ext cx="5105400" cy="2862322"/>
          </a:xfrm>
          <a:prstGeom prst="rect">
            <a:avLst/>
          </a:prstGeom>
          <a:noFill/>
        </p:spPr>
        <p:txBody>
          <a:bodyPr wrap="square" rtlCol="0">
            <a:spAutoFit/>
          </a:bodyPr>
          <a:lstStyle/>
          <a:p>
            <a:r>
              <a:rPr lang="nl-NL" sz="4000" dirty="0">
                <a:ln w="0"/>
                <a:solidFill>
                  <a:schemeClr val="accent2"/>
                </a:solidFill>
                <a:effectLst>
                  <a:outerShdw blurRad="38100" dist="19050" dir="2700000" algn="tl" rotWithShape="0">
                    <a:schemeClr val="dk1">
                      <a:alpha val="40000"/>
                    </a:schemeClr>
                  </a:outerShdw>
                </a:effectLst>
              </a:rPr>
              <a:t>Minipauzes</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Elke 30 min| 30 sec</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Elk uur/anderhalf uur| 10 min</a:t>
            </a:r>
          </a:p>
          <a:p>
            <a:endParaRPr lang="nl-NL" sz="2800" dirty="0">
              <a:ln w="0"/>
              <a:solidFill>
                <a:schemeClr val="accent2"/>
              </a:solidFill>
              <a:effectLst>
                <a:outerShdw blurRad="38100" dist="19050" dir="2700000" algn="tl" rotWithShape="0">
                  <a:schemeClr val="dk1">
                    <a:alpha val="40000"/>
                  </a:schemeClr>
                </a:outerShdw>
              </a:effectLst>
            </a:endParaRPr>
          </a:p>
          <a:p>
            <a:endParaRPr lang="nl-NL" sz="2800" dirty="0">
              <a:ln w="0"/>
              <a:solidFill>
                <a:schemeClr val="accent2"/>
              </a:solidFill>
              <a:effectLst>
                <a:outerShdw blurRad="38100" dist="19050" dir="2700000" algn="tl" rotWithShape="0">
                  <a:schemeClr val="dk1">
                    <a:alpha val="40000"/>
                  </a:schemeClr>
                </a:outerShdw>
              </a:effectLst>
            </a:endParaRPr>
          </a:p>
          <a:p>
            <a:pPr algn="ctr"/>
            <a:r>
              <a:rPr lang="nl-NL" sz="2800" dirty="0">
                <a:ln w="0"/>
                <a:solidFill>
                  <a:schemeClr val="accent2"/>
                </a:solidFill>
                <a:effectLst>
                  <a:outerShdw blurRad="38100" dist="19050" dir="2700000" algn="tl" rotWithShape="0">
                    <a:schemeClr val="dk1">
                      <a:alpha val="40000"/>
                    </a:schemeClr>
                  </a:outerShdw>
                </a:effectLst>
              </a:rPr>
              <a:t>‘spiegelbeeld van je werk’</a:t>
            </a:r>
          </a:p>
        </p:txBody>
      </p:sp>
      <p:sp>
        <p:nvSpPr>
          <p:cNvPr id="15" name="Tekstvak 14">
            <a:extLst>
              <a:ext uri="{FF2B5EF4-FFF2-40B4-BE49-F238E27FC236}">
                <a16:creationId xmlns:a16="http://schemas.microsoft.com/office/drawing/2014/main" id="{82117C01-CD41-1A41-A632-1ED31115754A}"/>
              </a:ext>
            </a:extLst>
          </p:cNvPr>
          <p:cNvSpPr txBox="1"/>
          <p:nvPr/>
        </p:nvSpPr>
        <p:spPr>
          <a:xfrm>
            <a:off x="6657975" y="5143500"/>
            <a:ext cx="5105400" cy="2431435"/>
          </a:xfrm>
          <a:prstGeom prst="rect">
            <a:avLst/>
          </a:prstGeom>
          <a:noFill/>
        </p:spPr>
        <p:txBody>
          <a:bodyPr wrap="square" rtlCol="0">
            <a:spAutoFit/>
          </a:bodyPr>
          <a:lstStyle/>
          <a:p>
            <a:r>
              <a:rPr lang="nl-NL" sz="4000" dirty="0">
                <a:ln w="0"/>
                <a:solidFill>
                  <a:schemeClr val="accent2"/>
                </a:solidFill>
                <a:effectLst>
                  <a:outerShdw blurRad="38100" dist="19050" dir="2700000" algn="tl" rotWithShape="0">
                    <a:schemeClr val="dk1">
                      <a:alpha val="40000"/>
                    </a:schemeClr>
                  </a:outerShdw>
                </a:effectLst>
              </a:rPr>
              <a:t>Lunchpauze</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Min. 30 min.</a:t>
            </a:r>
          </a:p>
          <a:p>
            <a:endParaRPr lang="nl-NL" sz="2800" dirty="0">
              <a:ln w="0"/>
              <a:solidFill>
                <a:schemeClr val="accent2"/>
              </a:solidFill>
              <a:effectLst>
                <a:outerShdw blurRad="38100" dist="19050" dir="2700000" algn="tl" rotWithShape="0">
                  <a:schemeClr val="dk1">
                    <a:alpha val="40000"/>
                  </a:schemeClr>
                </a:outerShdw>
              </a:effectLst>
            </a:endParaRPr>
          </a:p>
          <a:p>
            <a:endParaRPr lang="nl-NL" sz="2800" dirty="0">
              <a:ln w="0"/>
              <a:solidFill>
                <a:schemeClr val="accent2"/>
              </a:solidFill>
              <a:effectLst>
                <a:outerShdw blurRad="38100" dist="19050" dir="2700000" algn="tl" rotWithShape="0">
                  <a:schemeClr val="dk1">
                    <a:alpha val="40000"/>
                  </a:schemeClr>
                </a:outerShdw>
              </a:effectLst>
            </a:endParaRPr>
          </a:p>
          <a:p>
            <a:pPr algn="ctr"/>
            <a:r>
              <a:rPr lang="nl-NL" sz="2800" dirty="0">
                <a:ln w="0"/>
                <a:solidFill>
                  <a:schemeClr val="accent2"/>
                </a:solidFill>
                <a:effectLst>
                  <a:outerShdw blurRad="38100" dist="19050" dir="2700000" algn="tl" rotWithShape="0">
                    <a:schemeClr val="dk1">
                      <a:alpha val="40000"/>
                    </a:schemeClr>
                  </a:outerShdw>
                </a:effectLst>
              </a:rPr>
              <a:t>‘naar buiten, bewegen, </a:t>
            </a:r>
            <a:r>
              <a:rPr lang="nl-NL" sz="2800" dirty="0" err="1">
                <a:ln w="0"/>
                <a:solidFill>
                  <a:schemeClr val="accent2"/>
                </a:solidFill>
                <a:effectLst>
                  <a:outerShdw blurRad="38100" dist="19050" dir="2700000" algn="tl" rotWithShape="0">
                    <a:schemeClr val="dk1">
                      <a:alpha val="40000"/>
                    </a:schemeClr>
                  </a:outerShdw>
                </a:effectLst>
              </a:rPr>
              <a:t>evt</a:t>
            </a:r>
            <a:r>
              <a:rPr lang="nl-NL" sz="2800" dirty="0">
                <a:ln w="0"/>
                <a:solidFill>
                  <a:schemeClr val="accent2"/>
                </a:solidFill>
                <a:effectLst>
                  <a:outerShdw blurRad="38100" dist="19050" dir="2700000" algn="tl" rotWithShape="0">
                    <a:schemeClr val="dk1">
                      <a:alpha val="40000"/>
                    </a:schemeClr>
                  </a:outerShdw>
                </a:effectLst>
              </a:rPr>
              <a:t> alleen’</a:t>
            </a:r>
          </a:p>
        </p:txBody>
      </p:sp>
      <p:sp>
        <p:nvSpPr>
          <p:cNvPr id="16" name="Tekstvak 15">
            <a:extLst>
              <a:ext uri="{FF2B5EF4-FFF2-40B4-BE49-F238E27FC236}">
                <a16:creationId xmlns:a16="http://schemas.microsoft.com/office/drawing/2014/main" id="{29D5403E-8E27-CE4E-8B9F-3C0B686C0060}"/>
              </a:ext>
            </a:extLst>
          </p:cNvPr>
          <p:cNvSpPr txBox="1"/>
          <p:nvPr/>
        </p:nvSpPr>
        <p:spPr>
          <a:xfrm>
            <a:off x="12732045" y="5143500"/>
            <a:ext cx="5105400" cy="2862322"/>
          </a:xfrm>
          <a:prstGeom prst="rect">
            <a:avLst/>
          </a:prstGeom>
          <a:noFill/>
        </p:spPr>
        <p:txBody>
          <a:bodyPr wrap="square" rtlCol="0">
            <a:spAutoFit/>
          </a:bodyPr>
          <a:lstStyle/>
          <a:p>
            <a:r>
              <a:rPr lang="nl-NL" sz="4000" dirty="0">
                <a:ln w="0"/>
                <a:solidFill>
                  <a:schemeClr val="accent2"/>
                </a:solidFill>
                <a:effectLst>
                  <a:outerShdw blurRad="38100" dist="19050" dir="2700000" algn="tl" rotWithShape="0">
                    <a:schemeClr val="dk1">
                      <a:alpha val="40000"/>
                    </a:schemeClr>
                  </a:outerShdw>
                </a:effectLst>
              </a:rPr>
              <a:t>Afstand van werk</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Ritueel van afschakelen</a:t>
            </a:r>
          </a:p>
          <a:p>
            <a:endParaRPr lang="nl-NL" sz="2800" dirty="0">
              <a:ln w="0"/>
              <a:solidFill>
                <a:schemeClr val="accent2"/>
              </a:solidFill>
              <a:effectLst>
                <a:outerShdw blurRad="38100" dist="19050" dir="2700000" algn="tl" rotWithShape="0">
                  <a:schemeClr val="dk1">
                    <a:alpha val="40000"/>
                  </a:schemeClr>
                </a:outerShdw>
              </a:effectLst>
            </a:endParaRPr>
          </a:p>
          <a:p>
            <a:endParaRPr lang="nl-NL" sz="2800" dirty="0">
              <a:ln w="0"/>
              <a:solidFill>
                <a:schemeClr val="accent2"/>
              </a:solidFill>
              <a:effectLst>
                <a:outerShdw blurRad="38100" dist="19050" dir="2700000" algn="tl" rotWithShape="0">
                  <a:schemeClr val="dk1">
                    <a:alpha val="40000"/>
                  </a:schemeClr>
                </a:outerShdw>
              </a:effectLst>
            </a:endParaRPr>
          </a:p>
          <a:p>
            <a:pPr algn="ctr"/>
            <a:r>
              <a:rPr lang="nl-NL" sz="2800" dirty="0">
                <a:ln w="0"/>
                <a:solidFill>
                  <a:schemeClr val="accent2"/>
                </a:solidFill>
                <a:effectLst>
                  <a:outerShdw blurRad="38100" dist="19050" dir="2700000" algn="tl" rotWithShape="0">
                    <a:schemeClr val="dk1">
                      <a:alpha val="40000"/>
                    </a:schemeClr>
                  </a:outerShdw>
                </a:effectLst>
              </a:rPr>
              <a:t>‘telefoon uit, laptop, agenda afsluiten, omkleden </a:t>
            </a:r>
            <a:r>
              <a:rPr lang="nl-NL" sz="2800" dirty="0" err="1">
                <a:ln w="0"/>
                <a:solidFill>
                  <a:schemeClr val="accent2"/>
                </a:solidFill>
                <a:effectLst>
                  <a:outerShdw blurRad="38100" dist="19050" dir="2700000" algn="tl" rotWithShape="0">
                    <a:schemeClr val="dk1">
                      <a:alpha val="40000"/>
                    </a:schemeClr>
                  </a:outerShdw>
                </a:effectLst>
              </a:rPr>
              <a:t>etc</a:t>
            </a:r>
            <a:r>
              <a:rPr lang="nl-NL" sz="2800" dirty="0">
                <a:ln w="0"/>
                <a:solidFill>
                  <a:schemeClr val="accent2"/>
                </a:solidFill>
                <a:effectLst>
                  <a:outerShdw blurRad="38100" dist="19050" dir="2700000" algn="tl" rotWithShape="0">
                    <a:schemeClr val="dk1">
                      <a:alpha val="40000"/>
                    </a:schemeClr>
                  </a:outerShdw>
                </a:effectLst>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12" b="7812"/>
          <a:stretch>
            <a:fillRect/>
          </a:stretch>
        </p:blipFill>
        <p:spPr>
          <a:xfrm>
            <a:off x="0" y="0"/>
            <a:ext cx="18288000" cy="10287000"/>
          </a:xfrm>
          <a:prstGeom prst="rect">
            <a:avLst/>
          </a:prstGeom>
        </p:spPr>
      </p:pic>
      <p:grpSp>
        <p:nvGrpSpPr>
          <p:cNvPr id="5" name="Group 5"/>
          <p:cNvGrpSpPr/>
          <p:nvPr/>
        </p:nvGrpSpPr>
        <p:grpSpPr>
          <a:xfrm>
            <a:off x="412750" y="4095750"/>
            <a:ext cx="5657850" cy="5657850"/>
            <a:chOff x="0" y="0"/>
            <a:chExt cx="6350000" cy="6350000"/>
          </a:xfrm>
        </p:grpSpPr>
        <p:sp>
          <p:nvSpPr>
            <p:cNvPr id="6" name="Freeform 6"/>
            <p:cNvSpPr/>
            <p:nvPr/>
          </p:nvSpPr>
          <p:spPr>
            <a:xfrm>
              <a:off x="0" y="0"/>
              <a:ext cx="6350000" cy="6350000"/>
            </a:xfrm>
            <a:custGeom>
              <a:avLst/>
              <a:gdLst/>
              <a:ahLst/>
              <a:cxnLst/>
              <a:rect l="l" t="t" r="r" b="b"/>
              <a:pathLst>
                <a:path w="6350000" h="6350000">
                  <a:moveTo>
                    <a:pt x="1324610" y="0"/>
                  </a:moveTo>
                  <a:lnTo>
                    <a:pt x="0" y="0"/>
                  </a:lnTo>
                  <a:lnTo>
                    <a:pt x="0" y="5025390"/>
                  </a:lnTo>
                  <a:lnTo>
                    <a:pt x="1324610" y="6350000"/>
                  </a:lnTo>
                  <a:lnTo>
                    <a:pt x="6350000" y="6350000"/>
                  </a:lnTo>
                  <a:lnTo>
                    <a:pt x="6350000" y="0"/>
                  </a:lnTo>
                  <a:lnTo>
                    <a:pt x="1324610" y="0"/>
                  </a:lnTo>
                  <a:lnTo>
                    <a:pt x="1324610" y="0"/>
                  </a:lnTo>
                  <a:close/>
                </a:path>
              </a:pathLst>
            </a:custGeom>
            <a:solidFill>
              <a:srgbClr val="FFFFFF"/>
            </a:solidFill>
          </p:spPr>
        </p:sp>
      </p:grpSp>
      <p:grpSp>
        <p:nvGrpSpPr>
          <p:cNvPr id="7" name="Group 7"/>
          <p:cNvGrpSpPr/>
          <p:nvPr/>
        </p:nvGrpSpPr>
        <p:grpSpPr>
          <a:xfrm>
            <a:off x="6381750" y="4095750"/>
            <a:ext cx="5657850" cy="5657850"/>
            <a:chOff x="0" y="0"/>
            <a:chExt cx="6350000" cy="6350000"/>
          </a:xfrm>
        </p:grpSpPr>
        <p:sp>
          <p:nvSpPr>
            <p:cNvPr id="8" name="Freeform 8"/>
            <p:cNvSpPr/>
            <p:nvPr/>
          </p:nvSpPr>
          <p:spPr>
            <a:xfrm>
              <a:off x="0" y="0"/>
              <a:ext cx="6350000" cy="6350000"/>
            </a:xfrm>
            <a:custGeom>
              <a:avLst/>
              <a:gdLst/>
              <a:ahLst/>
              <a:cxnLst/>
              <a:rect l="l" t="t" r="r" b="b"/>
              <a:pathLst>
                <a:path w="6350000" h="6350000">
                  <a:moveTo>
                    <a:pt x="1324610" y="0"/>
                  </a:moveTo>
                  <a:lnTo>
                    <a:pt x="0" y="0"/>
                  </a:lnTo>
                  <a:lnTo>
                    <a:pt x="0" y="5025390"/>
                  </a:lnTo>
                  <a:lnTo>
                    <a:pt x="1324610" y="6350000"/>
                  </a:lnTo>
                  <a:lnTo>
                    <a:pt x="6350000" y="6350000"/>
                  </a:lnTo>
                  <a:lnTo>
                    <a:pt x="6350000" y="0"/>
                  </a:lnTo>
                  <a:lnTo>
                    <a:pt x="1324610" y="0"/>
                  </a:lnTo>
                  <a:lnTo>
                    <a:pt x="1324610" y="0"/>
                  </a:lnTo>
                  <a:close/>
                </a:path>
              </a:pathLst>
            </a:custGeom>
            <a:solidFill>
              <a:srgbClr val="FFFFFF"/>
            </a:solidFill>
          </p:spPr>
        </p:sp>
      </p:grpSp>
      <p:grpSp>
        <p:nvGrpSpPr>
          <p:cNvPr id="9" name="Group 9"/>
          <p:cNvGrpSpPr/>
          <p:nvPr/>
        </p:nvGrpSpPr>
        <p:grpSpPr>
          <a:xfrm>
            <a:off x="12382500" y="4095750"/>
            <a:ext cx="5657850" cy="5657850"/>
            <a:chOff x="0" y="0"/>
            <a:chExt cx="6350000" cy="6350000"/>
          </a:xfrm>
        </p:grpSpPr>
        <p:sp>
          <p:nvSpPr>
            <p:cNvPr id="10" name="Freeform 10"/>
            <p:cNvSpPr/>
            <p:nvPr/>
          </p:nvSpPr>
          <p:spPr>
            <a:xfrm>
              <a:off x="0" y="0"/>
              <a:ext cx="6350000" cy="6350000"/>
            </a:xfrm>
            <a:custGeom>
              <a:avLst/>
              <a:gdLst/>
              <a:ahLst/>
              <a:cxnLst/>
              <a:rect l="l" t="t" r="r" b="b"/>
              <a:pathLst>
                <a:path w="6350000" h="6350000">
                  <a:moveTo>
                    <a:pt x="1324610" y="0"/>
                  </a:moveTo>
                  <a:lnTo>
                    <a:pt x="0" y="0"/>
                  </a:lnTo>
                  <a:lnTo>
                    <a:pt x="0" y="5025390"/>
                  </a:lnTo>
                  <a:lnTo>
                    <a:pt x="1324610" y="6350000"/>
                  </a:lnTo>
                  <a:lnTo>
                    <a:pt x="6350000" y="6350000"/>
                  </a:lnTo>
                  <a:lnTo>
                    <a:pt x="6350000" y="0"/>
                  </a:lnTo>
                  <a:lnTo>
                    <a:pt x="1324610" y="0"/>
                  </a:lnTo>
                  <a:lnTo>
                    <a:pt x="1324610" y="0"/>
                  </a:lnTo>
                  <a:close/>
                </a:path>
              </a:pathLst>
            </a:custGeom>
            <a:solidFill>
              <a:srgbClr val="FFFFFF"/>
            </a:solidFill>
          </p:spPr>
        </p:sp>
      </p:grpSp>
      <p:sp>
        <p:nvSpPr>
          <p:cNvPr id="12" name="TextBox 12"/>
          <p:cNvSpPr txBox="1"/>
          <p:nvPr/>
        </p:nvSpPr>
        <p:spPr>
          <a:xfrm>
            <a:off x="3349624" y="1126190"/>
            <a:ext cx="7242175" cy="1289905"/>
          </a:xfrm>
          <a:prstGeom prst="rect">
            <a:avLst/>
          </a:prstGeom>
        </p:spPr>
        <p:txBody>
          <a:bodyPr wrap="square" lIns="0" tIns="0" rIns="0" bIns="0" rtlCol="0" anchor="t">
            <a:spAutoFit/>
          </a:bodyPr>
          <a:lstStyle/>
          <a:p>
            <a:pPr algn="ctr">
              <a:lnSpc>
                <a:spcPts val="11007"/>
              </a:lnSpc>
            </a:pPr>
            <a:r>
              <a:rPr lang="en-US" sz="7862" dirty="0" err="1">
                <a:solidFill>
                  <a:srgbClr val="FFFFFF"/>
                </a:solidFill>
                <a:latin typeface="Aileron Heavy"/>
              </a:rPr>
              <a:t>Hersteltips</a:t>
            </a:r>
            <a:r>
              <a:rPr lang="en-US" sz="7862" dirty="0">
                <a:solidFill>
                  <a:srgbClr val="FFFFFF"/>
                </a:solidFill>
                <a:latin typeface="Aileron Heavy"/>
              </a:rPr>
              <a:t> II</a:t>
            </a:r>
          </a:p>
        </p:txBody>
      </p:sp>
      <p:sp>
        <p:nvSpPr>
          <p:cNvPr id="13" name="Tekstvak 12">
            <a:extLst>
              <a:ext uri="{FF2B5EF4-FFF2-40B4-BE49-F238E27FC236}">
                <a16:creationId xmlns:a16="http://schemas.microsoft.com/office/drawing/2014/main" id="{4DE50135-2F7E-D74E-B70F-A236BA480BE6}"/>
              </a:ext>
            </a:extLst>
          </p:cNvPr>
          <p:cNvSpPr txBox="1"/>
          <p:nvPr/>
        </p:nvSpPr>
        <p:spPr>
          <a:xfrm>
            <a:off x="6657975" y="5143500"/>
            <a:ext cx="5105400" cy="4585871"/>
          </a:xfrm>
          <a:prstGeom prst="rect">
            <a:avLst/>
          </a:prstGeom>
          <a:noFill/>
        </p:spPr>
        <p:txBody>
          <a:bodyPr wrap="square" rtlCol="0">
            <a:spAutoFit/>
          </a:bodyPr>
          <a:lstStyle/>
          <a:p>
            <a:r>
              <a:rPr lang="nl-NL" sz="4000" dirty="0">
                <a:ln w="0"/>
                <a:solidFill>
                  <a:schemeClr val="accent2"/>
                </a:solidFill>
                <a:effectLst>
                  <a:outerShdw blurRad="38100" dist="19050" dir="2700000" algn="tl" rotWithShape="0">
                    <a:schemeClr val="dk1">
                      <a:alpha val="40000"/>
                    </a:schemeClr>
                  </a:outerShdw>
                </a:effectLst>
              </a:rPr>
              <a:t>Fysiek</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Herken stresssignalen en herstel</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Powernap (10-20 min)</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Beweging (30 min per dag)</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Voldoende kwalitatieve slaap</a:t>
            </a:r>
          </a:p>
          <a:p>
            <a:pPr marL="457200" indent="-457200">
              <a:buFont typeface="Wingdings" pitchFamily="2" charset="2"/>
              <a:buChar char="Ø"/>
            </a:pPr>
            <a:endParaRPr lang="nl-NL" sz="2800" dirty="0">
              <a:ln w="0"/>
              <a:solidFill>
                <a:schemeClr val="accent2"/>
              </a:solidFill>
              <a:effectLst>
                <a:outerShdw blurRad="38100" dist="19050" dir="2700000" algn="tl" rotWithShape="0">
                  <a:schemeClr val="dk1">
                    <a:alpha val="40000"/>
                  </a:schemeClr>
                </a:outerShdw>
              </a:effectLst>
            </a:endParaRPr>
          </a:p>
          <a:p>
            <a:endParaRPr lang="nl-NL" sz="2800" dirty="0">
              <a:ln w="0"/>
              <a:solidFill>
                <a:schemeClr val="accent2"/>
              </a:solidFill>
              <a:effectLst>
                <a:outerShdw blurRad="38100" dist="19050" dir="2700000" algn="tl" rotWithShape="0">
                  <a:schemeClr val="dk1">
                    <a:alpha val="40000"/>
                  </a:schemeClr>
                </a:outerShdw>
              </a:effectLst>
            </a:endParaRPr>
          </a:p>
          <a:p>
            <a:endParaRPr lang="nl-NL" sz="2800" dirty="0">
              <a:ln w="0"/>
              <a:solidFill>
                <a:schemeClr val="accent2"/>
              </a:solidFill>
              <a:effectLst>
                <a:outerShdw blurRad="38100" dist="19050" dir="2700000" algn="tl" rotWithShape="0">
                  <a:schemeClr val="dk1">
                    <a:alpha val="40000"/>
                  </a:schemeClr>
                </a:outerShdw>
              </a:effectLst>
            </a:endParaRPr>
          </a:p>
          <a:p>
            <a:pPr algn="ctr"/>
            <a:endParaRPr lang="nl-NL" sz="2800" dirty="0">
              <a:ln w="0"/>
              <a:solidFill>
                <a:schemeClr val="accent2"/>
              </a:solidFill>
              <a:effectLst>
                <a:outerShdw blurRad="38100" dist="19050" dir="2700000" algn="tl" rotWithShape="0">
                  <a:schemeClr val="dk1">
                    <a:alpha val="40000"/>
                  </a:schemeClr>
                </a:outerShdw>
              </a:effectLst>
            </a:endParaRPr>
          </a:p>
        </p:txBody>
      </p:sp>
      <p:sp>
        <p:nvSpPr>
          <p:cNvPr id="14" name="Tekstvak 13">
            <a:extLst>
              <a:ext uri="{FF2B5EF4-FFF2-40B4-BE49-F238E27FC236}">
                <a16:creationId xmlns:a16="http://schemas.microsoft.com/office/drawing/2014/main" id="{08A8C75B-A0E4-C944-B513-5B5C05F7BA20}"/>
              </a:ext>
            </a:extLst>
          </p:cNvPr>
          <p:cNvSpPr txBox="1"/>
          <p:nvPr/>
        </p:nvSpPr>
        <p:spPr>
          <a:xfrm>
            <a:off x="688975" y="5349563"/>
            <a:ext cx="5105400" cy="2862322"/>
          </a:xfrm>
          <a:prstGeom prst="rect">
            <a:avLst/>
          </a:prstGeom>
          <a:noFill/>
        </p:spPr>
        <p:txBody>
          <a:bodyPr wrap="square" rtlCol="0">
            <a:spAutoFit/>
          </a:bodyPr>
          <a:lstStyle/>
          <a:p>
            <a:r>
              <a:rPr lang="nl-NL" sz="4000" dirty="0">
                <a:ln w="0"/>
                <a:solidFill>
                  <a:schemeClr val="accent2"/>
                </a:solidFill>
                <a:effectLst>
                  <a:outerShdw blurRad="38100" dist="19050" dir="2700000" algn="tl" rotWithShape="0">
                    <a:schemeClr val="dk1">
                      <a:alpha val="40000"/>
                    </a:schemeClr>
                  </a:outerShdw>
                </a:effectLst>
              </a:rPr>
              <a:t>Cafeïne &amp; Alcohol</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Stoppen na 14.00u</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Geen slaapmutsje</a:t>
            </a:r>
          </a:p>
          <a:p>
            <a:endParaRPr lang="nl-NL" sz="2800" dirty="0">
              <a:ln w="0"/>
              <a:solidFill>
                <a:schemeClr val="accent2"/>
              </a:solidFill>
              <a:effectLst>
                <a:outerShdw blurRad="38100" dist="19050" dir="2700000" algn="tl" rotWithShape="0">
                  <a:schemeClr val="dk1">
                    <a:alpha val="40000"/>
                  </a:schemeClr>
                </a:outerShdw>
              </a:effectLst>
            </a:endParaRPr>
          </a:p>
          <a:p>
            <a:endParaRPr lang="nl-NL" sz="2800" dirty="0">
              <a:ln w="0"/>
              <a:solidFill>
                <a:schemeClr val="accent2"/>
              </a:solidFill>
              <a:effectLst>
                <a:outerShdw blurRad="38100" dist="19050" dir="2700000" algn="tl" rotWithShape="0">
                  <a:schemeClr val="dk1">
                    <a:alpha val="40000"/>
                  </a:schemeClr>
                </a:outerShdw>
              </a:effectLst>
            </a:endParaRPr>
          </a:p>
          <a:p>
            <a:pPr algn="ctr"/>
            <a:endParaRPr lang="nl-NL" sz="2800" dirty="0">
              <a:ln w="0"/>
              <a:solidFill>
                <a:schemeClr val="accent2"/>
              </a:solidFill>
              <a:effectLst>
                <a:outerShdw blurRad="38100" dist="19050" dir="2700000" algn="tl" rotWithShape="0">
                  <a:schemeClr val="dk1">
                    <a:alpha val="40000"/>
                  </a:schemeClr>
                </a:outerShdw>
              </a:effectLst>
            </a:endParaRPr>
          </a:p>
        </p:txBody>
      </p:sp>
      <p:sp>
        <p:nvSpPr>
          <p:cNvPr id="15" name="Tekstvak 14">
            <a:extLst>
              <a:ext uri="{FF2B5EF4-FFF2-40B4-BE49-F238E27FC236}">
                <a16:creationId xmlns:a16="http://schemas.microsoft.com/office/drawing/2014/main" id="{CCBA9C70-54FE-5140-BE97-CC504B867AB6}"/>
              </a:ext>
            </a:extLst>
          </p:cNvPr>
          <p:cNvSpPr txBox="1"/>
          <p:nvPr/>
        </p:nvSpPr>
        <p:spPr>
          <a:xfrm>
            <a:off x="12769850" y="5098312"/>
            <a:ext cx="5105400" cy="4955203"/>
          </a:xfrm>
          <a:prstGeom prst="rect">
            <a:avLst/>
          </a:prstGeom>
          <a:noFill/>
        </p:spPr>
        <p:txBody>
          <a:bodyPr wrap="square" rtlCol="0">
            <a:spAutoFit/>
          </a:bodyPr>
          <a:lstStyle/>
          <a:p>
            <a:r>
              <a:rPr lang="nl-NL" sz="4000" dirty="0">
                <a:ln w="0"/>
                <a:solidFill>
                  <a:schemeClr val="accent2"/>
                </a:solidFill>
                <a:effectLst>
                  <a:outerShdw blurRad="38100" dist="19050" dir="2700000" algn="tl" rotWithShape="0">
                    <a:schemeClr val="dk1">
                      <a:alpha val="40000"/>
                    </a:schemeClr>
                  </a:outerShdw>
                </a:effectLst>
              </a:rPr>
              <a:t>Bespreek met je leidinggevende</a:t>
            </a:r>
          </a:p>
          <a:p>
            <a:endParaRPr lang="nl-NL" sz="4000" dirty="0">
              <a:ln w="0"/>
              <a:solidFill>
                <a:schemeClr val="accent2"/>
              </a:solidFill>
              <a:effectLst>
                <a:outerShdw blurRad="38100" dist="19050" dir="2700000" algn="tl" rotWithShape="0">
                  <a:schemeClr val="dk1">
                    <a:alpha val="40000"/>
                  </a:schemeClr>
                </a:outerShdw>
              </a:effectLst>
            </a:endParaRPr>
          </a:p>
          <a:p>
            <a:r>
              <a:rPr lang="nl-NL" sz="2800" dirty="0">
                <a:ln w="0"/>
                <a:solidFill>
                  <a:schemeClr val="accent2"/>
                </a:solidFill>
                <a:effectLst>
                  <a:outerShdw blurRad="38100" dist="19050" dir="2700000" algn="tl" rotWithShape="0">
                    <a:schemeClr val="dk1">
                      <a:alpha val="40000"/>
                    </a:schemeClr>
                  </a:outerShdw>
                </a:effectLst>
              </a:rPr>
              <a:t>Herstelbehoefte is persoonlijk, hangt af van aanleg, omstandigheden, soort werk en levensfase.</a:t>
            </a:r>
          </a:p>
          <a:p>
            <a:endParaRPr lang="nl-NL" sz="2800" dirty="0">
              <a:ln w="0"/>
              <a:solidFill>
                <a:schemeClr val="accent2"/>
              </a:solidFill>
              <a:effectLst>
                <a:outerShdw blurRad="38100" dist="19050" dir="2700000" algn="tl" rotWithShape="0">
                  <a:schemeClr val="dk1">
                    <a:alpha val="40000"/>
                  </a:schemeClr>
                </a:outerShdw>
              </a:effectLst>
            </a:endParaRPr>
          </a:p>
          <a:p>
            <a:endParaRPr lang="nl-NL" sz="2800" dirty="0">
              <a:ln w="0"/>
              <a:solidFill>
                <a:schemeClr val="accent2"/>
              </a:solidFill>
              <a:effectLst>
                <a:outerShdw blurRad="38100" dist="19050" dir="2700000" algn="tl" rotWithShape="0">
                  <a:schemeClr val="dk1">
                    <a:alpha val="40000"/>
                  </a:schemeClr>
                </a:outerShdw>
              </a:effectLst>
            </a:endParaRPr>
          </a:p>
          <a:p>
            <a:endParaRPr lang="nl-NL" sz="2800" dirty="0">
              <a:ln w="0"/>
              <a:solidFill>
                <a:schemeClr val="accent2"/>
              </a:solidFill>
              <a:effectLst>
                <a:outerShdw blurRad="38100" dist="19050" dir="2700000" algn="tl" rotWithShape="0">
                  <a:schemeClr val="dk1">
                    <a:alpha val="40000"/>
                  </a:schemeClr>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8763000" y="0"/>
            <a:ext cx="9525000" cy="10290464"/>
          </a:xfrm>
          <a:prstGeom prst="rect">
            <a:avLst/>
          </a:prstGeom>
          <a:solidFill>
            <a:srgbClr val="9CAE94"/>
          </a:solidFill>
        </p:spPr>
      </p:sp>
      <p:sp>
        <p:nvSpPr>
          <p:cNvPr id="4" name="AutoShape 4"/>
          <p:cNvSpPr/>
          <p:nvPr/>
        </p:nvSpPr>
        <p:spPr>
          <a:xfrm rot="-5400000">
            <a:off x="4727934" y="-3063929"/>
            <a:ext cx="20651" cy="9476519"/>
          </a:xfrm>
          <a:prstGeom prst="rect">
            <a:avLst/>
          </a:prstGeom>
          <a:solidFill>
            <a:srgbClr val="9CAE94"/>
          </a:solidFill>
        </p:spPr>
      </p:sp>
      <p:pic>
        <p:nvPicPr>
          <p:cNvPr id="5" name="Picture 5"/>
          <p:cNvPicPr>
            <a:picLocks noChangeAspect="1"/>
          </p:cNvPicPr>
          <p:nvPr/>
        </p:nvPicPr>
        <p:blipFill>
          <a:blip r:embed="rId3"/>
          <a:srcRect/>
          <a:stretch>
            <a:fillRect/>
          </a:stretch>
        </p:blipFill>
        <p:spPr>
          <a:xfrm>
            <a:off x="0" y="3227"/>
            <a:ext cx="3055412" cy="2050945"/>
          </a:xfrm>
          <a:prstGeom prst="rect">
            <a:avLst/>
          </a:prstGeom>
        </p:spPr>
      </p:pic>
      <p:sp>
        <p:nvSpPr>
          <p:cNvPr id="7" name="Tekstvak 6">
            <a:extLst>
              <a:ext uri="{FF2B5EF4-FFF2-40B4-BE49-F238E27FC236}">
                <a16:creationId xmlns:a16="http://schemas.microsoft.com/office/drawing/2014/main" id="{2D0C54B2-3674-2E49-A20A-1DEEB08E18E3}"/>
              </a:ext>
            </a:extLst>
          </p:cNvPr>
          <p:cNvSpPr txBox="1"/>
          <p:nvPr/>
        </p:nvSpPr>
        <p:spPr>
          <a:xfrm>
            <a:off x="1066799" y="694939"/>
            <a:ext cx="7086601" cy="830997"/>
          </a:xfrm>
          <a:prstGeom prst="rect">
            <a:avLst/>
          </a:prstGeom>
          <a:noFill/>
        </p:spPr>
        <p:txBody>
          <a:bodyPr wrap="square" rtlCol="0">
            <a:spAutoFit/>
          </a:bodyPr>
          <a:lstStyle/>
          <a:p>
            <a:pPr marL="571500" indent="-571500">
              <a:buFont typeface="Wingdings" pitchFamily="2" charset="2"/>
              <a:buChar char="v"/>
            </a:pPr>
            <a:r>
              <a:rPr lang="nl-NL" sz="4800" b="1" dirty="0">
                <a:solidFill>
                  <a:schemeClr val="bg2">
                    <a:lumMod val="25000"/>
                  </a:schemeClr>
                </a:solidFill>
              </a:rPr>
              <a:t>2 prikkelende stellingen</a:t>
            </a:r>
          </a:p>
        </p:txBody>
      </p:sp>
      <p:sp>
        <p:nvSpPr>
          <p:cNvPr id="8" name="Tekstvak 7">
            <a:extLst>
              <a:ext uri="{FF2B5EF4-FFF2-40B4-BE49-F238E27FC236}">
                <a16:creationId xmlns:a16="http://schemas.microsoft.com/office/drawing/2014/main" id="{406C214F-2017-61D1-60F7-F75473C67D4A}"/>
              </a:ext>
            </a:extLst>
          </p:cNvPr>
          <p:cNvSpPr txBox="1"/>
          <p:nvPr/>
        </p:nvSpPr>
        <p:spPr>
          <a:xfrm>
            <a:off x="685800" y="2054172"/>
            <a:ext cx="7696200" cy="9694962"/>
          </a:xfrm>
          <a:prstGeom prst="rect">
            <a:avLst/>
          </a:prstGeom>
          <a:noFill/>
        </p:spPr>
        <p:txBody>
          <a:bodyPr wrap="square" rtlCol="0">
            <a:spAutoFit/>
          </a:bodyPr>
          <a:lstStyle/>
          <a:p>
            <a:pPr marL="285750" indent="-285750">
              <a:buFont typeface="Arial" panose="020B0604020202020204" pitchFamily="34" charset="0"/>
              <a:buChar char="•"/>
            </a:pPr>
            <a:r>
              <a:rPr lang="nl-NL" sz="3600" dirty="0"/>
              <a:t>Als je tijdens je werk moet herstellen, heb je blijkbaar niet goed geslapen.</a:t>
            </a:r>
          </a:p>
          <a:p>
            <a:pPr marL="285750" indent="-285750">
              <a:buFont typeface="Arial" panose="020B0604020202020204" pitchFamily="34" charset="0"/>
              <a:buChar char="•"/>
            </a:pPr>
            <a:endParaRPr lang="nl-NL" sz="3600" dirty="0"/>
          </a:p>
          <a:p>
            <a:pPr marL="285750" indent="-285750">
              <a:buFont typeface="Arial" panose="020B0604020202020204" pitchFamily="34" charset="0"/>
              <a:buChar char="•"/>
            </a:pPr>
            <a:r>
              <a:rPr lang="nl-NL" sz="3600" dirty="0"/>
              <a:t>Het zijn meestal dezelfde collega’s die hersteltijd nodig hebben.</a:t>
            </a:r>
          </a:p>
          <a:p>
            <a:pPr marL="285750" indent="-285750">
              <a:buFont typeface="Arial" panose="020B0604020202020204" pitchFamily="34" charset="0"/>
              <a:buChar char="•"/>
            </a:pPr>
            <a:endParaRPr lang="nl-NL" sz="3600" dirty="0"/>
          </a:p>
          <a:p>
            <a:pPr marL="285750" indent="-285750">
              <a:buFont typeface="Arial" panose="020B0604020202020204" pitchFamily="34" charset="0"/>
              <a:buChar char="•"/>
            </a:pPr>
            <a:endParaRPr lang="nl-NL" sz="3600" dirty="0"/>
          </a:p>
          <a:p>
            <a:pPr marL="457200" indent="-457200">
              <a:buFont typeface="Arial" panose="020B0604020202020204" pitchFamily="34" charset="0"/>
              <a:buChar char="•"/>
            </a:pPr>
            <a:r>
              <a:rPr lang="nl-NL" sz="3600" dirty="0"/>
              <a:t>Tussentijds pauzeren kan op sommige dagen, op andere niet. </a:t>
            </a:r>
          </a:p>
          <a:p>
            <a:endParaRPr lang="nl-NL" sz="3600" dirty="0"/>
          </a:p>
          <a:p>
            <a:pPr marL="457200" indent="-457200">
              <a:buFont typeface="Arial" panose="020B0604020202020204" pitchFamily="34" charset="0"/>
              <a:buChar char="•"/>
            </a:pPr>
            <a:r>
              <a:rPr lang="nl-NL" sz="3600" dirty="0"/>
              <a:t>Ik heb geen tijd voor tussentijds pauzeren. </a:t>
            </a:r>
          </a:p>
          <a:p>
            <a:pPr marL="285750" indent="-285750">
              <a:buFont typeface="Arial" panose="020B0604020202020204" pitchFamily="34" charset="0"/>
              <a:buChar char="•"/>
            </a:pPr>
            <a:endParaRPr lang="nl-NL" sz="2800" dirty="0"/>
          </a:p>
          <a:p>
            <a:pPr marL="285750" indent="-285750">
              <a:buFont typeface="Arial" panose="020B0604020202020204" pitchFamily="34" charset="0"/>
              <a:buChar char="•"/>
            </a:pPr>
            <a:endParaRPr lang="nl-NL" sz="2800" dirty="0"/>
          </a:p>
          <a:p>
            <a:pPr marL="285750" indent="-285750">
              <a:buFont typeface="Arial" panose="020B0604020202020204" pitchFamily="34" charset="0"/>
              <a:buChar char="•"/>
            </a:pPr>
            <a:endParaRPr lang="nl-NL" sz="2800"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9" name="Picture 5">
            <a:extLst>
              <a:ext uri="{FF2B5EF4-FFF2-40B4-BE49-F238E27FC236}">
                <a16:creationId xmlns:a16="http://schemas.microsoft.com/office/drawing/2014/main" id="{5178371D-230D-6540-8CF2-546AE2F5CFCB}"/>
              </a:ext>
            </a:extLst>
          </p:cNvPr>
          <p:cNvPicPr>
            <a:picLocks noChangeAspect="1"/>
          </p:cNvPicPr>
          <p:nvPr/>
        </p:nvPicPr>
        <p:blipFill>
          <a:blip r:embed="rId4"/>
          <a:srcRect/>
          <a:stretch>
            <a:fillRect/>
          </a:stretch>
        </p:blipFill>
        <p:spPr>
          <a:xfrm>
            <a:off x="15425084" y="8658125"/>
            <a:ext cx="3243916" cy="1671864"/>
          </a:xfrm>
          <a:prstGeom prst="rect">
            <a:avLst/>
          </a:prstGeom>
        </p:spPr>
      </p:pic>
      <p:pic>
        <p:nvPicPr>
          <p:cNvPr id="16" name="Afbeelding 15" descr="Afbeelding met tekst, binnen, rommelig, bureau&#10;&#10;Automatisch gegenereerde beschrijving">
            <a:extLst>
              <a:ext uri="{FF2B5EF4-FFF2-40B4-BE49-F238E27FC236}">
                <a16:creationId xmlns:a16="http://schemas.microsoft.com/office/drawing/2014/main" id="{14B5DB71-B39B-2342-92DD-028D77A234C4}"/>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4549" t="-9026" r="11110" b="9026"/>
          <a:stretch/>
        </p:blipFill>
        <p:spPr>
          <a:xfrm>
            <a:off x="8280000" y="503999"/>
            <a:ext cx="9936000" cy="708229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12" b="7812"/>
          <a:stretch>
            <a:fillRect/>
          </a:stretch>
        </p:blipFill>
        <p:spPr>
          <a:xfrm>
            <a:off x="0" y="0"/>
            <a:ext cx="18288000" cy="10287000"/>
          </a:xfrm>
          <a:prstGeom prst="rect">
            <a:avLst/>
          </a:prstGeom>
        </p:spPr>
      </p:pic>
      <p:grpSp>
        <p:nvGrpSpPr>
          <p:cNvPr id="5" name="Group 5"/>
          <p:cNvGrpSpPr/>
          <p:nvPr/>
        </p:nvGrpSpPr>
        <p:grpSpPr>
          <a:xfrm>
            <a:off x="412750" y="4095750"/>
            <a:ext cx="5657850" cy="5657850"/>
            <a:chOff x="0" y="0"/>
            <a:chExt cx="6350000" cy="6350000"/>
          </a:xfrm>
        </p:grpSpPr>
        <p:sp>
          <p:nvSpPr>
            <p:cNvPr id="6" name="Freeform 6"/>
            <p:cNvSpPr/>
            <p:nvPr/>
          </p:nvSpPr>
          <p:spPr>
            <a:xfrm>
              <a:off x="0" y="0"/>
              <a:ext cx="6350000" cy="6350000"/>
            </a:xfrm>
            <a:custGeom>
              <a:avLst/>
              <a:gdLst/>
              <a:ahLst/>
              <a:cxnLst/>
              <a:rect l="l" t="t" r="r" b="b"/>
              <a:pathLst>
                <a:path w="6350000" h="6350000">
                  <a:moveTo>
                    <a:pt x="1324610" y="0"/>
                  </a:moveTo>
                  <a:lnTo>
                    <a:pt x="0" y="0"/>
                  </a:lnTo>
                  <a:lnTo>
                    <a:pt x="0" y="5025390"/>
                  </a:lnTo>
                  <a:lnTo>
                    <a:pt x="1324610" y="6350000"/>
                  </a:lnTo>
                  <a:lnTo>
                    <a:pt x="6350000" y="6350000"/>
                  </a:lnTo>
                  <a:lnTo>
                    <a:pt x="6350000" y="0"/>
                  </a:lnTo>
                  <a:lnTo>
                    <a:pt x="1324610" y="0"/>
                  </a:lnTo>
                  <a:lnTo>
                    <a:pt x="1324610" y="0"/>
                  </a:lnTo>
                  <a:close/>
                </a:path>
              </a:pathLst>
            </a:custGeom>
            <a:solidFill>
              <a:srgbClr val="FFFFFF"/>
            </a:solidFill>
          </p:spPr>
        </p:sp>
      </p:grpSp>
      <p:grpSp>
        <p:nvGrpSpPr>
          <p:cNvPr id="7" name="Group 7"/>
          <p:cNvGrpSpPr/>
          <p:nvPr/>
        </p:nvGrpSpPr>
        <p:grpSpPr>
          <a:xfrm>
            <a:off x="6381750" y="4095750"/>
            <a:ext cx="5657850" cy="5657850"/>
            <a:chOff x="0" y="0"/>
            <a:chExt cx="6350000" cy="6350000"/>
          </a:xfrm>
        </p:grpSpPr>
        <p:sp>
          <p:nvSpPr>
            <p:cNvPr id="8" name="Freeform 8"/>
            <p:cNvSpPr/>
            <p:nvPr/>
          </p:nvSpPr>
          <p:spPr>
            <a:xfrm>
              <a:off x="0" y="0"/>
              <a:ext cx="6350000" cy="6350000"/>
            </a:xfrm>
            <a:custGeom>
              <a:avLst/>
              <a:gdLst/>
              <a:ahLst/>
              <a:cxnLst/>
              <a:rect l="l" t="t" r="r" b="b"/>
              <a:pathLst>
                <a:path w="6350000" h="6350000">
                  <a:moveTo>
                    <a:pt x="1324610" y="0"/>
                  </a:moveTo>
                  <a:lnTo>
                    <a:pt x="0" y="0"/>
                  </a:lnTo>
                  <a:lnTo>
                    <a:pt x="0" y="5025390"/>
                  </a:lnTo>
                  <a:lnTo>
                    <a:pt x="1324610" y="6350000"/>
                  </a:lnTo>
                  <a:lnTo>
                    <a:pt x="6350000" y="6350000"/>
                  </a:lnTo>
                  <a:lnTo>
                    <a:pt x="6350000" y="0"/>
                  </a:lnTo>
                  <a:lnTo>
                    <a:pt x="1324610" y="0"/>
                  </a:lnTo>
                  <a:lnTo>
                    <a:pt x="1324610" y="0"/>
                  </a:lnTo>
                  <a:close/>
                </a:path>
              </a:pathLst>
            </a:custGeom>
            <a:solidFill>
              <a:srgbClr val="FFFFFF"/>
            </a:solidFill>
          </p:spPr>
        </p:sp>
      </p:grpSp>
      <p:grpSp>
        <p:nvGrpSpPr>
          <p:cNvPr id="9" name="Group 9"/>
          <p:cNvGrpSpPr/>
          <p:nvPr/>
        </p:nvGrpSpPr>
        <p:grpSpPr>
          <a:xfrm>
            <a:off x="12382500" y="4095750"/>
            <a:ext cx="5657850" cy="5657850"/>
            <a:chOff x="0" y="0"/>
            <a:chExt cx="6350000" cy="6350000"/>
          </a:xfrm>
        </p:grpSpPr>
        <p:sp>
          <p:nvSpPr>
            <p:cNvPr id="10" name="Freeform 10"/>
            <p:cNvSpPr/>
            <p:nvPr/>
          </p:nvSpPr>
          <p:spPr>
            <a:xfrm>
              <a:off x="0" y="0"/>
              <a:ext cx="6350000" cy="6350000"/>
            </a:xfrm>
            <a:custGeom>
              <a:avLst/>
              <a:gdLst/>
              <a:ahLst/>
              <a:cxnLst/>
              <a:rect l="l" t="t" r="r" b="b"/>
              <a:pathLst>
                <a:path w="6350000" h="6350000">
                  <a:moveTo>
                    <a:pt x="1324610" y="0"/>
                  </a:moveTo>
                  <a:lnTo>
                    <a:pt x="0" y="0"/>
                  </a:lnTo>
                  <a:lnTo>
                    <a:pt x="0" y="5025390"/>
                  </a:lnTo>
                  <a:lnTo>
                    <a:pt x="1324610" y="6350000"/>
                  </a:lnTo>
                  <a:lnTo>
                    <a:pt x="6350000" y="6350000"/>
                  </a:lnTo>
                  <a:lnTo>
                    <a:pt x="6350000" y="0"/>
                  </a:lnTo>
                  <a:lnTo>
                    <a:pt x="1324610" y="0"/>
                  </a:lnTo>
                  <a:lnTo>
                    <a:pt x="1324610" y="0"/>
                  </a:lnTo>
                  <a:close/>
                </a:path>
              </a:pathLst>
            </a:custGeom>
            <a:solidFill>
              <a:srgbClr val="FFFFFF"/>
            </a:solidFill>
          </p:spPr>
        </p:sp>
      </p:grpSp>
      <p:sp>
        <p:nvSpPr>
          <p:cNvPr id="12" name="TextBox 12"/>
          <p:cNvSpPr txBox="1"/>
          <p:nvPr/>
        </p:nvSpPr>
        <p:spPr>
          <a:xfrm>
            <a:off x="3349624" y="1126190"/>
            <a:ext cx="7242175" cy="1289905"/>
          </a:xfrm>
          <a:prstGeom prst="rect">
            <a:avLst/>
          </a:prstGeom>
        </p:spPr>
        <p:txBody>
          <a:bodyPr wrap="square" lIns="0" tIns="0" rIns="0" bIns="0" rtlCol="0" anchor="t">
            <a:spAutoFit/>
          </a:bodyPr>
          <a:lstStyle/>
          <a:p>
            <a:pPr algn="ctr">
              <a:lnSpc>
                <a:spcPts val="11007"/>
              </a:lnSpc>
            </a:pPr>
            <a:r>
              <a:rPr lang="en-US" sz="7862" dirty="0" err="1">
                <a:solidFill>
                  <a:srgbClr val="FFFFFF"/>
                </a:solidFill>
                <a:latin typeface="Aileron Heavy"/>
              </a:rPr>
              <a:t>Hersteltips</a:t>
            </a:r>
            <a:r>
              <a:rPr lang="en-US" sz="7862" dirty="0">
                <a:solidFill>
                  <a:srgbClr val="FFFFFF"/>
                </a:solidFill>
                <a:latin typeface="Aileron Heavy"/>
              </a:rPr>
              <a:t> II</a:t>
            </a:r>
          </a:p>
        </p:txBody>
      </p:sp>
      <p:sp>
        <p:nvSpPr>
          <p:cNvPr id="13" name="Tekstvak 12">
            <a:extLst>
              <a:ext uri="{FF2B5EF4-FFF2-40B4-BE49-F238E27FC236}">
                <a16:creationId xmlns:a16="http://schemas.microsoft.com/office/drawing/2014/main" id="{4DE50135-2F7E-D74E-B70F-A236BA480BE6}"/>
              </a:ext>
            </a:extLst>
          </p:cNvPr>
          <p:cNvSpPr txBox="1"/>
          <p:nvPr/>
        </p:nvSpPr>
        <p:spPr>
          <a:xfrm>
            <a:off x="6657975" y="5143500"/>
            <a:ext cx="5105400" cy="4585871"/>
          </a:xfrm>
          <a:prstGeom prst="rect">
            <a:avLst/>
          </a:prstGeom>
          <a:noFill/>
        </p:spPr>
        <p:txBody>
          <a:bodyPr wrap="square" rtlCol="0">
            <a:spAutoFit/>
          </a:bodyPr>
          <a:lstStyle/>
          <a:p>
            <a:r>
              <a:rPr lang="nl-NL" sz="4000" dirty="0">
                <a:ln w="0"/>
                <a:solidFill>
                  <a:schemeClr val="accent2"/>
                </a:solidFill>
                <a:effectLst>
                  <a:outerShdw blurRad="38100" dist="19050" dir="2700000" algn="tl" rotWithShape="0">
                    <a:schemeClr val="dk1">
                      <a:alpha val="40000"/>
                    </a:schemeClr>
                  </a:outerShdw>
                </a:effectLst>
              </a:rPr>
              <a:t>Fysiek</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Herken stresssignalen en herstel</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Powernap (10-20 min)</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Beweging (30 min per dag)</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Voldoende kwalitatieve slaap</a:t>
            </a:r>
          </a:p>
          <a:p>
            <a:pPr marL="457200" indent="-457200">
              <a:buFont typeface="Wingdings" pitchFamily="2" charset="2"/>
              <a:buChar char="Ø"/>
            </a:pPr>
            <a:endParaRPr lang="nl-NL" sz="2800" dirty="0">
              <a:ln w="0"/>
              <a:solidFill>
                <a:schemeClr val="accent2"/>
              </a:solidFill>
              <a:effectLst>
                <a:outerShdw blurRad="38100" dist="19050" dir="2700000" algn="tl" rotWithShape="0">
                  <a:schemeClr val="dk1">
                    <a:alpha val="40000"/>
                  </a:schemeClr>
                </a:outerShdw>
              </a:effectLst>
            </a:endParaRPr>
          </a:p>
          <a:p>
            <a:endParaRPr lang="nl-NL" sz="2800" dirty="0">
              <a:ln w="0"/>
              <a:solidFill>
                <a:schemeClr val="accent2"/>
              </a:solidFill>
              <a:effectLst>
                <a:outerShdw blurRad="38100" dist="19050" dir="2700000" algn="tl" rotWithShape="0">
                  <a:schemeClr val="dk1">
                    <a:alpha val="40000"/>
                  </a:schemeClr>
                </a:outerShdw>
              </a:effectLst>
            </a:endParaRPr>
          </a:p>
          <a:p>
            <a:endParaRPr lang="nl-NL" sz="2800" dirty="0">
              <a:ln w="0"/>
              <a:solidFill>
                <a:schemeClr val="accent2"/>
              </a:solidFill>
              <a:effectLst>
                <a:outerShdw blurRad="38100" dist="19050" dir="2700000" algn="tl" rotWithShape="0">
                  <a:schemeClr val="dk1">
                    <a:alpha val="40000"/>
                  </a:schemeClr>
                </a:outerShdw>
              </a:effectLst>
            </a:endParaRPr>
          </a:p>
          <a:p>
            <a:pPr algn="ctr"/>
            <a:endParaRPr lang="nl-NL" sz="2800" dirty="0">
              <a:ln w="0"/>
              <a:solidFill>
                <a:schemeClr val="accent2"/>
              </a:solidFill>
              <a:effectLst>
                <a:outerShdw blurRad="38100" dist="19050" dir="2700000" algn="tl" rotWithShape="0">
                  <a:schemeClr val="dk1">
                    <a:alpha val="40000"/>
                  </a:schemeClr>
                </a:outerShdw>
              </a:effectLst>
            </a:endParaRPr>
          </a:p>
        </p:txBody>
      </p:sp>
      <p:sp>
        <p:nvSpPr>
          <p:cNvPr id="14" name="Tekstvak 13">
            <a:extLst>
              <a:ext uri="{FF2B5EF4-FFF2-40B4-BE49-F238E27FC236}">
                <a16:creationId xmlns:a16="http://schemas.microsoft.com/office/drawing/2014/main" id="{08A8C75B-A0E4-C944-B513-5B5C05F7BA20}"/>
              </a:ext>
            </a:extLst>
          </p:cNvPr>
          <p:cNvSpPr txBox="1"/>
          <p:nvPr/>
        </p:nvSpPr>
        <p:spPr>
          <a:xfrm>
            <a:off x="688975" y="5349563"/>
            <a:ext cx="5105400" cy="2862322"/>
          </a:xfrm>
          <a:prstGeom prst="rect">
            <a:avLst/>
          </a:prstGeom>
          <a:noFill/>
        </p:spPr>
        <p:txBody>
          <a:bodyPr wrap="square" rtlCol="0">
            <a:spAutoFit/>
          </a:bodyPr>
          <a:lstStyle/>
          <a:p>
            <a:r>
              <a:rPr lang="nl-NL" sz="4000" dirty="0">
                <a:ln w="0"/>
                <a:solidFill>
                  <a:schemeClr val="accent2"/>
                </a:solidFill>
                <a:effectLst>
                  <a:outerShdw blurRad="38100" dist="19050" dir="2700000" algn="tl" rotWithShape="0">
                    <a:schemeClr val="dk1">
                      <a:alpha val="40000"/>
                    </a:schemeClr>
                  </a:outerShdw>
                </a:effectLst>
              </a:rPr>
              <a:t>Cafeïne &amp; Alcohol</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Stoppen na 14.00u</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Geen slaapmutsje</a:t>
            </a:r>
          </a:p>
          <a:p>
            <a:endParaRPr lang="nl-NL" sz="2800" dirty="0">
              <a:ln w="0"/>
              <a:solidFill>
                <a:schemeClr val="accent2"/>
              </a:solidFill>
              <a:effectLst>
                <a:outerShdw blurRad="38100" dist="19050" dir="2700000" algn="tl" rotWithShape="0">
                  <a:schemeClr val="dk1">
                    <a:alpha val="40000"/>
                  </a:schemeClr>
                </a:outerShdw>
              </a:effectLst>
            </a:endParaRPr>
          </a:p>
          <a:p>
            <a:endParaRPr lang="nl-NL" sz="2800" dirty="0">
              <a:ln w="0"/>
              <a:solidFill>
                <a:schemeClr val="accent2"/>
              </a:solidFill>
              <a:effectLst>
                <a:outerShdw blurRad="38100" dist="19050" dir="2700000" algn="tl" rotWithShape="0">
                  <a:schemeClr val="dk1">
                    <a:alpha val="40000"/>
                  </a:schemeClr>
                </a:outerShdw>
              </a:effectLst>
            </a:endParaRPr>
          </a:p>
          <a:p>
            <a:pPr algn="ctr"/>
            <a:endParaRPr lang="nl-NL" sz="2800" dirty="0">
              <a:ln w="0"/>
              <a:solidFill>
                <a:schemeClr val="accent2"/>
              </a:solidFill>
              <a:effectLst>
                <a:outerShdw blurRad="38100" dist="19050" dir="2700000" algn="tl" rotWithShape="0">
                  <a:schemeClr val="dk1">
                    <a:alpha val="40000"/>
                  </a:schemeClr>
                </a:outerShdw>
              </a:effectLst>
            </a:endParaRPr>
          </a:p>
        </p:txBody>
      </p:sp>
      <p:sp>
        <p:nvSpPr>
          <p:cNvPr id="15" name="Tekstvak 14">
            <a:extLst>
              <a:ext uri="{FF2B5EF4-FFF2-40B4-BE49-F238E27FC236}">
                <a16:creationId xmlns:a16="http://schemas.microsoft.com/office/drawing/2014/main" id="{CCBA9C70-54FE-5140-BE97-CC504B867AB6}"/>
              </a:ext>
            </a:extLst>
          </p:cNvPr>
          <p:cNvSpPr txBox="1"/>
          <p:nvPr/>
        </p:nvSpPr>
        <p:spPr>
          <a:xfrm>
            <a:off x="12769850" y="5098312"/>
            <a:ext cx="5105400" cy="4955203"/>
          </a:xfrm>
          <a:prstGeom prst="rect">
            <a:avLst/>
          </a:prstGeom>
          <a:noFill/>
        </p:spPr>
        <p:txBody>
          <a:bodyPr wrap="square" rtlCol="0">
            <a:spAutoFit/>
          </a:bodyPr>
          <a:lstStyle/>
          <a:p>
            <a:r>
              <a:rPr lang="nl-NL" sz="4000" dirty="0">
                <a:ln w="0"/>
                <a:solidFill>
                  <a:schemeClr val="accent2"/>
                </a:solidFill>
                <a:effectLst>
                  <a:outerShdw blurRad="38100" dist="19050" dir="2700000" algn="tl" rotWithShape="0">
                    <a:schemeClr val="dk1">
                      <a:alpha val="40000"/>
                    </a:schemeClr>
                  </a:outerShdw>
                </a:effectLst>
              </a:rPr>
              <a:t>Bespreek met je leidinggevende</a:t>
            </a:r>
          </a:p>
          <a:p>
            <a:endParaRPr lang="nl-NL" sz="4000" dirty="0">
              <a:ln w="0"/>
              <a:solidFill>
                <a:schemeClr val="accent2"/>
              </a:solidFill>
              <a:effectLst>
                <a:outerShdw blurRad="38100" dist="19050" dir="2700000" algn="tl" rotWithShape="0">
                  <a:schemeClr val="dk1">
                    <a:alpha val="40000"/>
                  </a:schemeClr>
                </a:outerShdw>
              </a:effectLst>
            </a:endParaRPr>
          </a:p>
          <a:p>
            <a:r>
              <a:rPr lang="nl-NL" sz="2800" dirty="0">
                <a:ln w="0"/>
                <a:solidFill>
                  <a:schemeClr val="accent2"/>
                </a:solidFill>
                <a:effectLst>
                  <a:outerShdw blurRad="38100" dist="19050" dir="2700000" algn="tl" rotWithShape="0">
                    <a:schemeClr val="dk1">
                      <a:alpha val="40000"/>
                    </a:schemeClr>
                  </a:outerShdw>
                </a:effectLst>
              </a:rPr>
              <a:t>Herstelbehoefte is persoonlijk, hangt af van aanleg, omstandigheden, soort werk en levensfase.</a:t>
            </a:r>
          </a:p>
          <a:p>
            <a:endParaRPr lang="nl-NL" sz="2800" dirty="0">
              <a:ln w="0"/>
              <a:solidFill>
                <a:schemeClr val="accent2"/>
              </a:solidFill>
              <a:effectLst>
                <a:outerShdw blurRad="38100" dist="19050" dir="2700000" algn="tl" rotWithShape="0">
                  <a:schemeClr val="dk1">
                    <a:alpha val="40000"/>
                  </a:schemeClr>
                </a:outerShdw>
              </a:effectLst>
            </a:endParaRPr>
          </a:p>
          <a:p>
            <a:endParaRPr lang="nl-NL" sz="2800" dirty="0">
              <a:ln w="0"/>
              <a:solidFill>
                <a:schemeClr val="accent2"/>
              </a:solidFill>
              <a:effectLst>
                <a:outerShdw blurRad="38100" dist="19050" dir="2700000" algn="tl" rotWithShape="0">
                  <a:schemeClr val="dk1">
                    <a:alpha val="40000"/>
                  </a:schemeClr>
                </a:outerShdw>
              </a:effectLst>
            </a:endParaRPr>
          </a:p>
          <a:p>
            <a:endParaRPr lang="nl-NL" sz="2800" dirty="0">
              <a:ln w="0"/>
              <a:solidFill>
                <a:schemeClr val="accent2"/>
              </a:solidFill>
              <a:effectLst>
                <a:outerShdw blurRad="38100" dist="19050" dir="2700000" algn="tl" rotWithShape="0">
                  <a:schemeClr val="dk1">
                    <a:alpha val="40000"/>
                  </a:schemeClr>
                </a:outerShdw>
              </a:effectLst>
            </a:endParaRPr>
          </a:p>
        </p:txBody>
      </p:sp>
      <p:pic>
        <p:nvPicPr>
          <p:cNvPr id="4" name="Afbeelding 3" descr="Afbeelding met tekst&#10;&#10;Automatisch gegenereerde beschrijving">
            <a:extLst>
              <a:ext uri="{FF2B5EF4-FFF2-40B4-BE49-F238E27FC236}">
                <a16:creationId xmlns:a16="http://schemas.microsoft.com/office/drawing/2014/main" id="{5CD25309-E2C0-01A1-10A8-E75582C1C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309862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12" b="7812"/>
          <a:stretch>
            <a:fillRect/>
          </a:stretch>
        </p:blipFill>
        <p:spPr>
          <a:xfrm>
            <a:off x="0" y="0"/>
            <a:ext cx="18288000" cy="10287000"/>
          </a:xfrm>
          <a:prstGeom prst="rect">
            <a:avLst/>
          </a:prstGeom>
        </p:spPr>
      </p:pic>
      <p:grpSp>
        <p:nvGrpSpPr>
          <p:cNvPr id="5" name="Group 5"/>
          <p:cNvGrpSpPr/>
          <p:nvPr/>
        </p:nvGrpSpPr>
        <p:grpSpPr>
          <a:xfrm>
            <a:off x="412750" y="4095750"/>
            <a:ext cx="5657850" cy="5657850"/>
            <a:chOff x="0" y="0"/>
            <a:chExt cx="6350000" cy="6350000"/>
          </a:xfrm>
        </p:grpSpPr>
        <p:sp>
          <p:nvSpPr>
            <p:cNvPr id="6" name="Freeform 6"/>
            <p:cNvSpPr/>
            <p:nvPr/>
          </p:nvSpPr>
          <p:spPr>
            <a:xfrm>
              <a:off x="0" y="0"/>
              <a:ext cx="6350000" cy="6350000"/>
            </a:xfrm>
            <a:custGeom>
              <a:avLst/>
              <a:gdLst/>
              <a:ahLst/>
              <a:cxnLst/>
              <a:rect l="l" t="t" r="r" b="b"/>
              <a:pathLst>
                <a:path w="6350000" h="6350000">
                  <a:moveTo>
                    <a:pt x="1324610" y="0"/>
                  </a:moveTo>
                  <a:lnTo>
                    <a:pt x="0" y="0"/>
                  </a:lnTo>
                  <a:lnTo>
                    <a:pt x="0" y="5025390"/>
                  </a:lnTo>
                  <a:lnTo>
                    <a:pt x="1324610" y="6350000"/>
                  </a:lnTo>
                  <a:lnTo>
                    <a:pt x="6350000" y="6350000"/>
                  </a:lnTo>
                  <a:lnTo>
                    <a:pt x="6350000" y="0"/>
                  </a:lnTo>
                  <a:lnTo>
                    <a:pt x="1324610" y="0"/>
                  </a:lnTo>
                  <a:lnTo>
                    <a:pt x="1324610" y="0"/>
                  </a:lnTo>
                  <a:close/>
                </a:path>
              </a:pathLst>
            </a:custGeom>
            <a:solidFill>
              <a:srgbClr val="FFFFFF"/>
            </a:solidFill>
          </p:spPr>
        </p:sp>
      </p:grpSp>
      <p:grpSp>
        <p:nvGrpSpPr>
          <p:cNvPr id="7" name="Group 7"/>
          <p:cNvGrpSpPr/>
          <p:nvPr/>
        </p:nvGrpSpPr>
        <p:grpSpPr>
          <a:xfrm>
            <a:off x="6381750" y="4095750"/>
            <a:ext cx="5657850" cy="5657850"/>
            <a:chOff x="0" y="0"/>
            <a:chExt cx="6350000" cy="6350000"/>
          </a:xfrm>
        </p:grpSpPr>
        <p:sp>
          <p:nvSpPr>
            <p:cNvPr id="8" name="Freeform 8"/>
            <p:cNvSpPr/>
            <p:nvPr/>
          </p:nvSpPr>
          <p:spPr>
            <a:xfrm>
              <a:off x="0" y="0"/>
              <a:ext cx="6350000" cy="6350000"/>
            </a:xfrm>
            <a:custGeom>
              <a:avLst/>
              <a:gdLst/>
              <a:ahLst/>
              <a:cxnLst/>
              <a:rect l="l" t="t" r="r" b="b"/>
              <a:pathLst>
                <a:path w="6350000" h="6350000">
                  <a:moveTo>
                    <a:pt x="1324610" y="0"/>
                  </a:moveTo>
                  <a:lnTo>
                    <a:pt x="0" y="0"/>
                  </a:lnTo>
                  <a:lnTo>
                    <a:pt x="0" y="5025390"/>
                  </a:lnTo>
                  <a:lnTo>
                    <a:pt x="1324610" y="6350000"/>
                  </a:lnTo>
                  <a:lnTo>
                    <a:pt x="6350000" y="6350000"/>
                  </a:lnTo>
                  <a:lnTo>
                    <a:pt x="6350000" y="0"/>
                  </a:lnTo>
                  <a:lnTo>
                    <a:pt x="1324610" y="0"/>
                  </a:lnTo>
                  <a:lnTo>
                    <a:pt x="1324610" y="0"/>
                  </a:lnTo>
                  <a:close/>
                </a:path>
              </a:pathLst>
            </a:custGeom>
            <a:solidFill>
              <a:srgbClr val="FFFFFF"/>
            </a:solidFill>
          </p:spPr>
        </p:sp>
      </p:grpSp>
      <p:grpSp>
        <p:nvGrpSpPr>
          <p:cNvPr id="9" name="Group 9"/>
          <p:cNvGrpSpPr/>
          <p:nvPr/>
        </p:nvGrpSpPr>
        <p:grpSpPr>
          <a:xfrm>
            <a:off x="12382500" y="4095750"/>
            <a:ext cx="5657850" cy="5657850"/>
            <a:chOff x="0" y="0"/>
            <a:chExt cx="6350000" cy="6350000"/>
          </a:xfrm>
        </p:grpSpPr>
        <p:sp>
          <p:nvSpPr>
            <p:cNvPr id="10" name="Freeform 10"/>
            <p:cNvSpPr/>
            <p:nvPr/>
          </p:nvSpPr>
          <p:spPr>
            <a:xfrm>
              <a:off x="0" y="0"/>
              <a:ext cx="6350000" cy="6350000"/>
            </a:xfrm>
            <a:custGeom>
              <a:avLst/>
              <a:gdLst/>
              <a:ahLst/>
              <a:cxnLst/>
              <a:rect l="l" t="t" r="r" b="b"/>
              <a:pathLst>
                <a:path w="6350000" h="6350000">
                  <a:moveTo>
                    <a:pt x="1324610" y="0"/>
                  </a:moveTo>
                  <a:lnTo>
                    <a:pt x="0" y="0"/>
                  </a:lnTo>
                  <a:lnTo>
                    <a:pt x="0" y="5025390"/>
                  </a:lnTo>
                  <a:lnTo>
                    <a:pt x="1324610" y="6350000"/>
                  </a:lnTo>
                  <a:lnTo>
                    <a:pt x="6350000" y="6350000"/>
                  </a:lnTo>
                  <a:lnTo>
                    <a:pt x="6350000" y="0"/>
                  </a:lnTo>
                  <a:lnTo>
                    <a:pt x="1324610" y="0"/>
                  </a:lnTo>
                  <a:lnTo>
                    <a:pt x="1324610" y="0"/>
                  </a:lnTo>
                  <a:close/>
                </a:path>
              </a:pathLst>
            </a:custGeom>
            <a:solidFill>
              <a:srgbClr val="FFFFFF"/>
            </a:solidFill>
          </p:spPr>
        </p:sp>
      </p:grpSp>
      <p:sp>
        <p:nvSpPr>
          <p:cNvPr id="12" name="TextBox 12"/>
          <p:cNvSpPr txBox="1"/>
          <p:nvPr/>
        </p:nvSpPr>
        <p:spPr>
          <a:xfrm>
            <a:off x="3349624" y="1126190"/>
            <a:ext cx="7242175" cy="1289905"/>
          </a:xfrm>
          <a:prstGeom prst="rect">
            <a:avLst/>
          </a:prstGeom>
        </p:spPr>
        <p:txBody>
          <a:bodyPr wrap="square" lIns="0" tIns="0" rIns="0" bIns="0" rtlCol="0" anchor="t">
            <a:spAutoFit/>
          </a:bodyPr>
          <a:lstStyle/>
          <a:p>
            <a:pPr algn="ctr">
              <a:lnSpc>
                <a:spcPts val="11007"/>
              </a:lnSpc>
            </a:pPr>
            <a:r>
              <a:rPr lang="en-US" sz="7862" dirty="0" err="1">
                <a:solidFill>
                  <a:srgbClr val="FFFFFF"/>
                </a:solidFill>
                <a:latin typeface="Aileron Heavy"/>
              </a:rPr>
              <a:t>Hersteltips</a:t>
            </a:r>
            <a:r>
              <a:rPr lang="en-US" sz="7862" dirty="0">
                <a:solidFill>
                  <a:srgbClr val="FFFFFF"/>
                </a:solidFill>
                <a:latin typeface="Aileron Heavy"/>
              </a:rPr>
              <a:t> II</a:t>
            </a:r>
          </a:p>
        </p:txBody>
      </p:sp>
      <p:sp>
        <p:nvSpPr>
          <p:cNvPr id="13" name="Tekstvak 12">
            <a:extLst>
              <a:ext uri="{FF2B5EF4-FFF2-40B4-BE49-F238E27FC236}">
                <a16:creationId xmlns:a16="http://schemas.microsoft.com/office/drawing/2014/main" id="{4DE50135-2F7E-D74E-B70F-A236BA480BE6}"/>
              </a:ext>
            </a:extLst>
          </p:cNvPr>
          <p:cNvSpPr txBox="1"/>
          <p:nvPr/>
        </p:nvSpPr>
        <p:spPr>
          <a:xfrm>
            <a:off x="6657975" y="5143500"/>
            <a:ext cx="5105400" cy="4585871"/>
          </a:xfrm>
          <a:prstGeom prst="rect">
            <a:avLst/>
          </a:prstGeom>
          <a:noFill/>
        </p:spPr>
        <p:txBody>
          <a:bodyPr wrap="square" rtlCol="0">
            <a:spAutoFit/>
          </a:bodyPr>
          <a:lstStyle/>
          <a:p>
            <a:r>
              <a:rPr lang="nl-NL" sz="4000" dirty="0">
                <a:ln w="0"/>
                <a:solidFill>
                  <a:schemeClr val="accent2"/>
                </a:solidFill>
                <a:effectLst>
                  <a:outerShdw blurRad="38100" dist="19050" dir="2700000" algn="tl" rotWithShape="0">
                    <a:schemeClr val="dk1">
                      <a:alpha val="40000"/>
                    </a:schemeClr>
                  </a:outerShdw>
                </a:effectLst>
              </a:rPr>
              <a:t>Fysiek</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Herken stresssignalen en herstel</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Powernap (10-20 min)</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Beweging (30 min per dag)</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Voldoende kwalitatieve slaap</a:t>
            </a:r>
          </a:p>
          <a:p>
            <a:pPr marL="457200" indent="-457200">
              <a:buFont typeface="Wingdings" pitchFamily="2" charset="2"/>
              <a:buChar char="Ø"/>
            </a:pPr>
            <a:endParaRPr lang="nl-NL" sz="2800" dirty="0">
              <a:ln w="0"/>
              <a:solidFill>
                <a:schemeClr val="accent2"/>
              </a:solidFill>
              <a:effectLst>
                <a:outerShdw blurRad="38100" dist="19050" dir="2700000" algn="tl" rotWithShape="0">
                  <a:schemeClr val="dk1">
                    <a:alpha val="40000"/>
                  </a:schemeClr>
                </a:outerShdw>
              </a:effectLst>
            </a:endParaRPr>
          </a:p>
          <a:p>
            <a:endParaRPr lang="nl-NL" sz="2800" dirty="0">
              <a:ln w="0"/>
              <a:solidFill>
                <a:schemeClr val="accent2"/>
              </a:solidFill>
              <a:effectLst>
                <a:outerShdw blurRad="38100" dist="19050" dir="2700000" algn="tl" rotWithShape="0">
                  <a:schemeClr val="dk1">
                    <a:alpha val="40000"/>
                  </a:schemeClr>
                </a:outerShdw>
              </a:effectLst>
            </a:endParaRPr>
          </a:p>
          <a:p>
            <a:endParaRPr lang="nl-NL" sz="2800" dirty="0">
              <a:ln w="0"/>
              <a:solidFill>
                <a:schemeClr val="accent2"/>
              </a:solidFill>
              <a:effectLst>
                <a:outerShdw blurRad="38100" dist="19050" dir="2700000" algn="tl" rotWithShape="0">
                  <a:schemeClr val="dk1">
                    <a:alpha val="40000"/>
                  </a:schemeClr>
                </a:outerShdw>
              </a:effectLst>
            </a:endParaRPr>
          </a:p>
          <a:p>
            <a:pPr algn="ctr"/>
            <a:endParaRPr lang="nl-NL" sz="2800" dirty="0">
              <a:ln w="0"/>
              <a:solidFill>
                <a:schemeClr val="accent2"/>
              </a:solidFill>
              <a:effectLst>
                <a:outerShdw blurRad="38100" dist="19050" dir="2700000" algn="tl" rotWithShape="0">
                  <a:schemeClr val="dk1">
                    <a:alpha val="40000"/>
                  </a:schemeClr>
                </a:outerShdw>
              </a:effectLst>
            </a:endParaRPr>
          </a:p>
        </p:txBody>
      </p:sp>
      <p:sp>
        <p:nvSpPr>
          <p:cNvPr id="14" name="Tekstvak 13">
            <a:extLst>
              <a:ext uri="{FF2B5EF4-FFF2-40B4-BE49-F238E27FC236}">
                <a16:creationId xmlns:a16="http://schemas.microsoft.com/office/drawing/2014/main" id="{08A8C75B-A0E4-C944-B513-5B5C05F7BA20}"/>
              </a:ext>
            </a:extLst>
          </p:cNvPr>
          <p:cNvSpPr txBox="1"/>
          <p:nvPr/>
        </p:nvSpPr>
        <p:spPr>
          <a:xfrm>
            <a:off x="688975" y="5349563"/>
            <a:ext cx="5105400" cy="2862322"/>
          </a:xfrm>
          <a:prstGeom prst="rect">
            <a:avLst/>
          </a:prstGeom>
          <a:noFill/>
        </p:spPr>
        <p:txBody>
          <a:bodyPr wrap="square" rtlCol="0">
            <a:spAutoFit/>
          </a:bodyPr>
          <a:lstStyle/>
          <a:p>
            <a:r>
              <a:rPr lang="nl-NL" sz="4000" dirty="0">
                <a:ln w="0"/>
                <a:solidFill>
                  <a:schemeClr val="accent2"/>
                </a:solidFill>
                <a:effectLst>
                  <a:outerShdw blurRad="38100" dist="19050" dir="2700000" algn="tl" rotWithShape="0">
                    <a:schemeClr val="dk1">
                      <a:alpha val="40000"/>
                    </a:schemeClr>
                  </a:outerShdw>
                </a:effectLst>
              </a:rPr>
              <a:t>Cafeïne &amp; Alcohol</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Stoppen na 14.00u</a:t>
            </a:r>
          </a:p>
          <a:p>
            <a:pPr marL="457200" indent="-457200">
              <a:buFont typeface="Wingdings" pitchFamily="2" charset="2"/>
              <a:buChar char="Ø"/>
            </a:pPr>
            <a:r>
              <a:rPr lang="nl-NL" sz="2800" dirty="0">
                <a:ln w="0"/>
                <a:solidFill>
                  <a:schemeClr val="accent2"/>
                </a:solidFill>
                <a:effectLst>
                  <a:outerShdw blurRad="38100" dist="19050" dir="2700000" algn="tl" rotWithShape="0">
                    <a:schemeClr val="dk1">
                      <a:alpha val="40000"/>
                    </a:schemeClr>
                  </a:outerShdw>
                </a:effectLst>
              </a:rPr>
              <a:t>Geen slaapmutsje</a:t>
            </a:r>
          </a:p>
          <a:p>
            <a:endParaRPr lang="nl-NL" sz="2800" dirty="0">
              <a:ln w="0"/>
              <a:solidFill>
                <a:schemeClr val="accent2"/>
              </a:solidFill>
              <a:effectLst>
                <a:outerShdw blurRad="38100" dist="19050" dir="2700000" algn="tl" rotWithShape="0">
                  <a:schemeClr val="dk1">
                    <a:alpha val="40000"/>
                  </a:schemeClr>
                </a:outerShdw>
              </a:effectLst>
            </a:endParaRPr>
          </a:p>
          <a:p>
            <a:endParaRPr lang="nl-NL" sz="2800" dirty="0">
              <a:ln w="0"/>
              <a:solidFill>
                <a:schemeClr val="accent2"/>
              </a:solidFill>
              <a:effectLst>
                <a:outerShdw blurRad="38100" dist="19050" dir="2700000" algn="tl" rotWithShape="0">
                  <a:schemeClr val="dk1">
                    <a:alpha val="40000"/>
                  </a:schemeClr>
                </a:outerShdw>
              </a:effectLst>
            </a:endParaRPr>
          </a:p>
          <a:p>
            <a:pPr algn="ctr"/>
            <a:endParaRPr lang="nl-NL" sz="2800" dirty="0">
              <a:ln w="0"/>
              <a:solidFill>
                <a:schemeClr val="accent2"/>
              </a:solidFill>
              <a:effectLst>
                <a:outerShdw blurRad="38100" dist="19050" dir="2700000" algn="tl" rotWithShape="0">
                  <a:schemeClr val="dk1">
                    <a:alpha val="40000"/>
                  </a:schemeClr>
                </a:outerShdw>
              </a:effectLst>
            </a:endParaRPr>
          </a:p>
        </p:txBody>
      </p:sp>
      <p:sp>
        <p:nvSpPr>
          <p:cNvPr id="15" name="Tekstvak 14">
            <a:extLst>
              <a:ext uri="{FF2B5EF4-FFF2-40B4-BE49-F238E27FC236}">
                <a16:creationId xmlns:a16="http://schemas.microsoft.com/office/drawing/2014/main" id="{CCBA9C70-54FE-5140-BE97-CC504B867AB6}"/>
              </a:ext>
            </a:extLst>
          </p:cNvPr>
          <p:cNvSpPr txBox="1"/>
          <p:nvPr/>
        </p:nvSpPr>
        <p:spPr>
          <a:xfrm>
            <a:off x="12769850" y="5098312"/>
            <a:ext cx="5105400" cy="4955203"/>
          </a:xfrm>
          <a:prstGeom prst="rect">
            <a:avLst/>
          </a:prstGeom>
          <a:noFill/>
        </p:spPr>
        <p:txBody>
          <a:bodyPr wrap="square" rtlCol="0">
            <a:spAutoFit/>
          </a:bodyPr>
          <a:lstStyle/>
          <a:p>
            <a:r>
              <a:rPr lang="nl-NL" sz="4000" dirty="0">
                <a:ln w="0"/>
                <a:solidFill>
                  <a:schemeClr val="accent2"/>
                </a:solidFill>
                <a:effectLst>
                  <a:outerShdw blurRad="38100" dist="19050" dir="2700000" algn="tl" rotWithShape="0">
                    <a:schemeClr val="dk1">
                      <a:alpha val="40000"/>
                    </a:schemeClr>
                  </a:outerShdw>
                </a:effectLst>
              </a:rPr>
              <a:t>Bespreek met je leidinggevende</a:t>
            </a:r>
          </a:p>
          <a:p>
            <a:endParaRPr lang="nl-NL" sz="4000" dirty="0">
              <a:ln w="0"/>
              <a:solidFill>
                <a:schemeClr val="accent2"/>
              </a:solidFill>
              <a:effectLst>
                <a:outerShdw blurRad="38100" dist="19050" dir="2700000" algn="tl" rotWithShape="0">
                  <a:schemeClr val="dk1">
                    <a:alpha val="40000"/>
                  </a:schemeClr>
                </a:outerShdw>
              </a:effectLst>
            </a:endParaRPr>
          </a:p>
          <a:p>
            <a:r>
              <a:rPr lang="nl-NL" sz="2800" dirty="0">
                <a:ln w="0"/>
                <a:solidFill>
                  <a:schemeClr val="accent2"/>
                </a:solidFill>
                <a:effectLst>
                  <a:outerShdw blurRad="38100" dist="19050" dir="2700000" algn="tl" rotWithShape="0">
                    <a:schemeClr val="dk1">
                      <a:alpha val="40000"/>
                    </a:schemeClr>
                  </a:outerShdw>
                </a:effectLst>
              </a:rPr>
              <a:t>Herstelbehoefte is persoonlijk, hangt af van aanleg, omstandigheden, soort werk en levensfase.</a:t>
            </a:r>
          </a:p>
          <a:p>
            <a:endParaRPr lang="nl-NL" sz="2800" dirty="0">
              <a:ln w="0"/>
              <a:solidFill>
                <a:schemeClr val="accent2"/>
              </a:solidFill>
              <a:effectLst>
                <a:outerShdw blurRad="38100" dist="19050" dir="2700000" algn="tl" rotWithShape="0">
                  <a:schemeClr val="dk1">
                    <a:alpha val="40000"/>
                  </a:schemeClr>
                </a:outerShdw>
              </a:effectLst>
            </a:endParaRPr>
          </a:p>
          <a:p>
            <a:endParaRPr lang="nl-NL" sz="2800" dirty="0">
              <a:ln w="0"/>
              <a:solidFill>
                <a:schemeClr val="accent2"/>
              </a:solidFill>
              <a:effectLst>
                <a:outerShdw blurRad="38100" dist="19050" dir="2700000" algn="tl" rotWithShape="0">
                  <a:schemeClr val="dk1">
                    <a:alpha val="40000"/>
                  </a:schemeClr>
                </a:outerShdw>
              </a:effectLst>
            </a:endParaRPr>
          </a:p>
          <a:p>
            <a:endParaRPr lang="nl-NL" sz="2800" dirty="0">
              <a:ln w="0"/>
              <a:solidFill>
                <a:schemeClr val="accent2"/>
              </a:solidFill>
              <a:effectLst>
                <a:outerShdw blurRad="38100" dist="19050" dir="2700000" algn="tl" rotWithShape="0">
                  <a:schemeClr val="dk1">
                    <a:alpha val="40000"/>
                  </a:schemeClr>
                </a:outerShdw>
              </a:effectLst>
            </a:endParaRPr>
          </a:p>
        </p:txBody>
      </p:sp>
      <p:pic>
        <p:nvPicPr>
          <p:cNvPr id="4" name="Afbeelding 3" descr="Afbeelding met tekst&#10;&#10;Automatisch gegenereerde beschrijving">
            <a:extLst>
              <a:ext uri="{FF2B5EF4-FFF2-40B4-BE49-F238E27FC236}">
                <a16:creationId xmlns:a16="http://schemas.microsoft.com/office/drawing/2014/main" id="{5CD25309-E2C0-01A1-10A8-E75582C1C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pic>
        <p:nvPicPr>
          <p:cNvPr id="11" name="Afbeelding 10" descr="Afbeelding met tafel&#10;&#10;Automatisch gegenereerde beschrijving">
            <a:extLst>
              <a:ext uri="{FF2B5EF4-FFF2-40B4-BE49-F238E27FC236}">
                <a16:creationId xmlns:a16="http://schemas.microsoft.com/office/drawing/2014/main" id="{FFC6D6C2-5983-49F2-7C21-4973AAF16E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2363811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8338"/>
        </a:solidFill>
        <a:effectLst/>
      </p:bgPr>
    </p:bg>
    <p:spTree>
      <p:nvGrpSpPr>
        <p:cNvPr id="1" name=""/>
        <p:cNvGrpSpPr/>
        <p:nvPr/>
      </p:nvGrpSpPr>
      <p:grpSpPr>
        <a:xfrm>
          <a:off x="0" y="0"/>
          <a:ext cx="0" cy="0"/>
          <a:chOff x="0" y="0"/>
          <a:chExt cx="0" cy="0"/>
        </a:xfrm>
      </p:grpSpPr>
      <p:sp>
        <p:nvSpPr>
          <p:cNvPr id="2" name="AutoShape 2"/>
          <p:cNvSpPr/>
          <p:nvPr/>
        </p:nvSpPr>
        <p:spPr>
          <a:xfrm rot="-5400000">
            <a:off x="15211384" y="-6092857"/>
            <a:ext cx="20651" cy="15201012"/>
          </a:xfrm>
          <a:prstGeom prst="rect">
            <a:avLst/>
          </a:prstGeom>
          <a:solidFill>
            <a:srgbClr val="F4F8F3"/>
          </a:solidFill>
        </p:spPr>
      </p:sp>
      <p:pic>
        <p:nvPicPr>
          <p:cNvPr id="3" name="Picture 3"/>
          <p:cNvPicPr>
            <a:picLocks noChangeAspect="1"/>
          </p:cNvPicPr>
          <p:nvPr/>
        </p:nvPicPr>
        <p:blipFill>
          <a:blip r:embed="rId3"/>
          <a:srcRect l="26896" r="4669"/>
          <a:stretch>
            <a:fillRect/>
          </a:stretch>
        </p:blipFill>
        <p:spPr>
          <a:xfrm>
            <a:off x="11303000" y="0"/>
            <a:ext cx="7416041" cy="10836795"/>
          </a:xfrm>
          <a:prstGeom prst="rect">
            <a:avLst/>
          </a:prstGeom>
        </p:spPr>
      </p:pic>
      <p:pic>
        <p:nvPicPr>
          <p:cNvPr id="4" name="Picture 4"/>
          <p:cNvPicPr>
            <a:picLocks noChangeAspect="1"/>
          </p:cNvPicPr>
          <p:nvPr/>
        </p:nvPicPr>
        <p:blipFill>
          <a:blip r:embed="rId4"/>
          <a:srcRect/>
          <a:stretch>
            <a:fillRect/>
          </a:stretch>
        </p:blipFill>
        <p:spPr>
          <a:xfrm>
            <a:off x="857250" y="482203"/>
            <a:ext cx="4342511" cy="2238064"/>
          </a:xfrm>
          <a:prstGeom prst="rect">
            <a:avLst/>
          </a:prstGeom>
        </p:spPr>
      </p:pic>
      <p:sp>
        <p:nvSpPr>
          <p:cNvPr id="5" name="TextBox 5"/>
          <p:cNvSpPr txBox="1"/>
          <p:nvPr/>
        </p:nvSpPr>
        <p:spPr>
          <a:xfrm>
            <a:off x="282871" y="6809911"/>
            <a:ext cx="11020129" cy="1812290"/>
          </a:xfrm>
          <a:prstGeom prst="rect">
            <a:avLst/>
          </a:prstGeom>
        </p:spPr>
        <p:txBody>
          <a:bodyPr lIns="0" tIns="0" rIns="0" bIns="0" rtlCol="0" anchor="t">
            <a:spAutoFit/>
          </a:bodyPr>
          <a:lstStyle/>
          <a:p>
            <a:pPr algn="ctr">
              <a:lnSpc>
                <a:spcPts val="3640"/>
              </a:lnSpc>
            </a:pPr>
            <a:r>
              <a:rPr lang="en-US" sz="2800" spc="420">
                <a:solidFill>
                  <a:srgbClr val="F4F8F3"/>
                </a:solidFill>
                <a:latin typeface="Montserrat Semi-Bold"/>
              </a:rPr>
              <a:t>BURNOUT PREVENTIE &amp; BEGELEIDING</a:t>
            </a:r>
          </a:p>
          <a:p>
            <a:pPr algn="ctr">
              <a:lnSpc>
                <a:spcPts val="3640"/>
              </a:lnSpc>
            </a:pPr>
            <a:r>
              <a:rPr lang="en-US" sz="2800" spc="420">
                <a:solidFill>
                  <a:srgbClr val="F4F8F3"/>
                </a:solidFill>
                <a:latin typeface="Montserrat Semi-Bold"/>
              </a:rPr>
              <a:t>WWW.BURNOUTPREVENTIENEDERLAND.NL</a:t>
            </a:r>
          </a:p>
          <a:p>
            <a:pPr algn="ctr">
              <a:lnSpc>
                <a:spcPts val="3640"/>
              </a:lnSpc>
            </a:pPr>
            <a:r>
              <a:rPr lang="en-US" sz="2800" spc="420">
                <a:solidFill>
                  <a:srgbClr val="F4F8F3"/>
                </a:solidFill>
                <a:latin typeface="Montserrat Semi-Bold"/>
              </a:rPr>
              <a:t>INFO@BPBMAIL.NL</a:t>
            </a:r>
          </a:p>
          <a:p>
            <a:pPr algn="ctr">
              <a:lnSpc>
                <a:spcPts val="3640"/>
              </a:lnSpc>
            </a:pPr>
            <a:endParaRPr lang="en-US" sz="2800" spc="420">
              <a:solidFill>
                <a:srgbClr val="F4F8F3"/>
              </a:solidFill>
              <a:latin typeface="Montserrat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077357" y="1"/>
            <a:ext cx="8210643" cy="10287000"/>
          </a:xfrm>
          <a:prstGeom prst="rect">
            <a:avLst/>
          </a:prstGeom>
          <a:solidFill>
            <a:srgbClr val="ED8338"/>
          </a:solidFill>
        </p:spPr>
      </p:sp>
      <p:sp>
        <p:nvSpPr>
          <p:cNvPr id="4" name="AutoShape 4"/>
          <p:cNvSpPr/>
          <p:nvPr/>
        </p:nvSpPr>
        <p:spPr>
          <a:xfrm rot="-5400000">
            <a:off x="5060435" y="-2861034"/>
            <a:ext cx="20651" cy="9476519"/>
          </a:xfrm>
          <a:prstGeom prst="rect">
            <a:avLst/>
          </a:prstGeom>
          <a:solidFill>
            <a:srgbClr val="9CAE94"/>
          </a:solidFill>
        </p:spPr>
      </p:sp>
      <p:pic>
        <p:nvPicPr>
          <p:cNvPr id="5" name="Picture 5"/>
          <p:cNvPicPr>
            <a:picLocks noChangeAspect="1"/>
          </p:cNvPicPr>
          <p:nvPr/>
        </p:nvPicPr>
        <p:blipFill>
          <a:blip r:embed="rId3"/>
          <a:srcRect/>
          <a:stretch>
            <a:fillRect/>
          </a:stretch>
        </p:blipFill>
        <p:spPr>
          <a:xfrm>
            <a:off x="0" y="3227"/>
            <a:ext cx="3055412" cy="2050945"/>
          </a:xfrm>
          <a:prstGeom prst="rect">
            <a:avLst/>
          </a:prstGeom>
        </p:spPr>
      </p:pic>
      <p:sp>
        <p:nvSpPr>
          <p:cNvPr id="7" name="Tekstvak 6">
            <a:extLst>
              <a:ext uri="{FF2B5EF4-FFF2-40B4-BE49-F238E27FC236}">
                <a16:creationId xmlns:a16="http://schemas.microsoft.com/office/drawing/2014/main" id="{2D0C54B2-3674-2E49-A20A-1DEEB08E18E3}"/>
              </a:ext>
            </a:extLst>
          </p:cNvPr>
          <p:cNvSpPr txBox="1"/>
          <p:nvPr/>
        </p:nvSpPr>
        <p:spPr>
          <a:xfrm>
            <a:off x="609599" y="800100"/>
            <a:ext cx="7848601" cy="6247864"/>
          </a:xfrm>
          <a:prstGeom prst="rect">
            <a:avLst/>
          </a:prstGeom>
          <a:noFill/>
        </p:spPr>
        <p:txBody>
          <a:bodyPr wrap="square" rtlCol="0">
            <a:spAutoFit/>
          </a:bodyPr>
          <a:lstStyle/>
          <a:p>
            <a:r>
              <a:rPr lang="nl-NL" sz="4800" b="1" dirty="0"/>
              <a:t>Programma</a:t>
            </a:r>
          </a:p>
          <a:p>
            <a:endParaRPr lang="nl-NL" sz="4400" dirty="0"/>
          </a:p>
          <a:p>
            <a:r>
              <a:rPr lang="nl-NL" sz="4400" dirty="0"/>
              <a:t>Wat is herstel eigenlijk? (in de chat)</a:t>
            </a:r>
          </a:p>
          <a:p>
            <a:endParaRPr lang="nl-NL" sz="4400" dirty="0"/>
          </a:p>
          <a:p>
            <a:r>
              <a:rPr lang="nl-NL" sz="4400" dirty="0"/>
              <a:t>Waarom is herstel zo belangrijk? (en tevens zo lastig;)</a:t>
            </a:r>
          </a:p>
          <a:p>
            <a:endParaRPr lang="nl-NL" sz="4400" dirty="0"/>
          </a:p>
          <a:p>
            <a:r>
              <a:rPr lang="nl-NL" sz="4400" dirty="0"/>
              <a:t>Wat kun je concreet doen?</a:t>
            </a:r>
          </a:p>
        </p:txBody>
      </p:sp>
      <p:pic>
        <p:nvPicPr>
          <p:cNvPr id="11" name="Afbeelding 10" descr="Afbeelding met boom, buiten, plant&#10;&#10;Automatisch gegenereerde beschrijving">
            <a:extLst>
              <a:ext uri="{FF2B5EF4-FFF2-40B4-BE49-F238E27FC236}">
                <a16:creationId xmlns:a16="http://schemas.microsoft.com/office/drawing/2014/main" id="{1740FB17-7D15-F64A-98E6-6DB2156E9864}"/>
              </a:ext>
            </a:extLst>
          </p:cNvPr>
          <p:cNvPicPr>
            <a:picLocks noChangeAspect="1"/>
          </p:cNvPicPr>
          <p:nvPr/>
        </p:nvPicPr>
        <p:blipFill rotWithShape="1">
          <a:blip r:embed="rId4">
            <a:extLst>
              <a:ext uri="{28A0092B-C50C-407E-A947-70E740481C1C}">
                <a14:useLocalDpi xmlns:a14="http://schemas.microsoft.com/office/drawing/2010/main" val="0"/>
              </a:ext>
            </a:extLst>
          </a:blip>
          <a:srcRect l="-421" r="24631"/>
          <a:stretch/>
        </p:blipFill>
        <p:spPr>
          <a:xfrm>
            <a:off x="8769934" y="0"/>
            <a:ext cx="10188000" cy="10287000"/>
          </a:xfrm>
          <a:prstGeom prst="rect">
            <a:avLst/>
          </a:prstGeom>
        </p:spPr>
      </p:pic>
      <p:pic>
        <p:nvPicPr>
          <p:cNvPr id="12" name="Picture 5">
            <a:extLst>
              <a:ext uri="{FF2B5EF4-FFF2-40B4-BE49-F238E27FC236}">
                <a16:creationId xmlns:a16="http://schemas.microsoft.com/office/drawing/2014/main" id="{48F1D026-B231-B947-A512-8DF3E2473BCD}"/>
              </a:ext>
            </a:extLst>
          </p:cNvPr>
          <p:cNvPicPr>
            <a:picLocks noChangeAspect="1"/>
          </p:cNvPicPr>
          <p:nvPr/>
        </p:nvPicPr>
        <p:blipFill>
          <a:blip r:embed="rId5"/>
          <a:srcRect/>
          <a:stretch>
            <a:fillRect/>
          </a:stretch>
        </p:blipFill>
        <p:spPr>
          <a:xfrm>
            <a:off x="9175955" y="8420100"/>
            <a:ext cx="3243916" cy="1671864"/>
          </a:xfrm>
          <a:prstGeom prst="rect">
            <a:avLst/>
          </a:prstGeom>
        </p:spPr>
      </p:pic>
    </p:spTree>
    <p:extLst>
      <p:ext uri="{BB962C8B-B14F-4D97-AF65-F5344CB8AC3E}">
        <p14:creationId xmlns:p14="http://schemas.microsoft.com/office/powerpoint/2010/main" val="305265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10"/>
          <p:cNvPicPr preferRelativeResize="0"/>
          <p:nvPr/>
        </p:nvPicPr>
        <p:blipFill rotWithShape="1">
          <a:blip r:embed="rId3">
            <a:alphaModFix/>
          </a:blip>
          <a:srcRect l="1990" t="2077" r="3129" b="3043"/>
          <a:stretch/>
        </p:blipFill>
        <p:spPr>
          <a:xfrm>
            <a:off x="0" y="0"/>
            <a:ext cx="18288000" cy="10287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6747" r="16747"/>
          <a:stretch>
            <a:fillRect/>
          </a:stretch>
        </p:blipFill>
        <p:spPr>
          <a:xfrm>
            <a:off x="1005052" y="4069474"/>
            <a:ext cx="6200539" cy="6217526"/>
          </a:xfrm>
          <a:prstGeom prst="rect">
            <a:avLst/>
          </a:prstGeom>
        </p:spPr>
      </p:pic>
      <p:sp>
        <p:nvSpPr>
          <p:cNvPr id="4" name="AutoShape 4"/>
          <p:cNvSpPr/>
          <p:nvPr/>
        </p:nvSpPr>
        <p:spPr>
          <a:xfrm rot="-5400000">
            <a:off x="13871934" y="-3138060"/>
            <a:ext cx="20651" cy="9476519"/>
          </a:xfrm>
          <a:prstGeom prst="rect">
            <a:avLst/>
          </a:prstGeom>
          <a:solidFill>
            <a:srgbClr val="9CAE94"/>
          </a:solidFill>
        </p:spPr>
      </p:sp>
      <p:sp>
        <p:nvSpPr>
          <p:cNvPr id="6" name="AutoShape 6"/>
          <p:cNvSpPr/>
          <p:nvPr/>
        </p:nvSpPr>
        <p:spPr>
          <a:xfrm>
            <a:off x="0" y="0"/>
            <a:ext cx="18288000" cy="10950151"/>
          </a:xfrm>
          <a:prstGeom prst="rect">
            <a:avLst/>
          </a:prstGeom>
          <a:solidFill>
            <a:srgbClr val="9CAE94"/>
          </a:solidFill>
        </p:spPr>
      </p:sp>
      <p:pic>
        <p:nvPicPr>
          <p:cNvPr id="5" name="Picture 5"/>
          <p:cNvPicPr>
            <a:picLocks noChangeAspect="1"/>
          </p:cNvPicPr>
          <p:nvPr/>
        </p:nvPicPr>
        <p:blipFill>
          <a:blip r:embed="rId4"/>
          <a:srcRect/>
          <a:stretch>
            <a:fillRect/>
          </a:stretch>
        </p:blipFill>
        <p:spPr>
          <a:xfrm>
            <a:off x="407982" y="8567630"/>
            <a:ext cx="3055412" cy="2050945"/>
          </a:xfrm>
          <a:prstGeom prst="rect">
            <a:avLst/>
          </a:prstGeom>
        </p:spPr>
      </p:pic>
      <p:sp>
        <p:nvSpPr>
          <p:cNvPr id="7" name="Tekstvak 6">
            <a:extLst>
              <a:ext uri="{FF2B5EF4-FFF2-40B4-BE49-F238E27FC236}">
                <a16:creationId xmlns:a16="http://schemas.microsoft.com/office/drawing/2014/main" id="{2D0C54B2-3674-2E49-A20A-1DEEB08E18E3}"/>
              </a:ext>
            </a:extLst>
          </p:cNvPr>
          <p:cNvSpPr txBox="1"/>
          <p:nvPr/>
        </p:nvSpPr>
        <p:spPr>
          <a:xfrm>
            <a:off x="609599" y="800100"/>
            <a:ext cx="8763002" cy="7602081"/>
          </a:xfrm>
          <a:prstGeom prst="rect">
            <a:avLst/>
          </a:prstGeom>
          <a:noFill/>
        </p:spPr>
        <p:txBody>
          <a:bodyPr wrap="square" rtlCol="0">
            <a:spAutoFit/>
          </a:bodyPr>
          <a:lstStyle/>
          <a:p>
            <a:pPr algn="ctr"/>
            <a:r>
              <a:rPr lang="nl-NL" sz="4800" b="1" dirty="0" err="1">
                <a:solidFill>
                  <a:schemeClr val="bg1"/>
                </a:solidFill>
              </a:rPr>
              <a:t>Werkgerelateerde</a:t>
            </a:r>
            <a:r>
              <a:rPr lang="nl-NL" sz="4800" b="1" dirty="0">
                <a:solidFill>
                  <a:schemeClr val="bg1"/>
                </a:solidFill>
              </a:rPr>
              <a:t> stress nummer één beroepsziekte</a:t>
            </a:r>
          </a:p>
          <a:p>
            <a:pPr algn="ctr"/>
            <a:endParaRPr lang="nl-NL" sz="3200" b="1" dirty="0">
              <a:solidFill>
                <a:schemeClr val="bg1"/>
              </a:solidFill>
            </a:endParaRPr>
          </a:p>
          <a:p>
            <a:pPr marL="571500" indent="-571500">
              <a:buFont typeface="Wingdings" pitchFamily="2" charset="2"/>
              <a:buChar char="v"/>
            </a:pPr>
            <a:endParaRPr lang="nl-NL" sz="2800" dirty="0"/>
          </a:p>
          <a:p>
            <a:pPr marL="571500" indent="-571500">
              <a:buFont typeface="Wingdings" pitchFamily="2" charset="2"/>
              <a:buChar char="v"/>
            </a:pPr>
            <a:r>
              <a:rPr lang="nl-NL" sz="4000" dirty="0">
                <a:solidFill>
                  <a:schemeClr val="bg1"/>
                </a:solidFill>
              </a:rPr>
              <a:t>Psychisch verzuim (ook burnout) | 17% van de werkende mensen tussen 15 -75 jaar (CBS 2020)</a:t>
            </a:r>
          </a:p>
          <a:p>
            <a:endParaRPr lang="nl-NL" sz="4000" dirty="0">
              <a:solidFill>
                <a:schemeClr val="bg1"/>
              </a:solidFill>
            </a:endParaRPr>
          </a:p>
          <a:p>
            <a:pPr marL="571500" indent="-571500">
              <a:buFont typeface="Wingdings" pitchFamily="2" charset="2"/>
              <a:buChar char="v"/>
            </a:pPr>
            <a:r>
              <a:rPr lang="nl-NL" sz="4000" dirty="0">
                <a:solidFill>
                  <a:schemeClr val="bg1"/>
                </a:solidFill>
              </a:rPr>
              <a:t>29% totale ziekteverzuim is psychisch verzuim (</a:t>
            </a:r>
            <a:r>
              <a:rPr lang="nl-NL" sz="4000" dirty="0" err="1">
                <a:solidFill>
                  <a:schemeClr val="bg1"/>
                </a:solidFill>
              </a:rPr>
              <a:t>Arboned</a:t>
            </a:r>
            <a:r>
              <a:rPr lang="nl-NL" sz="4000" dirty="0">
                <a:solidFill>
                  <a:schemeClr val="bg1"/>
                </a:solidFill>
              </a:rPr>
              <a:t> 2020)</a:t>
            </a:r>
          </a:p>
          <a:p>
            <a:pPr marL="571500" indent="-571500">
              <a:buFont typeface="Wingdings" pitchFamily="2" charset="2"/>
              <a:buChar char="v"/>
            </a:pPr>
            <a:endParaRPr lang="nl-NL" sz="3200" dirty="0"/>
          </a:p>
          <a:p>
            <a:pPr marL="571500" indent="-571500">
              <a:buFont typeface="Wingdings" pitchFamily="2" charset="2"/>
              <a:buChar char="v"/>
            </a:pPr>
            <a:endParaRPr lang="nl-NL" sz="3200" dirty="0"/>
          </a:p>
          <a:p>
            <a:pPr marL="571500" indent="-571500">
              <a:buFont typeface="Wingdings" pitchFamily="2" charset="2"/>
              <a:buChar char="v"/>
            </a:pPr>
            <a:endParaRPr lang="nl-NL" sz="2800" dirty="0"/>
          </a:p>
        </p:txBody>
      </p:sp>
      <p:pic>
        <p:nvPicPr>
          <p:cNvPr id="9" name="Afbeelding 8" descr="Afbeelding met persoon, binnen&#10;&#10;Automatisch gegenereerde beschrijving">
            <a:extLst>
              <a:ext uri="{FF2B5EF4-FFF2-40B4-BE49-F238E27FC236}">
                <a16:creationId xmlns:a16="http://schemas.microsoft.com/office/drawing/2014/main" id="{98090883-9C9B-E944-BF77-42A3E947F14D}"/>
              </a:ext>
            </a:extLst>
          </p:cNvPr>
          <p:cNvPicPr>
            <a:picLocks noChangeAspect="1"/>
          </p:cNvPicPr>
          <p:nvPr/>
        </p:nvPicPr>
        <p:blipFill rotWithShape="1">
          <a:blip r:embed="rId5">
            <a:extLst>
              <a:ext uri="{28A0092B-C50C-407E-A947-70E740481C1C}">
                <a14:useLocalDpi xmlns:a14="http://schemas.microsoft.com/office/drawing/2010/main" val="0"/>
              </a:ext>
            </a:extLst>
          </a:blip>
          <a:srcRect l="17752" r="-8198"/>
          <a:stretch/>
        </p:blipFill>
        <p:spPr>
          <a:xfrm>
            <a:off x="10188000" y="0"/>
            <a:ext cx="10080000" cy="10950151"/>
          </a:xfrm>
          <a:prstGeom prst="rect">
            <a:avLst/>
          </a:prstGeom>
        </p:spPr>
      </p:pic>
    </p:spTree>
    <p:extLst>
      <p:ext uri="{BB962C8B-B14F-4D97-AF65-F5344CB8AC3E}">
        <p14:creationId xmlns:p14="http://schemas.microsoft.com/office/powerpoint/2010/main" val="2597216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25152" y="93504"/>
            <a:ext cx="8046690" cy="1870391"/>
          </a:xfrm>
          <a:prstGeom prst="rect">
            <a:avLst/>
          </a:prstGeom>
          <a:solidFill>
            <a:srgbClr val="ED8338"/>
          </a:solidFill>
        </p:spPr>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872190" y="495357"/>
            <a:ext cx="8646880" cy="929628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5152" y="8347566"/>
            <a:ext cx="1636010" cy="1821468"/>
          </a:xfrm>
          <a:prstGeom prst="rect">
            <a:avLst/>
          </a:prstGeom>
        </p:spPr>
      </p:pic>
      <p:sp>
        <p:nvSpPr>
          <p:cNvPr id="5" name="TextBox 5"/>
          <p:cNvSpPr txBox="1"/>
          <p:nvPr/>
        </p:nvSpPr>
        <p:spPr>
          <a:xfrm>
            <a:off x="0" y="420529"/>
            <a:ext cx="7663810" cy="1104900"/>
          </a:xfrm>
          <a:prstGeom prst="rect">
            <a:avLst/>
          </a:prstGeom>
        </p:spPr>
        <p:txBody>
          <a:bodyPr lIns="0" tIns="0" rIns="0" bIns="0" rtlCol="0" anchor="t">
            <a:spAutoFit/>
          </a:bodyPr>
          <a:lstStyle/>
          <a:p>
            <a:pPr algn="r">
              <a:lnSpc>
                <a:spcPts val="8639"/>
              </a:lnSpc>
            </a:pPr>
            <a:r>
              <a:rPr lang="en-US" sz="7199">
                <a:solidFill>
                  <a:srgbClr val="F4F8F3"/>
                </a:solidFill>
                <a:latin typeface="Aileron Heavy"/>
              </a:rPr>
              <a:t>WERKENERGIE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rot="-5400000">
            <a:off x="13871934" y="-3138060"/>
            <a:ext cx="20651" cy="9476519"/>
          </a:xfrm>
          <a:prstGeom prst="rect">
            <a:avLst/>
          </a:prstGeom>
          <a:solidFill>
            <a:srgbClr val="9CAE94"/>
          </a:solidFill>
        </p:spPr>
      </p:sp>
      <p:pic>
        <p:nvPicPr>
          <p:cNvPr id="5" name="Picture 5"/>
          <p:cNvPicPr>
            <a:picLocks noChangeAspect="1"/>
          </p:cNvPicPr>
          <p:nvPr/>
        </p:nvPicPr>
        <p:blipFill>
          <a:blip r:embed="rId3"/>
          <a:srcRect/>
          <a:stretch>
            <a:fillRect/>
          </a:stretch>
        </p:blipFill>
        <p:spPr>
          <a:xfrm>
            <a:off x="0" y="3227"/>
            <a:ext cx="3055412" cy="2050945"/>
          </a:xfrm>
          <a:prstGeom prst="rect">
            <a:avLst/>
          </a:prstGeom>
        </p:spPr>
      </p:pic>
      <p:sp>
        <p:nvSpPr>
          <p:cNvPr id="7" name="Tekstvak 6">
            <a:extLst>
              <a:ext uri="{FF2B5EF4-FFF2-40B4-BE49-F238E27FC236}">
                <a16:creationId xmlns:a16="http://schemas.microsoft.com/office/drawing/2014/main" id="{2D0C54B2-3674-2E49-A20A-1DEEB08E18E3}"/>
              </a:ext>
            </a:extLst>
          </p:cNvPr>
          <p:cNvSpPr txBox="1"/>
          <p:nvPr/>
        </p:nvSpPr>
        <p:spPr>
          <a:xfrm>
            <a:off x="10077359" y="589600"/>
            <a:ext cx="7929267" cy="2246769"/>
          </a:xfrm>
          <a:prstGeom prst="rect">
            <a:avLst/>
          </a:prstGeom>
          <a:noFill/>
        </p:spPr>
        <p:txBody>
          <a:bodyPr wrap="square" rtlCol="0">
            <a:spAutoFit/>
          </a:bodyPr>
          <a:lstStyle/>
          <a:p>
            <a:pPr marL="571500" indent="-571500">
              <a:buFont typeface="Wingdings" pitchFamily="2" charset="2"/>
              <a:buChar char="v"/>
            </a:pPr>
            <a:r>
              <a:rPr lang="nl-NL" sz="4800" b="1" dirty="0">
                <a:solidFill>
                  <a:schemeClr val="accent6"/>
                </a:solidFill>
              </a:rPr>
              <a:t>Ademruimte oefening</a:t>
            </a:r>
          </a:p>
          <a:p>
            <a:pPr marL="571500" indent="-571500">
              <a:buFont typeface="Wingdings" pitchFamily="2" charset="2"/>
              <a:buChar char="v"/>
            </a:pPr>
            <a:endParaRPr lang="nl-NL" sz="3200" dirty="0"/>
          </a:p>
          <a:p>
            <a:pPr marL="571500" indent="-571500">
              <a:buFont typeface="Wingdings" pitchFamily="2" charset="2"/>
              <a:buChar char="v"/>
            </a:pPr>
            <a:endParaRPr lang="nl-NL" sz="3200" dirty="0"/>
          </a:p>
          <a:p>
            <a:pPr marL="571500" indent="-571500">
              <a:buFont typeface="Wingdings" pitchFamily="2" charset="2"/>
              <a:buChar char="v"/>
            </a:pPr>
            <a:endParaRPr lang="nl-NL" sz="2800" dirty="0"/>
          </a:p>
        </p:txBody>
      </p:sp>
      <p:pic>
        <p:nvPicPr>
          <p:cNvPr id="9" name="Afbeelding 8" descr="Afbeelding met boom, persoon, buiten&#10;&#10;Automatisch gegenereerde beschrijving">
            <a:extLst>
              <a:ext uri="{FF2B5EF4-FFF2-40B4-BE49-F238E27FC236}">
                <a16:creationId xmlns:a16="http://schemas.microsoft.com/office/drawing/2014/main" id="{92FBADFF-8416-4B44-A44E-BF5E415FC138}"/>
              </a:ext>
            </a:extLst>
          </p:cNvPr>
          <p:cNvPicPr>
            <a:picLocks noChangeAspect="1"/>
          </p:cNvPicPr>
          <p:nvPr/>
        </p:nvPicPr>
        <p:blipFill rotWithShape="1">
          <a:blip r:embed="rId4">
            <a:extLst>
              <a:ext uri="{28A0092B-C50C-407E-A947-70E740481C1C}">
                <a14:useLocalDpi xmlns:a14="http://schemas.microsoft.com/office/drawing/2010/main" val="0"/>
              </a:ext>
            </a:extLst>
          </a:blip>
          <a:srcRect t="-1" b="9504"/>
          <a:stretch/>
        </p:blipFill>
        <p:spPr>
          <a:xfrm>
            <a:off x="-2458" y="0"/>
            <a:ext cx="8959265" cy="10404000"/>
          </a:xfrm>
          <a:prstGeom prst="rect">
            <a:avLst/>
          </a:prstGeom>
        </p:spPr>
      </p:pic>
      <p:pic>
        <p:nvPicPr>
          <p:cNvPr id="10" name="Picture 5">
            <a:extLst>
              <a:ext uri="{FF2B5EF4-FFF2-40B4-BE49-F238E27FC236}">
                <a16:creationId xmlns:a16="http://schemas.microsoft.com/office/drawing/2014/main" id="{A753D50A-CC07-A04F-995E-48B2F96496AF}"/>
              </a:ext>
            </a:extLst>
          </p:cNvPr>
          <p:cNvPicPr>
            <a:picLocks noChangeAspect="1"/>
          </p:cNvPicPr>
          <p:nvPr/>
        </p:nvPicPr>
        <p:blipFill>
          <a:blip r:embed="rId5"/>
          <a:srcRect/>
          <a:stretch>
            <a:fillRect/>
          </a:stretch>
        </p:blipFill>
        <p:spPr>
          <a:xfrm>
            <a:off x="281374" y="195008"/>
            <a:ext cx="3243916" cy="1671864"/>
          </a:xfrm>
          <a:prstGeom prst="rect">
            <a:avLst/>
          </a:prstGeom>
        </p:spPr>
      </p:pic>
    </p:spTree>
    <p:extLst>
      <p:ext uri="{BB962C8B-B14F-4D97-AF65-F5344CB8AC3E}">
        <p14:creationId xmlns:p14="http://schemas.microsoft.com/office/powerpoint/2010/main" val="1540148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4628" r="14628"/>
          <a:stretch>
            <a:fillRect/>
          </a:stretch>
        </p:blipFill>
        <p:spPr>
          <a:xfrm>
            <a:off x="-57841" y="0"/>
            <a:ext cx="11018181" cy="10383369"/>
          </a:xfrm>
          <a:prstGeom prst="rect">
            <a:avLst/>
          </a:prstGeom>
        </p:spPr>
      </p:pic>
      <p:sp>
        <p:nvSpPr>
          <p:cNvPr id="3" name="AutoShape 3"/>
          <p:cNvSpPr/>
          <p:nvPr/>
        </p:nvSpPr>
        <p:spPr>
          <a:xfrm>
            <a:off x="5789664" y="1209094"/>
            <a:ext cx="10956228" cy="7868812"/>
          </a:xfrm>
          <a:prstGeom prst="rect">
            <a:avLst/>
          </a:prstGeom>
          <a:solidFill>
            <a:srgbClr val="9CAE94"/>
          </a:solidFill>
        </p:spPr>
      </p:sp>
      <p:sp>
        <p:nvSpPr>
          <p:cNvPr id="4" name="AutoShape 4"/>
          <p:cNvSpPr/>
          <p:nvPr/>
        </p:nvSpPr>
        <p:spPr>
          <a:xfrm>
            <a:off x="17259300" y="-303236"/>
            <a:ext cx="20651" cy="10893473"/>
          </a:xfrm>
          <a:prstGeom prst="rect">
            <a:avLst/>
          </a:prstGeom>
          <a:solidFill>
            <a:srgbClr val="ED8338"/>
          </a:solidFill>
        </p:spPr>
      </p:sp>
      <p:pic>
        <p:nvPicPr>
          <p:cNvPr id="5" name="Picture 5"/>
          <p:cNvPicPr>
            <a:picLocks noChangeAspect="1"/>
          </p:cNvPicPr>
          <p:nvPr/>
        </p:nvPicPr>
        <p:blipFill>
          <a:blip r:embed="rId4"/>
          <a:srcRect/>
          <a:stretch>
            <a:fillRect/>
          </a:stretch>
        </p:blipFill>
        <p:spPr>
          <a:xfrm>
            <a:off x="0" y="8615136"/>
            <a:ext cx="3243916" cy="1671864"/>
          </a:xfrm>
          <a:prstGeom prst="rect">
            <a:avLst/>
          </a:prstGeom>
        </p:spPr>
      </p:pic>
      <p:sp>
        <p:nvSpPr>
          <p:cNvPr id="6" name="Tekstvak 5">
            <a:extLst>
              <a:ext uri="{FF2B5EF4-FFF2-40B4-BE49-F238E27FC236}">
                <a16:creationId xmlns:a16="http://schemas.microsoft.com/office/drawing/2014/main" id="{F52586D4-CFE9-DF41-82EF-C88FEBF4853E}"/>
              </a:ext>
            </a:extLst>
          </p:cNvPr>
          <p:cNvSpPr txBox="1"/>
          <p:nvPr/>
        </p:nvSpPr>
        <p:spPr>
          <a:xfrm>
            <a:off x="6159059" y="2204234"/>
            <a:ext cx="10217438" cy="7478970"/>
          </a:xfrm>
          <a:prstGeom prst="rect">
            <a:avLst/>
          </a:prstGeom>
          <a:noFill/>
        </p:spPr>
        <p:txBody>
          <a:bodyPr wrap="square" rtlCol="0">
            <a:spAutoFit/>
          </a:bodyPr>
          <a:lstStyle/>
          <a:p>
            <a:r>
              <a:rPr lang="nl-NL" sz="4800" b="1" dirty="0"/>
              <a:t>Factoren individuele inspanning- herstelbalans</a:t>
            </a:r>
          </a:p>
          <a:p>
            <a:endParaRPr lang="nl-NL" sz="4000" b="1" dirty="0"/>
          </a:p>
          <a:p>
            <a:pPr marL="342900" indent="-342900">
              <a:buFont typeface="Wingdings" pitchFamily="2" charset="2"/>
              <a:buChar char="ü"/>
            </a:pPr>
            <a:r>
              <a:rPr lang="nl-NL" sz="3600" b="1" dirty="0"/>
              <a:t>Inspannende werktaken</a:t>
            </a:r>
          </a:p>
          <a:p>
            <a:pPr marL="342900" indent="-342900">
              <a:buFont typeface="Wingdings" pitchFamily="2" charset="2"/>
              <a:buChar char="ü"/>
            </a:pPr>
            <a:r>
              <a:rPr lang="nl-NL" sz="3600" b="1" dirty="0"/>
              <a:t>Taakonduidelijkheid, sociale steun, autonomie</a:t>
            </a:r>
          </a:p>
          <a:p>
            <a:pPr marL="342900" indent="-342900">
              <a:buFont typeface="Wingdings" pitchFamily="2" charset="2"/>
              <a:buChar char="ü"/>
            </a:pPr>
            <a:r>
              <a:rPr lang="nl-NL" sz="3600" b="1" dirty="0"/>
              <a:t>Werkenergiebronnen</a:t>
            </a:r>
          </a:p>
          <a:p>
            <a:pPr marL="342900" indent="-342900">
              <a:buFont typeface="Wingdings" pitchFamily="2" charset="2"/>
              <a:buChar char="ü"/>
            </a:pPr>
            <a:r>
              <a:rPr lang="nl-NL" sz="3600" b="1" dirty="0"/>
              <a:t>Psychofysiologische toestand</a:t>
            </a:r>
          </a:p>
          <a:p>
            <a:pPr marL="342900" indent="-342900">
              <a:buFont typeface="Wingdings" pitchFamily="2" charset="2"/>
              <a:buChar char="ü"/>
            </a:pPr>
            <a:r>
              <a:rPr lang="nl-NL" sz="3600" b="1" dirty="0"/>
              <a:t>Persoonskenmerken en coping</a:t>
            </a:r>
          </a:p>
          <a:p>
            <a:pPr marL="342900" indent="-342900">
              <a:buFont typeface="Wingdings" pitchFamily="2" charset="2"/>
              <a:buChar char="ü"/>
            </a:pPr>
            <a:r>
              <a:rPr lang="nl-NL" sz="3600" b="1" dirty="0"/>
              <a:t>Psychosociale werkomstandigheden</a:t>
            </a:r>
          </a:p>
          <a:p>
            <a:pPr marL="342900" indent="-342900">
              <a:buFont typeface="Wingdings" pitchFamily="2" charset="2"/>
              <a:buChar char="ü"/>
            </a:pPr>
            <a:endParaRPr lang="nl-NL" sz="2400" b="1" dirty="0"/>
          </a:p>
          <a:p>
            <a:pPr marL="342900" indent="-342900">
              <a:buFont typeface="Wingdings" pitchFamily="2" charset="2"/>
              <a:buChar char="ü"/>
            </a:pPr>
            <a:endParaRPr lang="nl-NL" sz="2400" b="1" dirty="0"/>
          </a:p>
          <a:p>
            <a:endParaRPr lang="nl-NL" sz="4000" b="1" dirty="0"/>
          </a:p>
          <a:p>
            <a:endParaRPr lang="nl-NL" sz="4000" b="1" dirty="0"/>
          </a:p>
        </p:txBody>
      </p:sp>
    </p:spTree>
    <p:extLst>
      <p:ext uri="{BB962C8B-B14F-4D97-AF65-F5344CB8AC3E}">
        <p14:creationId xmlns:p14="http://schemas.microsoft.com/office/powerpoint/2010/main" val="1816197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4849" r="14849"/>
          <a:stretch>
            <a:fillRect/>
          </a:stretch>
        </p:blipFill>
        <p:spPr>
          <a:xfrm>
            <a:off x="0" y="0"/>
            <a:ext cx="11018181" cy="10383369"/>
          </a:xfrm>
          <a:prstGeom prst="rect">
            <a:avLst/>
          </a:prstGeom>
        </p:spPr>
      </p:pic>
      <p:sp>
        <p:nvSpPr>
          <p:cNvPr id="3" name="AutoShape 3"/>
          <p:cNvSpPr/>
          <p:nvPr/>
        </p:nvSpPr>
        <p:spPr>
          <a:xfrm>
            <a:off x="6496808" y="1156997"/>
            <a:ext cx="10279395" cy="7973005"/>
          </a:xfrm>
          <a:prstGeom prst="rect">
            <a:avLst/>
          </a:prstGeom>
          <a:solidFill>
            <a:srgbClr val="ED8338"/>
          </a:solidFill>
        </p:spPr>
      </p:sp>
      <p:sp>
        <p:nvSpPr>
          <p:cNvPr id="4" name="AutoShape 4"/>
          <p:cNvSpPr/>
          <p:nvPr/>
        </p:nvSpPr>
        <p:spPr>
          <a:xfrm>
            <a:off x="17259300" y="-303236"/>
            <a:ext cx="20651" cy="10893473"/>
          </a:xfrm>
          <a:prstGeom prst="rect">
            <a:avLst/>
          </a:prstGeom>
          <a:solidFill>
            <a:srgbClr val="ED8338"/>
          </a:solidFill>
        </p:spPr>
      </p:sp>
      <p:pic>
        <p:nvPicPr>
          <p:cNvPr id="5" name="Picture 5"/>
          <p:cNvPicPr>
            <a:picLocks noChangeAspect="1"/>
          </p:cNvPicPr>
          <p:nvPr/>
        </p:nvPicPr>
        <p:blipFill>
          <a:blip r:embed="rId3"/>
          <a:srcRect/>
          <a:stretch>
            <a:fillRect/>
          </a:stretch>
        </p:blipFill>
        <p:spPr>
          <a:xfrm>
            <a:off x="0" y="8615136"/>
            <a:ext cx="3243916" cy="1671864"/>
          </a:xfrm>
          <a:prstGeom prst="rect">
            <a:avLst/>
          </a:prstGeom>
        </p:spPr>
      </p:pic>
      <p:sp>
        <p:nvSpPr>
          <p:cNvPr id="7" name="Tekstvak 6">
            <a:extLst>
              <a:ext uri="{FF2B5EF4-FFF2-40B4-BE49-F238E27FC236}">
                <a16:creationId xmlns:a16="http://schemas.microsoft.com/office/drawing/2014/main" id="{DD98DD5A-FF6E-FE4F-9A1A-E0D337CA3196}"/>
              </a:ext>
            </a:extLst>
          </p:cNvPr>
          <p:cNvSpPr txBox="1"/>
          <p:nvPr/>
        </p:nvSpPr>
        <p:spPr>
          <a:xfrm>
            <a:off x="7010400" y="2313973"/>
            <a:ext cx="11506200" cy="7109639"/>
          </a:xfrm>
          <a:prstGeom prst="rect">
            <a:avLst/>
          </a:prstGeom>
          <a:noFill/>
        </p:spPr>
        <p:txBody>
          <a:bodyPr wrap="square" rtlCol="0">
            <a:spAutoFit/>
          </a:bodyPr>
          <a:lstStyle/>
          <a:p>
            <a:r>
              <a:rPr lang="nl-NL" sz="4800" b="1" dirty="0">
                <a:solidFill>
                  <a:schemeClr val="bg1"/>
                </a:solidFill>
              </a:rPr>
              <a:t>Eerste signalen groeiend hersteltekort</a:t>
            </a:r>
          </a:p>
          <a:p>
            <a:endParaRPr lang="nl-NL" sz="3600" dirty="0"/>
          </a:p>
          <a:p>
            <a:pPr marL="514350" indent="-514350">
              <a:buFont typeface="Wingdings" pitchFamily="2" charset="2"/>
              <a:buChar char="v"/>
            </a:pPr>
            <a:r>
              <a:rPr lang="nl-NL" sz="3600" dirty="0">
                <a:solidFill>
                  <a:schemeClr val="bg1"/>
                </a:solidFill>
              </a:rPr>
              <a:t>Minder zin, tegenzin </a:t>
            </a:r>
          </a:p>
          <a:p>
            <a:pPr marL="514350" indent="-514350">
              <a:buFont typeface="Wingdings" pitchFamily="2" charset="2"/>
              <a:buChar char="v"/>
            </a:pPr>
            <a:r>
              <a:rPr lang="nl-NL" sz="3600" dirty="0">
                <a:solidFill>
                  <a:schemeClr val="bg1"/>
                </a:solidFill>
              </a:rPr>
              <a:t>Vermoeid gevoel</a:t>
            </a:r>
          </a:p>
          <a:p>
            <a:pPr marL="514350" indent="-514350">
              <a:buFont typeface="Wingdings" pitchFamily="2" charset="2"/>
              <a:buChar char="v"/>
            </a:pPr>
            <a:r>
              <a:rPr lang="nl-NL" sz="3600" dirty="0">
                <a:solidFill>
                  <a:schemeClr val="bg1"/>
                </a:solidFill>
              </a:rPr>
              <a:t>Slechter slapen</a:t>
            </a:r>
          </a:p>
          <a:p>
            <a:pPr marL="514350" indent="-514350">
              <a:buFont typeface="Wingdings" pitchFamily="2" charset="2"/>
              <a:buChar char="v"/>
            </a:pPr>
            <a:r>
              <a:rPr lang="nl-NL" sz="3600" dirty="0">
                <a:solidFill>
                  <a:schemeClr val="bg1"/>
                </a:solidFill>
              </a:rPr>
              <a:t>Kort lontje</a:t>
            </a:r>
          </a:p>
          <a:p>
            <a:pPr marL="514350" indent="-514350">
              <a:buFont typeface="Wingdings" pitchFamily="2" charset="2"/>
              <a:buChar char="v"/>
            </a:pPr>
            <a:r>
              <a:rPr lang="nl-NL" sz="3600" dirty="0">
                <a:solidFill>
                  <a:schemeClr val="bg1"/>
                </a:solidFill>
              </a:rPr>
              <a:t>Gehaast</a:t>
            </a:r>
          </a:p>
          <a:p>
            <a:pPr marL="514350" indent="-514350">
              <a:buFont typeface="Wingdings" pitchFamily="2" charset="2"/>
              <a:buChar char="v"/>
            </a:pPr>
            <a:r>
              <a:rPr lang="nl-NL" sz="3600" dirty="0">
                <a:solidFill>
                  <a:schemeClr val="bg1"/>
                </a:solidFill>
              </a:rPr>
              <a:t>Impulsief</a:t>
            </a:r>
          </a:p>
          <a:p>
            <a:pPr marL="514350" indent="-514350">
              <a:buFont typeface="Wingdings" pitchFamily="2" charset="2"/>
              <a:buChar char="v"/>
            </a:pPr>
            <a:r>
              <a:rPr lang="nl-NL" sz="3600" dirty="0">
                <a:solidFill>
                  <a:schemeClr val="bg1"/>
                </a:solidFill>
              </a:rPr>
              <a:t>Piekeren</a:t>
            </a:r>
          </a:p>
          <a:p>
            <a:pPr marL="514350" indent="-514350">
              <a:buFont typeface="Wingdings" pitchFamily="2" charset="2"/>
              <a:buChar char="v"/>
            </a:pPr>
            <a:r>
              <a:rPr lang="nl-NL" sz="3600" dirty="0">
                <a:solidFill>
                  <a:schemeClr val="bg1"/>
                </a:solidFill>
              </a:rPr>
              <a:t>Gespannen spieren</a:t>
            </a:r>
          </a:p>
          <a:p>
            <a:pPr marL="514350" indent="-514350">
              <a:buFont typeface="Wingdings" pitchFamily="2" charset="2"/>
              <a:buChar char="v"/>
            </a:pPr>
            <a:endParaRPr lang="nl-NL" sz="2800" dirty="0">
              <a:solidFill>
                <a:schemeClr val="bg1"/>
              </a:solidFill>
            </a:endParaRPr>
          </a:p>
          <a:p>
            <a:pPr marL="514350" indent="-514350">
              <a:buFont typeface="Wingdings" pitchFamily="2" charset="2"/>
              <a:buChar char="v"/>
            </a:pPr>
            <a:endParaRPr lang="nl-NL" sz="2800" dirty="0">
              <a:solidFill>
                <a:schemeClr val="bg1"/>
              </a:solidFill>
            </a:endParaRPr>
          </a:p>
          <a:p>
            <a:pPr marL="514350" indent="-514350">
              <a:buFont typeface="+mj-lt"/>
              <a:buAutoNum type="arabicPeriod"/>
            </a:pPr>
            <a:endParaRPr lang="nl-NL" sz="2800" dirty="0">
              <a:solidFill>
                <a:schemeClr val="bg1"/>
              </a:solidFill>
            </a:endParaRPr>
          </a:p>
        </p:txBody>
      </p:sp>
    </p:spTree>
    <p:extLst>
      <p:ext uri="{BB962C8B-B14F-4D97-AF65-F5344CB8AC3E}">
        <p14:creationId xmlns:p14="http://schemas.microsoft.com/office/powerpoint/2010/main" val="2020462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9564</TotalTime>
  <Words>2062</Words>
  <Application>Microsoft Office PowerPoint</Application>
  <PresentationFormat>Aangepast</PresentationFormat>
  <Paragraphs>304</Paragraphs>
  <Slides>22</Slides>
  <Notes>19</Notes>
  <HiddenSlides>2</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22</vt:i4>
      </vt:variant>
    </vt:vector>
  </HeadingPairs>
  <TitlesOfParts>
    <vt:vector size="32" baseType="lpstr">
      <vt:lpstr>Monotype Sorts</vt:lpstr>
      <vt:lpstr>Garet</vt:lpstr>
      <vt:lpstr>Aileron Heavy</vt:lpstr>
      <vt:lpstr>Calibri</vt:lpstr>
      <vt:lpstr>Carlito Bold</vt:lpstr>
      <vt:lpstr>Montserrat Semi-Bold</vt:lpstr>
      <vt:lpstr>Wingdings</vt:lpstr>
      <vt:lpstr>Arial</vt:lpstr>
      <vt:lpstr>Garet Bold</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BPB 2022 presentatie</dc:title>
  <dc:creator>Margot Arts</dc:creator>
  <cp:lastModifiedBy>lieneke van grinsven</cp:lastModifiedBy>
  <cp:revision>12</cp:revision>
  <dcterms:created xsi:type="dcterms:W3CDTF">2006-08-16T00:00:00Z</dcterms:created>
  <dcterms:modified xsi:type="dcterms:W3CDTF">2022-10-24T07:14:28Z</dcterms:modified>
  <dc:identifier>DAE39o-2KwA</dc:identifier>
</cp:coreProperties>
</file>